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0" r:id="rId2"/>
  </p:sldMasterIdLst>
  <p:notesMasterIdLst>
    <p:notesMasterId r:id="rId19"/>
  </p:notesMasterIdLst>
  <p:handoutMasterIdLst>
    <p:handoutMasterId r:id="rId20"/>
  </p:handoutMasterIdLst>
  <p:sldIdLst>
    <p:sldId id="257" r:id="rId3"/>
    <p:sldId id="266" r:id="rId4"/>
    <p:sldId id="294" r:id="rId5"/>
    <p:sldId id="267" r:id="rId6"/>
    <p:sldId id="295" r:id="rId7"/>
    <p:sldId id="296" r:id="rId8"/>
    <p:sldId id="293" r:id="rId9"/>
    <p:sldId id="302" r:id="rId10"/>
    <p:sldId id="303" r:id="rId11"/>
    <p:sldId id="292" r:id="rId12"/>
    <p:sldId id="291" r:id="rId13"/>
    <p:sldId id="300" r:id="rId14"/>
    <p:sldId id="301" r:id="rId15"/>
    <p:sldId id="286" r:id="rId16"/>
    <p:sldId id="285" r:id="rId17"/>
    <p:sldId id="304" r:id="rId18"/>
  </p:sldIdLst>
  <p:sldSz cx="9144000" cy="6858000" type="screen4x3"/>
  <p:notesSz cx="6662738" cy="9926638"/>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E5B"/>
    <a:srgbClr val="ABAFA6"/>
    <a:srgbClr val="0078AE"/>
    <a:srgbClr val="61C5BA"/>
    <a:srgbClr val="FDB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8B1C9-3F02-4EB8-AFBD-68D70FDDBB4D}" v="224" dt="2021-01-19T14:25:49.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9183" autoAdjust="0"/>
    <p:restoredTop sz="93792" autoAdjust="0"/>
  </p:normalViewPr>
  <p:slideViewPr>
    <p:cSldViewPr snapToGrid="0">
      <p:cViewPr varScale="1">
        <p:scale>
          <a:sx n="86" d="100"/>
          <a:sy n="86" d="100"/>
        </p:scale>
        <p:origin x="1867" y="6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77401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77401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cs typeface="+mn-cs"/>
              </a:defRPr>
            </a:lvl1pPr>
          </a:lstStyle>
          <a:p>
            <a:pPr>
              <a:defRPr/>
            </a:pPr>
            <a:fld id="{DB1FCB8A-BA07-445D-9D99-BAF96A03BF10}" type="slidenum">
              <a:rPr lang="en-US"/>
              <a:pPr>
                <a:defRPr/>
              </a:pPr>
              <a:t>‹#›</a:t>
            </a:fld>
            <a:endParaRPr lang="en-US"/>
          </a:p>
        </p:txBody>
      </p:sp>
    </p:spTree>
    <p:extLst>
      <p:ext uri="{BB962C8B-B14F-4D97-AF65-F5344CB8AC3E}">
        <p14:creationId xmlns:p14="http://schemas.microsoft.com/office/powerpoint/2010/main" val="288685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1887359C-B132-4426-A6CB-CF6DFA01F820}" type="datetimeFigureOut">
              <a:rPr lang="en-GB" smtClean="0"/>
              <a:t>08/07/2021</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F2C20C26-399B-4600-8432-5914B5ECFB35}" type="slidenum">
              <a:rPr lang="en-GB" smtClean="0"/>
              <a:t>‹#›</a:t>
            </a:fld>
            <a:endParaRPr lang="en-GB"/>
          </a:p>
        </p:txBody>
      </p:sp>
    </p:spTree>
    <p:extLst>
      <p:ext uri="{BB962C8B-B14F-4D97-AF65-F5344CB8AC3E}">
        <p14:creationId xmlns:p14="http://schemas.microsoft.com/office/powerpoint/2010/main" val="67029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C20C26-399B-4600-8432-5914B5ECFB35}" type="slidenum">
              <a:rPr lang="en-GB" smtClean="0"/>
              <a:t>2</a:t>
            </a:fld>
            <a:endParaRPr lang="en-GB"/>
          </a:p>
        </p:txBody>
      </p:sp>
    </p:spTree>
    <p:extLst>
      <p:ext uri="{BB962C8B-B14F-4D97-AF65-F5344CB8AC3E}">
        <p14:creationId xmlns:p14="http://schemas.microsoft.com/office/powerpoint/2010/main" val="258919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20C26-399B-4600-8432-5914B5ECFB35}" type="slidenum">
              <a:rPr lang="en-GB" smtClean="0"/>
              <a:t>3</a:t>
            </a:fld>
            <a:endParaRPr lang="en-GB"/>
          </a:p>
        </p:txBody>
      </p:sp>
    </p:spTree>
    <p:extLst>
      <p:ext uri="{BB962C8B-B14F-4D97-AF65-F5344CB8AC3E}">
        <p14:creationId xmlns:p14="http://schemas.microsoft.com/office/powerpoint/2010/main" val="141032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F2C20C26-399B-4600-8432-5914B5ECFB35}" type="slidenum">
              <a:rPr lang="en-GB" smtClean="0"/>
              <a:t>4</a:t>
            </a:fld>
            <a:endParaRPr lang="en-GB"/>
          </a:p>
        </p:txBody>
      </p:sp>
    </p:spTree>
    <p:extLst>
      <p:ext uri="{BB962C8B-B14F-4D97-AF65-F5344CB8AC3E}">
        <p14:creationId xmlns:p14="http://schemas.microsoft.com/office/powerpoint/2010/main" val="398451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20C26-399B-4600-8432-5914B5ECFB35}" type="slidenum">
              <a:rPr lang="en-GB" smtClean="0"/>
              <a:t>5</a:t>
            </a:fld>
            <a:endParaRPr lang="en-GB"/>
          </a:p>
        </p:txBody>
      </p:sp>
    </p:spTree>
    <p:extLst>
      <p:ext uri="{BB962C8B-B14F-4D97-AF65-F5344CB8AC3E}">
        <p14:creationId xmlns:p14="http://schemas.microsoft.com/office/powerpoint/2010/main" val="3366168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20C26-399B-4600-8432-5914B5ECFB35}" type="slidenum">
              <a:rPr lang="en-GB" smtClean="0"/>
              <a:t>6</a:t>
            </a:fld>
            <a:endParaRPr lang="en-GB"/>
          </a:p>
        </p:txBody>
      </p:sp>
    </p:spTree>
    <p:extLst>
      <p:ext uri="{BB962C8B-B14F-4D97-AF65-F5344CB8AC3E}">
        <p14:creationId xmlns:p14="http://schemas.microsoft.com/office/powerpoint/2010/main" val="1564493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20C26-399B-4600-8432-5914B5ECFB35}" type="slidenum">
              <a:rPr lang="en-GB" smtClean="0"/>
              <a:t>7</a:t>
            </a:fld>
            <a:endParaRPr lang="en-GB"/>
          </a:p>
        </p:txBody>
      </p:sp>
    </p:spTree>
    <p:extLst>
      <p:ext uri="{BB962C8B-B14F-4D97-AF65-F5344CB8AC3E}">
        <p14:creationId xmlns:p14="http://schemas.microsoft.com/office/powerpoint/2010/main" val="4060289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20C26-399B-4600-8432-5914B5ECFB35}" type="slidenum">
              <a:rPr lang="en-GB" smtClean="0"/>
              <a:t>9</a:t>
            </a:fld>
            <a:endParaRPr lang="en-GB"/>
          </a:p>
        </p:txBody>
      </p:sp>
    </p:spTree>
    <p:extLst>
      <p:ext uri="{BB962C8B-B14F-4D97-AF65-F5344CB8AC3E}">
        <p14:creationId xmlns:p14="http://schemas.microsoft.com/office/powerpoint/2010/main" val="39989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C20C26-399B-4600-8432-5914B5ECFB35}" type="slidenum">
              <a:rPr lang="en-GB" smtClean="0"/>
              <a:t>11</a:t>
            </a:fld>
            <a:endParaRPr lang="en-GB"/>
          </a:p>
        </p:txBody>
      </p:sp>
    </p:spTree>
    <p:extLst>
      <p:ext uri="{BB962C8B-B14F-4D97-AF65-F5344CB8AC3E}">
        <p14:creationId xmlns:p14="http://schemas.microsoft.com/office/powerpoint/2010/main" val="3462691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744663" y="1506538"/>
            <a:ext cx="7161212" cy="1162050"/>
          </a:xfrm>
        </p:spPr>
        <p:txBody>
          <a:bodyPr/>
          <a:lstStyle>
            <a:lvl1pPr>
              <a:defRPr/>
            </a:lvl1pPr>
          </a:lstStyle>
          <a:p>
            <a:r>
              <a:rPr lang="en-US"/>
              <a:t>Click to edit Master title style</a:t>
            </a:r>
          </a:p>
        </p:txBody>
      </p:sp>
      <p:sp>
        <p:nvSpPr>
          <p:cNvPr id="16387" name="Rectangle 3"/>
          <p:cNvSpPr>
            <a:spLocks noGrp="1" noChangeArrowheads="1"/>
          </p:cNvSpPr>
          <p:nvPr>
            <p:ph type="subTitle" idx="1"/>
          </p:nvPr>
        </p:nvSpPr>
        <p:spPr>
          <a:xfrm>
            <a:off x="1744663" y="6159500"/>
            <a:ext cx="7161212" cy="474663"/>
          </a:xfrm>
        </p:spPr>
        <p:txBody>
          <a:bodyPr anchor="b"/>
          <a:lstStyle>
            <a:lvl1pPr marL="0" indent="0">
              <a:buFont typeface="Arial" pitchFamily="1" charset="0"/>
              <a:buNone/>
              <a:defRPr sz="2100"/>
            </a:lvl1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519" cy="6858000"/>
          </a:xfrm>
          <a:prstGeom prst="rect">
            <a:avLst/>
          </a:prstGeom>
        </p:spPr>
      </p:pic>
    </p:spTree>
    <p:extLst>
      <p:ext uri="{BB962C8B-B14F-4D97-AF65-F5344CB8AC3E}">
        <p14:creationId xmlns:p14="http://schemas.microsoft.com/office/powerpoint/2010/main" val="181200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3862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763" y="1509713"/>
            <a:ext cx="1789112" cy="451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44663" y="1509713"/>
            <a:ext cx="5219700" cy="451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051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711" name="Rectangle 7"/>
          <p:cNvSpPr>
            <a:spLocks noGrp="1" noChangeArrowheads="1"/>
          </p:cNvSpPr>
          <p:nvPr>
            <p:ph type="ctrTitle"/>
          </p:nvPr>
        </p:nvSpPr>
        <p:spPr>
          <a:xfrm>
            <a:off x="1744663" y="1506538"/>
            <a:ext cx="7162800" cy="1162050"/>
          </a:xfrm>
        </p:spPr>
        <p:txBody>
          <a:bodyPr/>
          <a:lstStyle>
            <a:lvl1pPr>
              <a:defRPr/>
            </a:lvl1pPr>
          </a:lstStyle>
          <a:p>
            <a:r>
              <a:rPr lang="en-US"/>
              <a:t>Click to edit Master title style</a:t>
            </a:r>
          </a:p>
        </p:txBody>
      </p:sp>
      <p:sp>
        <p:nvSpPr>
          <p:cNvPr id="72712" name="Rectangle 8"/>
          <p:cNvSpPr>
            <a:spLocks noGrp="1" noChangeArrowheads="1"/>
          </p:cNvSpPr>
          <p:nvPr>
            <p:ph type="subTitle" idx="1"/>
          </p:nvPr>
        </p:nvSpPr>
        <p:spPr>
          <a:xfrm>
            <a:off x="1743075" y="6159500"/>
            <a:ext cx="7164388" cy="458788"/>
          </a:xfrm>
        </p:spPr>
        <p:txBody>
          <a:bodyPr anchor="b"/>
          <a:lstStyle>
            <a:lvl1pPr marL="0" indent="0">
              <a:buFont typeface="Arial" pitchFamily="1" charset="0"/>
              <a:buNone/>
              <a:defRPr sz="2100"/>
            </a:lvl1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4519" cy="6858000"/>
          </a:xfrm>
          <a:prstGeom prst="rect">
            <a:avLst/>
          </a:prstGeom>
        </p:spPr>
      </p:pic>
    </p:spTree>
    <p:extLst>
      <p:ext uri="{BB962C8B-B14F-4D97-AF65-F5344CB8AC3E}">
        <p14:creationId xmlns:p14="http://schemas.microsoft.com/office/powerpoint/2010/main" val="2618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03148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96999" y="4406900"/>
            <a:ext cx="7429501"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1396999" y="2906713"/>
            <a:ext cx="7429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6769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744663" y="2668588"/>
            <a:ext cx="3503612" cy="335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0675" y="2668588"/>
            <a:ext cx="3505200" cy="335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1074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7000" y="274638"/>
            <a:ext cx="7289800" cy="1143000"/>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13843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1384300" y="2174875"/>
            <a:ext cx="36449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5203825" y="1535113"/>
            <a:ext cx="3686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5203825" y="2174875"/>
            <a:ext cx="3686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438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174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21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3008313" cy="116205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4565650" y="273050"/>
            <a:ext cx="4362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447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1320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21845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7446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2865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6763" y="1506538"/>
            <a:ext cx="1789112" cy="45180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744663" y="1506538"/>
            <a:ext cx="5219700" cy="45180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947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8599" y="4406900"/>
            <a:ext cx="6996113"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98599" y="2906713"/>
            <a:ext cx="6996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705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44663" y="2668588"/>
            <a:ext cx="3503612" cy="335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00675" y="2668588"/>
            <a:ext cx="3505200" cy="335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943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3500" y="274638"/>
            <a:ext cx="73533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08100" y="1535113"/>
            <a:ext cx="3405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08100" y="2174875"/>
            <a:ext cx="3405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95925" y="1535113"/>
            <a:ext cx="3406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95925" y="2174875"/>
            <a:ext cx="3406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00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687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533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89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476750" y="273050"/>
            <a:ext cx="4375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589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24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022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744663" y="1509713"/>
            <a:ext cx="71612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8"/>
          <p:cNvSpPr>
            <a:spLocks noGrp="1" noChangeArrowheads="1"/>
          </p:cNvSpPr>
          <p:nvPr>
            <p:ph type="body" idx="1"/>
          </p:nvPr>
        </p:nvSpPr>
        <p:spPr bwMode="auto">
          <a:xfrm>
            <a:off x="1744663" y="2668588"/>
            <a:ext cx="71612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49" name="Rectangle 9"/>
          <p:cNvSpPr>
            <a:spLocks noGrp="1" noChangeArrowheads="1"/>
          </p:cNvSpPr>
          <p:nvPr>
            <p:ph type="ftr" sz="quarter" idx="3"/>
          </p:nvPr>
        </p:nvSpPr>
        <p:spPr bwMode="auto">
          <a:xfrm>
            <a:off x="1744663" y="6159500"/>
            <a:ext cx="7161212" cy="4746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atin typeface="+mn-lt"/>
                <a:cs typeface="+mn-cs"/>
              </a:defRPr>
            </a:lvl1pPr>
          </a:lstStyle>
          <a:p>
            <a:pPr>
              <a:defRPr/>
            </a:pPr>
            <a:endParaRPr lang="en-US"/>
          </a:p>
        </p:txBody>
      </p:sp>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134519" cy="6858000"/>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Gotham-Medium" pitchFamily="2" charset="0"/>
        </a:defRPr>
      </a:lvl2pPr>
      <a:lvl3pPr algn="l" rtl="0" eaLnBrk="1" fontAlgn="base" hangingPunct="1">
        <a:spcBef>
          <a:spcPct val="0"/>
        </a:spcBef>
        <a:spcAft>
          <a:spcPct val="0"/>
        </a:spcAft>
        <a:defRPr sz="3600">
          <a:solidFill>
            <a:schemeClr val="tx1"/>
          </a:solidFill>
          <a:latin typeface="Gotham-Medium" pitchFamily="2" charset="0"/>
        </a:defRPr>
      </a:lvl3pPr>
      <a:lvl4pPr algn="l" rtl="0" eaLnBrk="1" fontAlgn="base" hangingPunct="1">
        <a:spcBef>
          <a:spcPct val="0"/>
        </a:spcBef>
        <a:spcAft>
          <a:spcPct val="0"/>
        </a:spcAft>
        <a:defRPr sz="3600">
          <a:solidFill>
            <a:schemeClr val="tx1"/>
          </a:solidFill>
          <a:latin typeface="Gotham-Medium" pitchFamily="2" charset="0"/>
        </a:defRPr>
      </a:lvl4pPr>
      <a:lvl5pPr algn="l" rtl="0" eaLnBrk="1" fontAlgn="base" hangingPunct="1">
        <a:spcBef>
          <a:spcPct val="0"/>
        </a:spcBef>
        <a:spcAft>
          <a:spcPct val="0"/>
        </a:spcAft>
        <a:defRPr sz="3600">
          <a:solidFill>
            <a:schemeClr val="tx1"/>
          </a:solidFill>
          <a:latin typeface="Gotham-Medium" pitchFamily="2" charset="0"/>
        </a:defRPr>
      </a:lvl5pPr>
      <a:lvl6pPr marL="457200" algn="l" rtl="0" eaLnBrk="1" fontAlgn="base" hangingPunct="1">
        <a:spcBef>
          <a:spcPct val="0"/>
        </a:spcBef>
        <a:spcAft>
          <a:spcPct val="0"/>
        </a:spcAft>
        <a:defRPr sz="3600">
          <a:solidFill>
            <a:schemeClr val="tx1"/>
          </a:solidFill>
          <a:latin typeface="Gotham-Medium" pitchFamily="2" charset="0"/>
        </a:defRPr>
      </a:lvl6pPr>
      <a:lvl7pPr marL="914400" algn="l" rtl="0" eaLnBrk="1" fontAlgn="base" hangingPunct="1">
        <a:spcBef>
          <a:spcPct val="0"/>
        </a:spcBef>
        <a:spcAft>
          <a:spcPct val="0"/>
        </a:spcAft>
        <a:defRPr sz="3600">
          <a:solidFill>
            <a:schemeClr val="tx1"/>
          </a:solidFill>
          <a:latin typeface="Gotham-Medium" pitchFamily="2" charset="0"/>
        </a:defRPr>
      </a:lvl7pPr>
      <a:lvl8pPr marL="1371600" algn="l" rtl="0" eaLnBrk="1" fontAlgn="base" hangingPunct="1">
        <a:spcBef>
          <a:spcPct val="0"/>
        </a:spcBef>
        <a:spcAft>
          <a:spcPct val="0"/>
        </a:spcAft>
        <a:defRPr sz="3600">
          <a:solidFill>
            <a:schemeClr val="tx1"/>
          </a:solidFill>
          <a:latin typeface="Gotham-Medium" pitchFamily="2" charset="0"/>
        </a:defRPr>
      </a:lvl8pPr>
      <a:lvl9pPr marL="1828800" algn="l" rtl="0" eaLnBrk="1" fontAlgn="base" hangingPunct="1">
        <a:spcBef>
          <a:spcPct val="0"/>
        </a:spcBef>
        <a:spcAft>
          <a:spcPct val="0"/>
        </a:spcAft>
        <a:defRPr sz="3600">
          <a:solidFill>
            <a:schemeClr val="tx1"/>
          </a:solidFill>
          <a:latin typeface="Gotham-Medium" pitchFamily="2" charset="0"/>
        </a:defRPr>
      </a:lvl9pPr>
    </p:titleStyle>
    <p:bodyStyle>
      <a:lvl1pPr marL="342900" indent="-342900" algn="l" rtl="0" eaLnBrk="1" fontAlgn="base" hangingPunct="1">
        <a:spcBef>
          <a:spcPct val="0"/>
        </a:spcBef>
        <a:spcAft>
          <a:spcPct val="0"/>
        </a:spcAft>
        <a:buFont typeface="Arial" pitchFamily="34" charset="0"/>
        <a:buChar char="–"/>
        <a:defRPr sz="2400">
          <a:solidFill>
            <a:schemeClr val="tx1"/>
          </a:solidFill>
          <a:latin typeface="+mn-lt"/>
          <a:ea typeface="+mn-ea"/>
          <a:cs typeface="+mn-cs"/>
        </a:defRPr>
      </a:lvl1pPr>
      <a:lvl2pPr marL="711200" indent="-355600" algn="l" rtl="0" eaLnBrk="1" fontAlgn="base" hangingPunct="1">
        <a:spcBef>
          <a:spcPct val="0"/>
        </a:spcBef>
        <a:spcAft>
          <a:spcPct val="0"/>
        </a:spcAft>
        <a:buFont typeface="Arial" pitchFamily="34" charset="0"/>
        <a:buChar char="–"/>
        <a:defRPr sz="2400">
          <a:solidFill>
            <a:schemeClr val="tx1"/>
          </a:solidFill>
          <a:latin typeface="+mn-lt"/>
          <a:ea typeface="MS PGothic" pitchFamily="34" charset="-128"/>
        </a:defRPr>
      </a:lvl2pPr>
      <a:lvl3pPr marL="1074738" indent="-355600" algn="l" rtl="0" eaLnBrk="1" fontAlgn="base" hangingPunct="1">
        <a:spcBef>
          <a:spcPct val="0"/>
        </a:spcBef>
        <a:spcAft>
          <a:spcPct val="0"/>
        </a:spcAft>
        <a:buFont typeface="Arial" pitchFamily="34" charset="0"/>
        <a:buChar char="–"/>
        <a:defRPr sz="2400">
          <a:solidFill>
            <a:schemeClr val="tx1"/>
          </a:solidFill>
          <a:latin typeface="+mn-lt"/>
          <a:ea typeface="MS PGothic" pitchFamily="34" charset="-128"/>
        </a:defRPr>
      </a:lvl3pPr>
      <a:lvl4pPr marL="1438275" indent="-355600" algn="l" rtl="0" eaLnBrk="1" fontAlgn="base" hangingPunct="1">
        <a:spcBef>
          <a:spcPct val="0"/>
        </a:spcBef>
        <a:spcAft>
          <a:spcPct val="0"/>
        </a:spcAft>
        <a:buFont typeface="Arial" pitchFamily="34" charset="0"/>
        <a:buChar char="–"/>
        <a:defRPr sz="2400">
          <a:solidFill>
            <a:schemeClr val="tx1"/>
          </a:solidFill>
          <a:latin typeface="+mn-lt"/>
          <a:ea typeface="MS PGothic" pitchFamily="34" charset="-128"/>
        </a:defRPr>
      </a:lvl4pPr>
      <a:lvl5pPr marL="1795463" indent="-355600" algn="l" rtl="0" eaLnBrk="1" fontAlgn="base" hangingPunct="1">
        <a:spcBef>
          <a:spcPct val="0"/>
        </a:spcBef>
        <a:spcAft>
          <a:spcPct val="0"/>
        </a:spcAft>
        <a:buFont typeface="Arial" pitchFamily="34" charset="0"/>
        <a:buChar char="–"/>
        <a:defRPr sz="2400">
          <a:solidFill>
            <a:schemeClr val="tx1"/>
          </a:solidFill>
          <a:latin typeface="+mn-lt"/>
          <a:ea typeface="MS PGothic" pitchFamily="34" charset="-128"/>
        </a:defRPr>
      </a:lvl5pPr>
      <a:lvl6pPr marL="2252663" indent="-355600" algn="l" rtl="0" eaLnBrk="1" fontAlgn="base" hangingPunct="1">
        <a:spcBef>
          <a:spcPct val="0"/>
        </a:spcBef>
        <a:spcAft>
          <a:spcPct val="0"/>
        </a:spcAft>
        <a:buFont typeface="Arial" pitchFamily="1" charset="0"/>
        <a:buChar char="–"/>
        <a:defRPr sz="2400">
          <a:solidFill>
            <a:schemeClr val="tx1"/>
          </a:solidFill>
          <a:latin typeface="+mn-lt"/>
          <a:ea typeface="ＭＳ Ｐゴシック" pitchFamily="1" charset="-128"/>
        </a:defRPr>
      </a:lvl6pPr>
      <a:lvl7pPr marL="2709863" indent="-355600" algn="l" rtl="0" eaLnBrk="1" fontAlgn="base" hangingPunct="1">
        <a:spcBef>
          <a:spcPct val="0"/>
        </a:spcBef>
        <a:spcAft>
          <a:spcPct val="0"/>
        </a:spcAft>
        <a:buFont typeface="Arial" pitchFamily="1" charset="0"/>
        <a:buChar char="–"/>
        <a:defRPr sz="2400">
          <a:solidFill>
            <a:schemeClr val="tx1"/>
          </a:solidFill>
          <a:latin typeface="+mn-lt"/>
          <a:ea typeface="ＭＳ Ｐゴシック" pitchFamily="1" charset="-128"/>
        </a:defRPr>
      </a:lvl7pPr>
      <a:lvl8pPr marL="3167063" indent="-355600" algn="l" rtl="0" eaLnBrk="1" fontAlgn="base" hangingPunct="1">
        <a:spcBef>
          <a:spcPct val="0"/>
        </a:spcBef>
        <a:spcAft>
          <a:spcPct val="0"/>
        </a:spcAft>
        <a:buFont typeface="Arial" pitchFamily="1" charset="0"/>
        <a:buChar char="–"/>
        <a:defRPr sz="2400">
          <a:solidFill>
            <a:schemeClr val="tx1"/>
          </a:solidFill>
          <a:latin typeface="+mn-lt"/>
          <a:ea typeface="ＭＳ Ｐゴシック" pitchFamily="1" charset="-128"/>
        </a:defRPr>
      </a:lvl8pPr>
      <a:lvl9pPr marL="3624263" indent="-355600" algn="l" rtl="0" eaLnBrk="1" fontAlgn="base" hangingPunct="1">
        <a:spcBef>
          <a:spcPct val="0"/>
        </a:spcBef>
        <a:spcAft>
          <a:spcPct val="0"/>
        </a:spcAft>
        <a:buFont typeface="Arial" pitchFamily="1" charset="0"/>
        <a:buChar char="–"/>
        <a:defRPr sz="24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1744663" y="1506538"/>
            <a:ext cx="71612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59400" name="Rectangle 8"/>
          <p:cNvSpPr>
            <a:spLocks noGrp="1" noChangeArrowheads="1"/>
          </p:cNvSpPr>
          <p:nvPr>
            <p:ph type="ftr" sz="quarter" idx="3"/>
          </p:nvPr>
        </p:nvSpPr>
        <p:spPr bwMode="auto">
          <a:xfrm>
            <a:off x="1744663" y="6157913"/>
            <a:ext cx="7161212"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atin typeface="+mn-lt"/>
                <a:cs typeface="+mn-cs"/>
              </a:defRPr>
            </a:lvl1pPr>
          </a:lstStyle>
          <a:p>
            <a:pPr>
              <a:defRPr/>
            </a:pPr>
            <a:endParaRPr lang="en-US"/>
          </a:p>
        </p:txBody>
      </p:sp>
      <p:sp>
        <p:nvSpPr>
          <p:cNvPr id="2052" name="Rectangle 11"/>
          <p:cNvSpPr>
            <a:spLocks noGrp="1" noChangeArrowheads="1"/>
          </p:cNvSpPr>
          <p:nvPr>
            <p:ph type="body" idx="1"/>
          </p:nvPr>
        </p:nvSpPr>
        <p:spPr bwMode="auto">
          <a:xfrm>
            <a:off x="1744663" y="2668588"/>
            <a:ext cx="716121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134519" cy="6858000"/>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otham-Medium" pitchFamily="2" charset="0"/>
        </a:defRPr>
      </a:lvl2pPr>
      <a:lvl3pPr algn="l" rtl="0" eaLnBrk="0" fontAlgn="base" hangingPunct="0">
        <a:spcBef>
          <a:spcPct val="0"/>
        </a:spcBef>
        <a:spcAft>
          <a:spcPct val="0"/>
        </a:spcAft>
        <a:defRPr sz="3600">
          <a:solidFill>
            <a:schemeClr val="tx1"/>
          </a:solidFill>
          <a:latin typeface="Gotham-Medium" pitchFamily="2" charset="0"/>
        </a:defRPr>
      </a:lvl3pPr>
      <a:lvl4pPr algn="l" rtl="0" eaLnBrk="0" fontAlgn="base" hangingPunct="0">
        <a:spcBef>
          <a:spcPct val="0"/>
        </a:spcBef>
        <a:spcAft>
          <a:spcPct val="0"/>
        </a:spcAft>
        <a:defRPr sz="3600">
          <a:solidFill>
            <a:schemeClr val="tx1"/>
          </a:solidFill>
          <a:latin typeface="Gotham-Medium" pitchFamily="2" charset="0"/>
        </a:defRPr>
      </a:lvl4pPr>
      <a:lvl5pPr algn="l" rtl="0" eaLnBrk="0" fontAlgn="base" hangingPunct="0">
        <a:spcBef>
          <a:spcPct val="0"/>
        </a:spcBef>
        <a:spcAft>
          <a:spcPct val="0"/>
        </a:spcAft>
        <a:defRPr sz="3600">
          <a:solidFill>
            <a:schemeClr val="tx1"/>
          </a:solidFill>
          <a:latin typeface="Gotham-Medium" pitchFamily="2" charset="0"/>
        </a:defRPr>
      </a:lvl5pPr>
      <a:lvl6pPr marL="457200" algn="l" rtl="0" fontAlgn="base">
        <a:spcBef>
          <a:spcPct val="0"/>
        </a:spcBef>
        <a:spcAft>
          <a:spcPct val="0"/>
        </a:spcAft>
        <a:defRPr sz="3600">
          <a:solidFill>
            <a:schemeClr val="tx1"/>
          </a:solidFill>
          <a:latin typeface="Gotham-Medium" pitchFamily="2" charset="0"/>
        </a:defRPr>
      </a:lvl6pPr>
      <a:lvl7pPr marL="914400" algn="l" rtl="0" fontAlgn="base">
        <a:spcBef>
          <a:spcPct val="0"/>
        </a:spcBef>
        <a:spcAft>
          <a:spcPct val="0"/>
        </a:spcAft>
        <a:defRPr sz="3600">
          <a:solidFill>
            <a:schemeClr val="tx1"/>
          </a:solidFill>
          <a:latin typeface="Gotham-Medium" pitchFamily="2" charset="0"/>
        </a:defRPr>
      </a:lvl7pPr>
      <a:lvl8pPr marL="1371600" algn="l" rtl="0" fontAlgn="base">
        <a:spcBef>
          <a:spcPct val="0"/>
        </a:spcBef>
        <a:spcAft>
          <a:spcPct val="0"/>
        </a:spcAft>
        <a:defRPr sz="3600">
          <a:solidFill>
            <a:schemeClr val="tx1"/>
          </a:solidFill>
          <a:latin typeface="Gotham-Medium" pitchFamily="2" charset="0"/>
        </a:defRPr>
      </a:lvl8pPr>
      <a:lvl9pPr marL="1828800" algn="l" rtl="0" fontAlgn="base">
        <a:spcBef>
          <a:spcPct val="0"/>
        </a:spcBef>
        <a:spcAft>
          <a:spcPct val="0"/>
        </a:spcAft>
        <a:defRPr sz="3600">
          <a:solidFill>
            <a:schemeClr val="tx1"/>
          </a:solidFill>
          <a:latin typeface="Gotham-Medium" pitchFamily="2" charset="0"/>
        </a:defRPr>
      </a:lvl9pPr>
    </p:titleStyle>
    <p:bodyStyle>
      <a:lvl1pPr marL="342900" indent="-342900" algn="l" rtl="0" eaLnBrk="0" fontAlgn="base" hangingPunct="0">
        <a:spcBef>
          <a:spcPct val="0"/>
        </a:spcBef>
        <a:spcAft>
          <a:spcPct val="0"/>
        </a:spcAft>
        <a:buFont typeface="Arial" pitchFamily="34" charset="0"/>
        <a:buChar char="–"/>
        <a:defRPr sz="2400">
          <a:solidFill>
            <a:schemeClr val="tx1"/>
          </a:solidFill>
          <a:latin typeface="+mn-lt"/>
          <a:ea typeface="+mn-ea"/>
          <a:cs typeface="+mn-cs"/>
        </a:defRPr>
      </a:lvl1pPr>
      <a:lvl2pPr marL="711200" indent="-355600" algn="l" rtl="0" eaLnBrk="0" fontAlgn="base" hangingPunct="0">
        <a:spcBef>
          <a:spcPct val="0"/>
        </a:spcBef>
        <a:spcAft>
          <a:spcPct val="0"/>
        </a:spcAft>
        <a:buFont typeface="Arial" pitchFamily="34" charset="0"/>
        <a:buChar char="–"/>
        <a:defRPr sz="2400">
          <a:solidFill>
            <a:schemeClr val="tx1"/>
          </a:solidFill>
          <a:latin typeface="+mn-lt"/>
          <a:ea typeface="MS PGothic" pitchFamily="34" charset="-128"/>
        </a:defRPr>
      </a:lvl2pPr>
      <a:lvl3pPr marL="1074738" indent="-355600" algn="l" rtl="0" eaLnBrk="0" fontAlgn="base" hangingPunct="0">
        <a:spcBef>
          <a:spcPct val="0"/>
        </a:spcBef>
        <a:spcAft>
          <a:spcPct val="0"/>
        </a:spcAft>
        <a:buFont typeface="Arial" pitchFamily="34" charset="0"/>
        <a:buChar char="–"/>
        <a:defRPr sz="2400">
          <a:solidFill>
            <a:schemeClr val="tx1"/>
          </a:solidFill>
          <a:latin typeface="+mn-lt"/>
          <a:ea typeface="MS PGothic" pitchFamily="34" charset="-128"/>
        </a:defRPr>
      </a:lvl3pPr>
      <a:lvl4pPr marL="1438275" indent="-355600" algn="l" rtl="0" eaLnBrk="0" fontAlgn="base" hangingPunct="0">
        <a:spcBef>
          <a:spcPct val="0"/>
        </a:spcBef>
        <a:spcAft>
          <a:spcPct val="0"/>
        </a:spcAft>
        <a:buFont typeface="Arial" pitchFamily="34" charset="0"/>
        <a:buChar char="–"/>
        <a:defRPr sz="2400">
          <a:solidFill>
            <a:schemeClr val="tx1"/>
          </a:solidFill>
          <a:latin typeface="+mn-lt"/>
          <a:ea typeface="MS PGothic" pitchFamily="34" charset="-128"/>
        </a:defRPr>
      </a:lvl4pPr>
      <a:lvl5pPr marL="1795463" indent="-355600" algn="l" rtl="0" eaLnBrk="0" fontAlgn="base" hangingPunct="0">
        <a:spcBef>
          <a:spcPct val="0"/>
        </a:spcBef>
        <a:spcAft>
          <a:spcPct val="0"/>
        </a:spcAft>
        <a:buFont typeface="Arial" pitchFamily="34" charset="0"/>
        <a:buChar char="–"/>
        <a:defRPr sz="2400">
          <a:solidFill>
            <a:schemeClr val="tx1"/>
          </a:solidFill>
          <a:latin typeface="+mn-lt"/>
          <a:ea typeface="MS PGothic" pitchFamily="34" charset="-128"/>
        </a:defRPr>
      </a:lvl5pPr>
      <a:lvl6pPr marL="2252663" indent="-355600" algn="l" rtl="0" fontAlgn="base">
        <a:spcBef>
          <a:spcPct val="0"/>
        </a:spcBef>
        <a:spcAft>
          <a:spcPct val="0"/>
        </a:spcAft>
        <a:buFont typeface="Arial" pitchFamily="1" charset="0"/>
        <a:buChar char="–"/>
        <a:defRPr sz="2400">
          <a:solidFill>
            <a:schemeClr val="tx1"/>
          </a:solidFill>
          <a:latin typeface="+mn-lt"/>
          <a:ea typeface="ＭＳ Ｐゴシック" pitchFamily="1" charset="-128"/>
        </a:defRPr>
      </a:lvl6pPr>
      <a:lvl7pPr marL="2709863" indent="-355600" algn="l" rtl="0" fontAlgn="base">
        <a:spcBef>
          <a:spcPct val="0"/>
        </a:spcBef>
        <a:spcAft>
          <a:spcPct val="0"/>
        </a:spcAft>
        <a:buFont typeface="Arial" pitchFamily="1" charset="0"/>
        <a:buChar char="–"/>
        <a:defRPr sz="2400">
          <a:solidFill>
            <a:schemeClr val="tx1"/>
          </a:solidFill>
          <a:latin typeface="+mn-lt"/>
          <a:ea typeface="ＭＳ Ｐゴシック" pitchFamily="1" charset="-128"/>
        </a:defRPr>
      </a:lvl7pPr>
      <a:lvl8pPr marL="3167063" indent="-355600" algn="l" rtl="0" fontAlgn="base">
        <a:spcBef>
          <a:spcPct val="0"/>
        </a:spcBef>
        <a:spcAft>
          <a:spcPct val="0"/>
        </a:spcAft>
        <a:buFont typeface="Arial" pitchFamily="1" charset="0"/>
        <a:buChar char="–"/>
        <a:defRPr sz="2400">
          <a:solidFill>
            <a:schemeClr val="tx1"/>
          </a:solidFill>
          <a:latin typeface="+mn-lt"/>
          <a:ea typeface="ＭＳ Ｐゴシック" pitchFamily="1" charset="-128"/>
        </a:defRPr>
      </a:lvl8pPr>
      <a:lvl9pPr marL="3624263" indent="-355600" algn="l" rtl="0" fontAlgn="base">
        <a:spcBef>
          <a:spcPct val="0"/>
        </a:spcBef>
        <a:spcAft>
          <a:spcPct val="0"/>
        </a:spcAft>
        <a:buFont typeface="Arial" pitchFamily="1" charset="0"/>
        <a:buChar char="–"/>
        <a:defRPr sz="24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434274" y="1279073"/>
            <a:ext cx="4857669" cy="1311727"/>
          </a:xfrm>
        </p:spPr>
        <p:txBody>
          <a:bodyPr/>
          <a:lstStyle/>
          <a:p>
            <a:r>
              <a:rPr lang="en-US" sz="4000" dirty="0">
                <a:latin typeface="Farao Black OT" panose="02000505090000020004" pitchFamily="50" charset="0"/>
              </a:rPr>
              <a:t>Norman England: The White Tower</a:t>
            </a:r>
          </a:p>
        </p:txBody>
      </p:sp>
      <p:sp>
        <p:nvSpPr>
          <p:cNvPr id="5123" name="Rectangle 5"/>
          <p:cNvSpPr>
            <a:spLocks noGrp="1" noChangeArrowheads="1"/>
          </p:cNvSpPr>
          <p:nvPr>
            <p:ph type="subTitle" idx="1"/>
          </p:nvPr>
        </p:nvSpPr>
        <p:spPr>
          <a:xfrm>
            <a:off x="1434274" y="6146678"/>
            <a:ext cx="7161212" cy="474663"/>
          </a:xfrm>
        </p:spPr>
        <p:txBody>
          <a:bodyPr/>
          <a:lstStyle/>
          <a:p>
            <a:pPr>
              <a:buFont typeface="Arial" pitchFamily="34" charset="0"/>
              <a:buNone/>
            </a:pPr>
            <a:r>
              <a:rPr lang="en-US" sz="2000" dirty="0">
                <a:latin typeface="+mj-lt"/>
              </a:rPr>
              <a:t>Resource and source pack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155" y="236658"/>
            <a:ext cx="807720" cy="1042416"/>
          </a:xfrm>
          <a:prstGeom prst="rect">
            <a:avLst/>
          </a:prstGeom>
        </p:spPr>
      </p:pic>
      <p:pic>
        <p:nvPicPr>
          <p:cNvPr id="2" name="Picture 1">
            <a:extLst>
              <a:ext uri="{FF2B5EF4-FFF2-40B4-BE49-F238E27FC236}">
                <a16:creationId xmlns:a16="http://schemas.microsoft.com/office/drawing/2014/main" id="{6B032248-203D-4471-805D-04CAA4300E0B}"/>
              </a:ext>
            </a:extLst>
          </p:cNvPr>
          <p:cNvPicPr>
            <a:picLocks noChangeAspect="1"/>
          </p:cNvPicPr>
          <p:nvPr/>
        </p:nvPicPr>
        <p:blipFill>
          <a:blip r:embed="rId3"/>
          <a:stretch>
            <a:fillRect/>
          </a:stretch>
        </p:blipFill>
        <p:spPr>
          <a:xfrm>
            <a:off x="2352853" y="3145197"/>
            <a:ext cx="5944829" cy="2447084"/>
          </a:xfrm>
          <a:prstGeom prst="rect">
            <a:avLst/>
          </a:prstGeom>
        </p:spPr>
      </p:pic>
      <p:sp>
        <p:nvSpPr>
          <p:cNvPr id="6" name="Rectangle 5">
            <a:extLst>
              <a:ext uri="{FF2B5EF4-FFF2-40B4-BE49-F238E27FC236}">
                <a16:creationId xmlns:a16="http://schemas.microsoft.com/office/drawing/2014/main" id="{D1F24D54-BC68-4E2B-A3EC-8AB460F7B36F}"/>
              </a:ext>
            </a:extLst>
          </p:cNvPr>
          <p:cNvSpPr/>
          <p:nvPr/>
        </p:nvSpPr>
        <p:spPr>
          <a:xfrm>
            <a:off x="7670520" y="6628522"/>
            <a:ext cx="1473480" cy="215444"/>
          </a:xfrm>
          <a:prstGeom prst="rect">
            <a:avLst/>
          </a:prstGeom>
        </p:spPr>
        <p:txBody>
          <a:bodyPr wrap="none">
            <a:spAutoFit/>
          </a:bodyPr>
          <a:lstStyle/>
          <a:p>
            <a:r>
              <a:rPr lang="en-GB" sz="800" dirty="0">
                <a:latin typeface="+mj-lt"/>
              </a:rPr>
              <a:t>© Historic Royal Palaces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699B9-1F42-41CD-91B4-49CCF27388E4}"/>
              </a:ext>
            </a:extLst>
          </p:cNvPr>
          <p:cNvPicPr>
            <a:picLocks noChangeAspect="1"/>
          </p:cNvPicPr>
          <p:nvPr/>
        </p:nvPicPr>
        <p:blipFill>
          <a:blip r:embed="rId2"/>
          <a:stretch>
            <a:fillRect/>
          </a:stretch>
        </p:blipFill>
        <p:spPr>
          <a:xfrm>
            <a:off x="2278665" y="924428"/>
            <a:ext cx="5533028" cy="5541686"/>
          </a:xfrm>
          <a:prstGeom prst="rect">
            <a:avLst/>
          </a:prstGeom>
        </p:spPr>
      </p:pic>
      <p:sp>
        <p:nvSpPr>
          <p:cNvPr id="3" name="Rectangle 2">
            <a:extLst>
              <a:ext uri="{FF2B5EF4-FFF2-40B4-BE49-F238E27FC236}">
                <a16:creationId xmlns:a16="http://schemas.microsoft.com/office/drawing/2014/main" id="{DE314FD0-4D01-40EF-BBE9-87BB80818311}"/>
              </a:ext>
            </a:extLst>
          </p:cNvPr>
          <p:cNvSpPr/>
          <p:nvPr/>
        </p:nvSpPr>
        <p:spPr>
          <a:xfrm>
            <a:off x="1332307" y="267211"/>
            <a:ext cx="5057667" cy="646331"/>
          </a:xfrm>
          <a:prstGeom prst="rect">
            <a:avLst/>
          </a:prstGeom>
        </p:spPr>
        <p:txBody>
          <a:bodyPr wrap="none">
            <a:spAutoFit/>
          </a:bodyPr>
          <a:lstStyle/>
          <a:p>
            <a:r>
              <a:rPr lang="en-US" sz="3600" dirty="0">
                <a:latin typeface="+mj-lt"/>
              </a:rPr>
              <a:t>Plans of the White Tower</a:t>
            </a:r>
          </a:p>
        </p:txBody>
      </p:sp>
      <p:sp>
        <p:nvSpPr>
          <p:cNvPr id="4" name="Rectangle 3">
            <a:extLst>
              <a:ext uri="{FF2B5EF4-FFF2-40B4-BE49-F238E27FC236}">
                <a16:creationId xmlns:a16="http://schemas.microsoft.com/office/drawing/2014/main" id="{16353AE3-2DFA-4094-9E7B-C8604497F791}"/>
              </a:ext>
            </a:extLst>
          </p:cNvPr>
          <p:cNvSpPr/>
          <p:nvPr/>
        </p:nvSpPr>
        <p:spPr>
          <a:xfrm>
            <a:off x="7700976" y="6642556"/>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195036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3C6EC1-81C2-4DF3-A8AC-C27E3319E375}"/>
              </a:ext>
            </a:extLst>
          </p:cNvPr>
          <p:cNvSpPr/>
          <p:nvPr/>
        </p:nvSpPr>
        <p:spPr>
          <a:xfrm>
            <a:off x="1273621" y="875161"/>
            <a:ext cx="7641779" cy="2062103"/>
          </a:xfrm>
          <a:prstGeom prst="rect">
            <a:avLst/>
          </a:prstGeom>
        </p:spPr>
        <p:txBody>
          <a:bodyPr wrap="square">
            <a:spAutoFit/>
          </a:bodyPr>
          <a:lstStyle/>
          <a:p>
            <a:r>
              <a:rPr lang="en-US" sz="1600" b="1" dirty="0">
                <a:latin typeface="Gotham-Medium"/>
              </a:rPr>
              <a:t>Charter of William I, 1067</a:t>
            </a:r>
          </a:p>
          <a:p>
            <a:endParaRPr lang="en-US" sz="1600" dirty="0">
              <a:latin typeface="Gotham-Medium"/>
            </a:endParaRPr>
          </a:p>
          <a:p>
            <a:r>
              <a:rPr lang="en-US" sz="1600" dirty="0">
                <a:latin typeface="Gotham-Medium"/>
              </a:rPr>
              <a:t>‘William the King friendly salutes William the Bishop, and Godfrey the </a:t>
            </a:r>
            <a:r>
              <a:rPr lang="en-US" sz="1600" dirty="0" err="1">
                <a:latin typeface="Gotham-Medium"/>
              </a:rPr>
              <a:t>portreve</a:t>
            </a:r>
            <a:r>
              <a:rPr lang="en-US" sz="1600" dirty="0">
                <a:latin typeface="Gotham-Medium"/>
              </a:rPr>
              <a:t>, and all the burgesses within London, both French and English. And I declare, that I grant you to be all law-worthy, as you were in the days of King Edward; and I grant that every child shall be his father’s heir, after his father’s days; and I will not suffer any person to do you wrong. God keep you.’</a:t>
            </a:r>
          </a:p>
        </p:txBody>
      </p:sp>
      <p:sp>
        <p:nvSpPr>
          <p:cNvPr id="10" name="TextBox 9">
            <a:extLst>
              <a:ext uri="{FF2B5EF4-FFF2-40B4-BE49-F238E27FC236}">
                <a16:creationId xmlns:a16="http://schemas.microsoft.com/office/drawing/2014/main" id="{5E819418-67AB-4490-B533-4C33D77DC127}"/>
              </a:ext>
            </a:extLst>
          </p:cNvPr>
          <p:cNvSpPr txBox="1"/>
          <p:nvPr/>
        </p:nvSpPr>
        <p:spPr>
          <a:xfrm>
            <a:off x="1436909" y="68168"/>
            <a:ext cx="7075715" cy="523220"/>
          </a:xfrm>
          <a:prstGeom prst="rect">
            <a:avLst/>
          </a:prstGeom>
          <a:noFill/>
        </p:spPr>
        <p:txBody>
          <a:bodyPr wrap="square" rtlCol="0">
            <a:spAutoFit/>
          </a:bodyPr>
          <a:lstStyle/>
          <a:p>
            <a:r>
              <a:rPr lang="en-US" sz="2800" dirty="0">
                <a:latin typeface="+mj-lt"/>
              </a:rPr>
              <a:t>William’s authority over the English</a:t>
            </a:r>
            <a:endParaRPr lang="en-GB" sz="2800" dirty="0">
              <a:latin typeface="+mj-lt"/>
            </a:endParaRPr>
          </a:p>
        </p:txBody>
      </p:sp>
      <p:sp>
        <p:nvSpPr>
          <p:cNvPr id="11" name="Rectangle: Rounded Corners 10">
            <a:extLst>
              <a:ext uri="{FF2B5EF4-FFF2-40B4-BE49-F238E27FC236}">
                <a16:creationId xmlns:a16="http://schemas.microsoft.com/office/drawing/2014/main" id="{4C1B9EA3-0D31-4171-B48B-76029605CBCA}"/>
              </a:ext>
            </a:extLst>
          </p:cNvPr>
          <p:cNvSpPr/>
          <p:nvPr/>
        </p:nvSpPr>
        <p:spPr>
          <a:xfrm>
            <a:off x="1175650" y="698519"/>
            <a:ext cx="7859493" cy="3117272"/>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4E94F5A-F1B8-4D77-BC2A-EA9D098BC3BC}"/>
              </a:ext>
            </a:extLst>
          </p:cNvPr>
          <p:cNvSpPr/>
          <p:nvPr/>
        </p:nvSpPr>
        <p:spPr>
          <a:xfrm>
            <a:off x="1273620" y="3024053"/>
            <a:ext cx="7641779" cy="584775"/>
          </a:xfrm>
          <a:prstGeom prst="rect">
            <a:avLst/>
          </a:prstGeom>
        </p:spPr>
        <p:txBody>
          <a:bodyPr wrap="square">
            <a:spAutoFit/>
          </a:bodyPr>
          <a:lstStyle/>
          <a:p>
            <a:r>
              <a:rPr lang="en-US" sz="1600" dirty="0">
                <a:solidFill>
                  <a:schemeClr val="accent3">
                    <a:lumMod val="50000"/>
                  </a:schemeClr>
                </a:solidFill>
                <a:latin typeface="Gotham-Medium"/>
              </a:rPr>
              <a:t>This is believed to be the earliest guarantee of collective rights of the inhabitants of a town or city by a monarch</a:t>
            </a:r>
          </a:p>
        </p:txBody>
      </p:sp>
      <p:sp>
        <p:nvSpPr>
          <p:cNvPr id="14" name="TextBox 13">
            <a:extLst>
              <a:ext uri="{FF2B5EF4-FFF2-40B4-BE49-F238E27FC236}">
                <a16:creationId xmlns:a16="http://schemas.microsoft.com/office/drawing/2014/main" id="{85E8E518-6178-464C-8E6A-8250C3B12D73}"/>
              </a:ext>
            </a:extLst>
          </p:cNvPr>
          <p:cNvSpPr txBox="1"/>
          <p:nvPr/>
        </p:nvSpPr>
        <p:spPr>
          <a:xfrm>
            <a:off x="1273619" y="4099564"/>
            <a:ext cx="7641779" cy="2585323"/>
          </a:xfrm>
          <a:prstGeom prst="rect">
            <a:avLst/>
          </a:prstGeom>
          <a:noFill/>
        </p:spPr>
        <p:txBody>
          <a:bodyPr wrap="square" rtlCol="0">
            <a:spAutoFit/>
          </a:bodyPr>
          <a:lstStyle/>
          <a:p>
            <a:r>
              <a:rPr lang="en-US" sz="1600" b="1" dirty="0">
                <a:latin typeface="Gotham-Medium"/>
              </a:rPr>
              <a:t>William of Poitiers, </a:t>
            </a:r>
            <a:r>
              <a:rPr lang="en-US" sz="1600" b="1" i="1" dirty="0">
                <a:latin typeface="Gotham-Medium"/>
              </a:rPr>
              <a:t>Deeds of William, Duke of Normandy and King of England</a:t>
            </a:r>
            <a:r>
              <a:rPr lang="en-US" sz="1600" b="1" dirty="0">
                <a:latin typeface="Gotham-Medium"/>
              </a:rPr>
              <a:t>, 1070s</a:t>
            </a:r>
          </a:p>
          <a:p>
            <a:endParaRPr lang="en-US" sz="1600" b="1" dirty="0">
              <a:latin typeface="Gotham-Medium"/>
            </a:endParaRPr>
          </a:p>
          <a:p>
            <a:r>
              <a:rPr lang="en-US" sz="1600" dirty="0">
                <a:latin typeface="Gotham-Medium"/>
              </a:rPr>
              <a:t>‘Many English received by his liberal gift more than they had ever received from their fathers or their former lords. He placed capable castellans with ample forces of horse and foot in his castles, men brought over from France in whose loyalty no less than competence he could trust. He gave them rich fiefs in return for which they willingly endured hardship and danger. But to no Frenchman was anything given unjustly taken from an Englishman.’</a:t>
            </a:r>
          </a:p>
        </p:txBody>
      </p:sp>
      <p:sp>
        <p:nvSpPr>
          <p:cNvPr id="15" name="Rectangle: Rounded Corners 14">
            <a:extLst>
              <a:ext uri="{FF2B5EF4-FFF2-40B4-BE49-F238E27FC236}">
                <a16:creationId xmlns:a16="http://schemas.microsoft.com/office/drawing/2014/main" id="{9492045A-B269-4A6D-B216-7689917E261D}"/>
              </a:ext>
            </a:extLst>
          </p:cNvPr>
          <p:cNvSpPr/>
          <p:nvPr/>
        </p:nvSpPr>
        <p:spPr>
          <a:xfrm>
            <a:off x="1164764" y="3992433"/>
            <a:ext cx="7870379" cy="2692454"/>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704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806C7D-8901-47FC-8017-983CDC205111}"/>
              </a:ext>
            </a:extLst>
          </p:cNvPr>
          <p:cNvSpPr/>
          <p:nvPr/>
        </p:nvSpPr>
        <p:spPr>
          <a:xfrm>
            <a:off x="1186540" y="420601"/>
            <a:ext cx="7837713" cy="2564069"/>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0861EA4-815A-4F3C-82A0-2F6EBE443A3C}"/>
              </a:ext>
            </a:extLst>
          </p:cNvPr>
          <p:cNvSpPr/>
          <p:nvPr/>
        </p:nvSpPr>
        <p:spPr>
          <a:xfrm>
            <a:off x="1321249" y="548473"/>
            <a:ext cx="7568293" cy="2308324"/>
          </a:xfrm>
          <a:prstGeom prst="rect">
            <a:avLst/>
          </a:prstGeom>
        </p:spPr>
        <p:txBody>
          <a:bodyPr wrap="square">
            <a:spAutoFit/>
          </a:bodyPr>
          <a:lstStyle/>
          <a:p>
            <a:r>
              <a:rPr lang="en-US" sz="1600" b="1" dirty="0">
                <a:latin typeface="Gotham-Medium"/>
              </a:rPr>
              <a:t>Florence of Worcester, </a:t>
            </a:r>
            <a:r>
              <a:rPr lang="en-US" sz="1600" b="1" i="1" dirty="0">
                <a:latin typeface="Gotham-Medium"/>
              </a:rPr>
              <a:t>The Chronicle</a:t>
            </a:r>
            <a:r>
              <a:rPr lang="en-US" sz="1600" b="1" dirty="0">
                <a:latin typeface="Gotham-Medium"/>
              </a:rPr>
              <a:t>, 1068</a:t>
            </a:r>
          </a:p>
          <a:p>
            <a:endParaRPr lang="en-US" sz="1600" dirty="0">
              <a:latin typeface="Gotham-Medium"/>
            </a:endParaRPr>
          </a:p>
          <a:p>
            <a:r>
              <a:rPr lang="en-US" sz="1600" dirty="0">
                <a:latin typeface="Gotham-Medium"/>
              </a:rPr>
              <a:t>‘…the king did his utmost to deprive the English of their dignities, that he might appoint persons of his own nation to their preferments, and thus confirm his power in his new kingdom. He also deprived several bishop and abbots, convicted of no open crimes either by the councils or the laws of the realm, and detained them in prison to the end of their lives on mere suspicion, as we have said, of their being dangerous to his newly-acquired power.’</a:t>
            </a:r>
          </a:p>
        </p:txBody>
      </p:sp>
      <p:sp>
        <p:nvSpPr>
          <p:cNvPr id="9" name="Rectangle: Rounded Corners 8">
            <a:extLst>
              <a:ext uri="{FF2B5EF4-FFF2-40B4-BE49-F238E27FC236}">
                <a16:creationId xmlns:a16="http://schemas.microsoft.com/office/drawing/2014/main" id="{CEE6F04D-8F64-4ECA-8B91-A096C586438B}"/>
              </a:ext>
            </a:extLst>
          </p:cNvPr>
          <p:cNvSpPr/>
          <p:nvPr/>
        </p:nvSpPr>
        <p:spPr>
          <a:xfrm>
            <a:off x="1186540" y="3296388"/>
            <a:ext cx="7837713" cy="1641372"/>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FA0CD38-1C02-4DB0-B024-E1D16A9AB175}"/>
              </a:ext>
            </a:extLst>
          </p:cNvPr>
          <p:cNvSpPr/>
          <p:nvPr/>
        </p:nvSpPr>
        <p:spPr>
          <a:xfrm>
            <a:off x="1321249" y="3444847"/>
            <a:ext cx="7568293" cy="1323439"/>
          </a:xfrm>
          <a:prstGeom prst="rect">
            <a:avLst/>
          </a:prstGeom>
        </p:spPr>
        <p:txBody>
          <a:bodyPr wrap="square">
            <a:spAutoFit/>
          </a:bodyPr>
          <a:lstStyle/>
          <a:p>
            <a:r>
              <a:rPr lang="en-US" sz="1600" b="1" dirty="0">
                <a:latin typeface="Gotham-Medium"/>
              </a:rPr>
              <a:t>William of </a:t>
            </a:r>
            <a:r>
              <a:rPr lang="en-US" sz="1600" b="1" dirty="0" err="1">
                <a:latin typeface="Gotham-Medium"/>
              </a:rPr>
              <a:t>Jumi</a:t>
            </a:r>
            <a:r>
              <a:rPr lang="en-US" sz="1600" b="1" dirty="0" err="1">
                <a:latin typeface="Calibri" panose="020F0502020204030204" pitchFamily="34" charset="0"/>
                <a:cs typeface="Calibri" panose="020F0502020204030204" pitchFamily="34" charset="0"/>
              </a:rPr>
              <a:t>è</a:t>
            </a:r>
            <a:r>
              <a:rPr lang="en-US" sz="1600" b="1" dirty="0" err="1">
                <a:latin typeface="Gotham-Medium"/>
              </a:rPr>
              <a:t>ges</a:t>
            </a:r>
            <a:r>
              <a:rPr lang="en-US" sz="1600" b="1" dirty="0">
                <a:latin typeface="Gotham-Medium"/>
              </a:rPr>
              <a:t>, </a:t>
            </a:r>
            <a:r>
              <a:rPr lang="en-US" sz="1600" b="1" i="1" dirty="0">
                <a:latin typeface="Gotham-Medium"/>
              </a:rPr>
              <a:t>Deeds of the Dukes of the Normans</a:t>
            </a:r>
            <a:r>
              <a:rPr lang="en-US" sz="1600" b="1" dirty="0">
                <a:latin typeface="Gotham-Medium"/>
              </a:rPr>
              <a:t>, c.1070</a:t>
            </a:r>
          </a:p>
          <a:p>
            <a:endParaRPr lang="en-US" sz="1600" dirty="0">
              <a:latin typeface="Gotham-Medium"/>
            </a:endParaRPr>
          </a:p>
          <a:p>
            <a:r>
              <a:rPr lang="en-US" sz="1600" dirty="0">
                <a:latin typeface="Gotham-Medium"/>
              </a:rPr>
              <a:t>‘When the Londoners finally realized they could resist no longer, they gave hostages and surrendered themselves and all they possessed to the most noble conqueror.’</a:t>
            </a:r>
          </a:p>
        </p:txBody>
      </p:sp>
    </p:spTree>
    <p:extLst>
      <p:ext uri="{BB962C8B-B14F-4D97-AF65-F5344CB8AC3E}">
        <p14:creationId xmlns:p14="http://schemas.microsoft.com/office/powerpoint/2010/main" val="310233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E1B872-CA91-4BF2-863C-2E937D221710}"/>
              </a:ext>
            </a:extLst>
          </p:cNvPr>
          <p:cNvSpPr/>
          <p:nvPr/>
        </p:nvSpPr>
        <p:spPr>
          <a:xfrm>
            <a:off x="1428745" y="414617"/>
            <a:ext cx="7543800" cy="3046988"/>
          </a:xfrm>
          <a:prstGeom prst="rect">
            <a:avLst/>
          </a:prstGeom>
        </p:spPr>
        <p:txBody>
          <a:bodyPr wrap="square">
            <a:spAutoFit/>
          </a:bodyPr>
          <a:lstStyle/>
          <a:p>
            <a:r>
              <a:rPr lang="en-GB" sz="1600" b="1" i="1" dirty="0">
                <a:latin typeface="Gotham-Medium"/>
              </a:rPr>
              <a:t>Anglo-Saxon Chronicle</a:t>
            </a:r>
            <a:r>
              <a:rPr lang="en-GB" sz="1600" b="1" dirty="0">
                <a:latin typeface="Gotham-Medium"/>
              </a:rPr>
              <a:t>, 1085</a:t>
            </a:r>
          </a:p>
          <a:p>
            <a:endParaRPr lang="en-GB" sz="1600" b="1" dirty="0">
              <a:latin typeface="Gotham-Medium"/>
            </a:endParaRPr>
          </a:p>
          <a:p>
            <a:r>
              <a:rPr lang="en-US" sz="1600" dirty="0">
                <a:latin typeface="Gotham-Medium"/>
              </a:rPr>
              <a:t>‘Then sent he [King William I] his men over all England into each shire; commissioning them to find out how many hundreds of hides were in the shire, what land the king himself had, and what stock upon the land; or what dues he ought to have by the year from the shire. Also, he commissioned them to record in writing how much land his archbishops had, and his diocesan bishops, and his abbots, and his earls; … So very narrowly, indeed, did he commission them to trace it out, that there was not one single hide, nor a yard of land, nay, moreover…not even an ox, nor a cow, nor a swine was there left, that was not set down in his writ. And all the recorded particulars were afterwards brought to him.’</a:t>
            </a:r>
          </a:p>
        </p:txBody>
      </p:sp>
      <p:sp>
        <p:nvSpPr>
          <p:cNvPr id="4" name="Rectangle: Rounded Corners 3">
            <a:extLst>
              <a:ext uri="{FF2B5EF4-FFF2-40B4-BE49-F238E27FC236}">
                <a16:creationId xmlns:a16="http://schemas.microsoft.com/office/drawing/2014/main" id="{923EC8B3-A737-4E78-93C1-18F24EC7678A}"/>
              </a:ext>
            </a:extLst>
          </p:cNvPr>
          <p:cNvSpPr/>
          <p:nvPr/>
        </p:nvSpPr>
        <p:spPr>
          <a:xfrm>
            <a:off x="1205589" y="163413"/>
            <a:ext cx="7837713" cy="3570388"/>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0B73B573-2E6D-416C-A9F8-6702BBFFFC4B}"/>
              </a:ext>
            </a:extLst>
          </p:cNvPr>
          <p:cNvSpPr/>
          <p:nvPr/>
        </p:nvSpPr>
        <p:spPr>
          <a:xfrm>
            <a:off x="1205589" y="3985005"/>
            <a:ext cx="7837713" cy="2564662"/>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22FD4B1-5480-4F20-84EC-5075DB8B5900}"/>
              </a:ext>
            </a:extLst>
          </p:cNvPr>
          <p:cNvSpPr/>
          <p:nvPr/>
        </p:nvSpPr>
        <p:spPr>
          <a:xfrm>
            <a:off x="1357988" y="4113174"/>
            <a:ext cx="7685314" cy="2308324"/>
          </a:xfrm>
          <a:prstGeom prst="rect">
            <a:avLst/>
          </a:prstGeom>
        </p:spPr>
        <p:txBody>
          <a:bodyPr wrap="square">
            <a:spAutoFit/>
          </a:bodyPr>
          <a:lstStyle/>
          <a:p>
            <a:r>
              <a:rPr lang="en-US" sz="1600" b="1" dirty="0">
                <a:latin typeface="Gotham-Medium"/>
              </a:rPr>
              <a:t>William of </a:t>
            </a:r>
            <a:r>
              <a:rPr lang="en-US" sz="1600" b="1" dirty="0" err="1">
                <a:latin typeface="Gotham-Medium"/>
              </a:rPr>
              <a:t>Malmesbury</a:t>
            </a:r>
            <a:r>
              <a:rPr lang="en-US" sz="1600" b="1" dirty="0">
                <a:latin typeface="Gotham-Medium"/>
              </a:rPr>
              <a:t> on King William I, </a:t>
            </a:r>
            <a:r>
              <a:rPr lang="en-US" sz="1600" b="1" i="1" dirty="0">
                <a:latin typeface="Gotham-Medium"/>
              </a:rPr>
              <a:t>Lives of the Kings of England</a:t>
            </a:r>
            <a:r>
              <a:rPr lang="en-US" sz="1600" b="1" dirty="0">
                <a:latin typeface="Gotham-Medium"/>
              </a:rPr>
              <a:t>, 1125</a:t>
            </a:r>
          </a:p>
          <a:p>
            <a:endParaRPr lang="en-US" sz="1600" dirty="0">
              <a:latin typeface="Gotham-Medium"/>
            </a:endParaRPr>
          </a:p>
          <a:p>
            <a:r>
              <a:rPr lang="en-US" sz="1600" dirty="0">
                <a:latin typeface="Gotham-Medium"/>
              </a:rPr>
              <a:t>‘The standard of religion, dead everywhere in England, has been raised by their arrival: you may see everywhere churches in villages, in towns and cities monasteries rising in a new style of architecture; and with new devotion our country flourishes…  William deposed some of the clergy in their lifetime legally, and in the place of those who died put a competent man of any nationality except English…’</a:t>
            </a:r>
          </a:p>
        </p:txBody>
      </p:sp>
    </p:spTree>
    <p:extLst>
      <p:ext uri="{BB962C8B-B14F-4D97-AF65-F5344CB8AC3E}">
        <p14:creationId xmlns:p14="http://schemas.microsoft.com/office/powerpoint/2010/main" val="3204485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185B1B-DE21-4573-B41A-339D523D9F2C}"/>
              </a:ext>
            </a:extLst>
          </p:cNvPr>
          <p:cNvSpPr/>
          <p:nvPr/>
        </p:nvSpPr>
        <p:spPr>
          <a:xfrm>
            <a:off x="1371600" y="483000"/>
            <a:ext cx="7532913" cy="2585323"/>
          </a:xfrm>
          <a:prstGeom prst="rect">
            <a:avLst/>
          </a:prstGeom>
        </p:spPr>
        <p:txBody>
          <a:bodyPr wrap="square">
            <a:spAutoFit/>
          </a:bodyPr>
          <a:lstStyle/>
          <a:p>
            <a:r>
              <a:rPr lang="en-GB" sz="1600" b="1" dirty="0" err="1">
                <a:latin typeface="Gotham-Medium"/>
                <a:cs typeface="Times New Roman" panose="02020603050405020304" pitchFamily="18" charset="0"/>
              </a:rPr>
              <a:t>Orderic</a:t>
            </a:r>
            <a:r>
              <a:rPr lang="en-GB" sz="1600" b="1" dirty="0">
                <a:latin typeface="Gotham-Medium"/>
                <a:cs typeface="Times New Roman" panose="02020603050405020304" pitchFamily="18" charset="0"/>
              </a:rPr>
              <a:t> Vitalis, </a:t>
            </a:r>
            <a:r>
              <a:rPr lang="en-GB" sz="1600" b="1" i="1" dirty="0">
                <a:latin typeface="Gotham-Medium"/>
                <a:cs typeface="Times New Roman" panose="02020603050405020304" pitchFamily="18" charset="0"/>
              </a:rPr>
              <a:t>Historia </a:t>
            </a:r>
            <a:r>
              <a:rPr lang="en-GB" sz="1600" b="1" i="1" dirty="0" err="1">
                <a:latin typeface="Gotham-Medium"/>
                <a:cs typeface="Times New Roman" panose="02020603050405020304" pitchFamily="18" charset="0"/>
              </a:rPr>
              <a:t>Ecclesiastica</a:t>
            </a:r>
            <a:r>
              <a:rPr lang="en-GB" sz="1600" b="1" dirty="0">
                <a:latin typeface="Gotham-Medium"/>
                <a:cs typeface="Times New Roman" panose="02020603050405020304" pitchFamily="18" charset="0"/>
              </a:rPr>
              <a:t>, mid-1100s</a:t>
            </a:r>
          </a:p>
          <a:p>
            <a:endParaRPr lang="en-GB" sz="1600" b="1" dirty="0">
              <a:latin typeface="Gotham-Medium"/>
              <a:cs typeface="Times New Roman" panose="02020603050405020304" pitchFamily="18" charset="0"/>
            </a:endParaRPr>
          </a:p>
          <a:p>
            <a:r>
              <a:rPr lang="en-US" sz="1600" dirty="0">
                <a:latin typeface="Gotham-Medium"/>
                <a:cs typeface="Times New Roman" panose="02020603050405020304" pitchFamily="18" charset="0"/>
              </a:rPr>
              <a:t>‘Nowhere else had William shown such cruelty… In his anger he commanded that all crops and herds, chattels and food of every kind should be brought together and burned to ashes with consuming fire, so that the whole region north of the Humber might be stripped of all means of sustenance. In consequence so serious a scarcity was felt in England, and so terrible a famine fell upon the humble and </a:t>
            </a:r>
            <a:r>
              <a:rPr lang="en-US" sz="1600" dirty="0" err="1">
                <a:latin typeface="Gotham-Medium"/>
                <a:cs typeface="Times New Roman" panose="02020603050405020304" pitchFamily="18" charset="0"/>
              </a:rPr>
              <a:t>defenceless</a:t>
            </a:r>
            <a:r>
              <a:rPr lang="en-US" sz="1600" dirty="0">
                <a:latin typeface="Gotham-Medium"/>
                <a:cs typeface="Times New Roman" panose="02020603050405020304" pitchFamily="18" charset="0"/>
              </a:rPr>
              <a:t> populace, that more than 100,000 Christian folk of both sexes, young and old alike, perished of hunger...’</a:t>
            </a:r>
          </a:p>
        </p:txBody>
      </p:sp>
      <p:sp>
        <p:nvSpPr>
          <p:cNvPr id="4" name="Rectangle 3">
            <a:extLst>
              <a:ext uri="{FF2B5EF4-FFF2-40B4-BE49-F238E27FC236}">
                <a16:creationId xmlns:a16="http://schemas.microsoft.com/office/drawing/2014/main" id="{4B2DB213-6224-4152-90E1-F89B91F5524C}"/>
              </a:ext>
            </a:extLst>
          </p:cNvPr>
          <p:cNvSpPr/>
          <p:nvPr/>
        </p:nvSpPr>
        <p:spPr>
          <a:xfrm>
            <a:off x="1415141" y="3752390"/>
            <a:ext cx="7445827" cy="2308324"/>
          </a:xfrm>
          <a:prstGeom prst="rect">
            <a:avLst/>
          </a:prstGeom>
        </p:spPr>
        <p:txBody>
          <a:bodyPr wrap="square">
            <a:spAutoFit/>
          </a:bodyPr>
          <a:lstStyle/>
          <a:p>
            <a:r>
              <a:rPr lang="en-GB" sz="1600" b="1" dirty="0" err="1">
                <a:latin typeface="Gotham-Medium"/>
              </a:rPr>
              <a:t>Orderic</a:t>
            </a:r>
            <a:r>
              <a:rPr lang="en-GB" sz="1600" b="1" dirty="0">
                <a:latin typeface="Gotham-Medium"/>
              </a:rPr>
              <a:t> Vitalis, </a:t>
            </a:r>
            <a:r>
              <a:rPr lang="en-GB" sz="1600" b="1" i="1" dirty="0">
                <a:latin typeface="Gotham-Medium"/>
              </a:rPr>
              <a:t>Historia </a:t>
            </a:r>
            <a:r>
              <a:rPr lang="en-GB" sz="1600" b="1" i="1" dirty="0" err="1">
                <a:latin typeface="Gotham-Medium"/>
              </a:rPr>
              <a:t>Ecclesiastica</a:t>
            </a:r>
            <a:r>
              <a:rPr lang="en-GB" sz="1600" b="1" dirty="0">
                <a:latin typeface="Gotham-Medium"/>
              </a:rPr>
              <a:t>, mid-1100s</a:t>
            </a:r>
          </a:p>
          <a:p>
            <a:endParaRPr lang="en-GB" sz="1600" dirty="0">
              <a:latin typeface="Gotham-Medium"/>
            </a:endParaRPr>
          </a:p>
          <a:p>
            <a:r>
              <a:rPr lang="en-US" sz="1600" dirty="0">
                <a:latin typeface="Gotham-Medium"/>
              </a:rPr>
              <a:t>‘The king's passion for justice dominated the kingdom, encouraging others to follow his example. He struggled to learn some of the English language, so that he could understand the pleas of the conquered people without an interpreter, and benevolently pronounce fair judgements for each one as required. But advancing age prevented him from acquiring such learning, and the distraction of his many duties forced him to give his attention to other things.’</a:t>
            </a:r>
          </a:p>
        </p:txBody>
      </p:sp>
      <p:sp>
        <p:nvSpPr>
          <p:cNvPr id="5" name="Rectangle: Rounded Corners 4">
            <a:extLst>
              <a:ext uri="{FF2B5EF4-FFF2-40B4-BE49-F238E27FC236}">
                <a16:creationId xmlns:a16="http://schemas.microsoft.com/office/drawing/2014/main" id="{B87AE282-1B8E-4D0E-BBB2-C568E35F6082}"/>
              </a:ext>
            </a:extLst>
          </p:cNvPr>
          <p:cNvSpPr/>
          <p:nvPr/>
        </p:nvSpPr>
        <p:spPr>
          <a:xfrm>
            <a:off x="1273621" y="281621"/>
            <a:ext cx="7734299" cy="3027636"/>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C1079AF-F97A-4FE7-94E1-43193A2D77B6}"/>
              </a:ext>
            </a:extLst>
          </p:cNvPr>
          <p:cNvSpPr/>
          <p:nvPr/>
        </p:nvSpPr>
        <p:spPr>
          <a:xfrm>
            <a:off x="1270906" y="3531234"/>
            <a:ext cx="7734299" cy="2793366"/>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238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9274D2-592D-4A02-8860-F05B2F332CC3}"/>
              </a:ext>
            </a:extLst>
          </p:cNvPr>
          <p:cNvSpPr/>
          <p:nvPr/>
        </p:nvSpPr>
        <p:spPr>
          <a:xfrm>
            <a:off x="1453240" y="3416833"/>
            <a:ext cx="7489372" cy="1077218"/>
          </a:xfrm>
          <a:prstGeom prst="rect">
            <a:avLst/>
          </a:prstGeom>
        </p:spPr>
        <p:txBody>
          <a:bodyPr wrap="square">
            <a:spAutoFit/>
          </a:bodyPr>
          <a:lstStyle/>
          <a:p>
            <a:r>
              <a:rPr lang="en-GB" sz="1600" b="1" dirty="0">
                <a:latin typeface="Gotham-Medium"/>
                <a:cs typeface="Times New Roman" panose="02020603050405020304" pitchFamily="18" charset="0"/>
              </a:rPr>
              <a:t>Anglo-Saxon Chronicles, 1097</a:t>
            </a:r>
          </a:p>
          <a:p>
            <a:endParaRPr lang="en-GB" sz="1600" dirty="0">
              <a:latin typeface="Gotham-Medium"/>
              <a:cs typeface="Times New Roman" panose="02020603050405020304" pitchFamily="18" charset="0"/>
            </a:endParaRPr>
          </a:p>
          <a:p>
            <a:r>
              <a:rPr lang="en-US" sz="1600" dirty="0">
                <a:latin typeface="Gotham-Medium"/>
                <a:cs typeface="Times New Roman" panose="02020603050405020304" pitchFamily="18" charset="0"/>
              </a:rPr>
              <a:t>‘Also, many shires, whose work pertained to London, were badly afflicted through the wall which they constructed around the Tower.’</a:t>
            </a:r>
          </a:p>
        </p:txBody>
      </p:sp>
      <p:sp>
        <p:nvSpPr>
          <p:cNvPr id="5" name="Rectangle 4">
            <a:extLst>
              <a:ext uri="{FF2B5EF4-FFF2-40B4-BE49-F238E27FC236}">
                <a16:creationId xmlns:a16="http://schemas.microsoft.com/office/drawing/2014/main" id="{487F4843-F7E2-4AB7-A22A-4D0A9404DD0F}"/>
              </a:ext>
            </a:extLst>
          </p:cNvPr>
          <p:cNvSpPr/>
          <p:nvPr/>
        </p:nvSpPr>
        <p:spPr>
          <a:xfrm>
            <a:off x="1404255" y="5075114"/>
            <a:ext cx="7587342" cy="1323439"/>
          </a:xfrm>
          <a:prstGeom prst="rect">
            <a:avLst/>
          </a:prstGeom>
        </p:spPr>
        <p:txBody>
          <a:bodyPr wrap="square">
            <a:spAutoFit/>
          </a:bodyPr>
          <a:lstStyle/>
          <a:p>
            <a:r>
              <a:rPr lang="en-GB" sz="1600" b="1" dirty="0" err="1">
                <a:latin typeface="Gotham-Medium"/>
              </a:rPr>
              <a:t>Orderic</a:t>
            </a:r>
            <a:r>
              <a:rPr lang="en-GB" sz="1600" b="1" dirty="0">
                <a:latin typeface="Gotham-Medium"/>
              </a:rPr>
              <a:t> Vitalis, </a:t>
            </a:r>
            <a:r>
              <a:rPr lang="en-GB" sz="1600" b="1" i="1" dirty="0">
                <a:latin typeface="Gotham-Medium"/>
              </a:rPr>
              <a:t>Historia </a:t>
            </a:r>
            <a:r>
              <a:rPr lang="en-GB" sz="1600" b="1" i="1" dirty="0" err="1">
                <a:latin typeface="Gotham-Medium"/>
              </a:rPr>
              <a:t>Ecclesiastica</a:t>
            </a:r>
            <a:r>
              <a:rPr lang="en-GB" sz="1600" b="1" dirty="0">
                <a:latin typeface="Gotham-Medium"/>
              </a:rPr>
              <a:t>, mid-1100s</a:t>
            </a:r>
          </a:p>
          <a:p>
            <a:endParaRPr lang="en-GB" sz="1600" b="1" dirty="0">
              <a:latin typeface="Gotham-Medium"/>
            </a:endParaRPr>
          </a:p>
          <a:p>
            <a:r>
              <a:rPr lang="en-US" sz="1600" dirty="0">
                <a:latin typeface="Gotham-Medium"/>
              </a:rPr>
              <a:t>‘Leaving London [after the coronation] the king spent a few days at Barking nearby, whilst a fortress was being completed in the city as a </a:t>
            </a:r>
            <a:r>
              <a:rPr lang="en-US" sz="1600" dirty="0" err="1">
                <a:latin typeface="Gotham-Medium"/>
              </a:rPr>
              <a:t>defence</a:t>
            </a:r>
            <a:r>
              <a:rPr lang="en-US" sz="1600" dirty="0">
                <a:latin typeface="Gotham-Medium"/>
              </a:rPr>
              <a:t> against the numerous and hostile inhabitants.’</a:t>
            </a:r>
          </a:p>
        </p:txBody>
      </p:sp>
      <p:sp>
        <p:nvSpPr>
          <p:cNvPr id="7" name="TextBox 6">
            <a:extLst>
              <a:ext uri="{FF2B5EF4-FFF2-40B4-BE49-F238E27FC236}">
                <a16:creationId xmlns:a16="http://schemas.microsoft.com/office/drawing/2014/main" id="{A27F9A89-F6BC-4665-B57E-FDBE91171B8B}"/>
              </a:ext>
            </a:extLst>
          </p:cNvPr>
          <p:cNvSpPr txBox="1"/>
          <p:nvPr/>
        </p:nvSpPr>
        <p:spPr>
          <a:xfrm>
            <a:off x="1306285" y="293914"/>
            <a:ext cx="7587342" cy="523220"/>
          </a:xfrm>
          <a:prstGeom prst="rect">
            <a:avLst/>
          </a:prstGeom>
          <a:noFill/>
        </p:spPr>
        <p:txBody>
          <a:bodyPr wrap="square" rtlCol="0">
            <a:spAutoFit/>
          </a:bodyPr>
          <a:lstStyle/>
          <a:p>
            <a:r>
              <a:rPr lang="en-US" sz="2800" dirty="0">
                <a:latin typeface="+mj-lt"/>
              </a:rPr>
              <a:t>The building of the White Tower</a:t>
            </a:r>
            <a:endParaRPr lang="en-GB" sz="2800" dirty="0">
              <a:latin typeface="+mj-lt"/>
            </a:endParaRPr>
          </a:p>
        </p:txBody>
      </p:sp>
      <p:sp>
        <p:nvSpPr>
          <p:cNvPr id="8" name="Rectangle: Rounded Corners 7">
            <a:extLst>
              <a:ext uri="{FF2B5EF4-FFF2-40B4-BE49-F238E27FC236}">
                <a16:creationId xmlns:a16="http://schemas.microsoft.com/office/drawing/2014/main" id="{B8C5AC87-82CD-4561-B478-1B458743F903}"/>
              </a:ext>
            </a:extLst>
          </p:cNvPr>
          <p:cNvSpPr/>
          <p:nvPr/>
        </p:nvSpPr>
        <p:spPr>
          <a:xfrm>
            <a:off x="1273621" y="922547"/>
            <a:ext cx="7734299" cy="2125453"/>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DCA79B0-9284-4C9E-865E-8773897217BD}"/>
              </a:ext>
            </a:extLst>
          </p:cNvPr>
          <p:cNvSpPr/>
          <p:nvPr/>
        </p:nvSpPr>
        <p:spPr>
          <a:xfrm>
            <a:off x="1502227" y="1059706"/>
            <a:ext cx="7391399" cy="1815882"/>
          </a:xfrm>
          <a:prstGeom prst="rect">
            <a:avLst/>
          </a:prstGeom>
        </p:spPr>
        <p:txBody>
          <a:bodyPr wrap="square">
            <a:spAutoFit/>
          </a:bodyPr>
          <a:lstStyle/>
          <a:p>
            <a:r>
              <a:rPr lang="en-US" sz="1600" b="1" i="1" dirty="0">
                <a:latin typeface="Gotham-Medium" panose="02000604040000020004" pitchFamily="2" charset="0"/>
              </a:rPr>
              <a:t>Anglo-Saxon Chronicles, </a:t>
            </a:r>
            <a:r>
              <a:rPr lang="en-US" sz="1600" b="1" dirty="0">
                <a:latin typeface="Gotham-Medium" panose="02000604040000020004" pitchFamily="2" charset="0"/>
              </a:rPr>
              <a:t>1097 </a:t>
            </a:r>
            <a:endParaRPr lang="en-GB" sz="1600" dirty="0">
              <a:latin typeface="Gotham-Medium" panose="02000604040000020004" pitchFamily="2" charset="0"/>
            </a:endParaRPr>
          </a:p>
          <a:p>
            <a:endParaRPr lang="en-US" sz="1600" dirty="0">
              <a:latin typeface="Gotham-Medium" panose="02000604040000020004" pitchFamily="2" charset="0"/>
            </a:endParaRPr>
          </a:p>
          <a:p>
            <a:r>
              <a:rPr lang="en-US" sz="1600" dirty="0">
                <a:latin typeface="Gotham-Medium" panose="02000604040000020004" pitchFamily="2" charset="0"/>
              </a:rPr>
              <a:t>‘Many shires whose </a:t>
            </a:r>
            <a:r>
              <a:rPr lang="en-US" sz="1600" dirty="0" err="1">
                <a:latin typeface="Gotham-Medium" panose="02000604040000020004" pitchFamily="2" charset="0"/>
              </a:rPr>
              <a:t>labour</a:t>
            </a:r>
            <a:r>
              <a:rPr lang="en-US" sz="1600" dirty="0">
                <a:latin typeface="Gotham-Medium" panose="02000604040000020004" pitchFamily="2" charset="0"/>
              </a:rPr>
              <a:t> was due at London were hard pressed because of the wall that they built about the Tower, and because of the bridge that was nearly all carried away by a flood, and because of the work on the king’s hall that was being built at Westminster, and many a man was oppressed thereby.’</a:t>
            </a:r>
          </a:p>
        </p:txBody>
      </p:sp>
      <p:sp>
        <p:nvSpPr>
          <p:cNvPr id="10" name="Rectangle: Rounded Corners 9">
            <a:extLst>
              <a:ext uri="{FF2B5EF4-FFF2-40B4-BE49-F238E27FC236}">
                <a16:creationId xmlns:a16="http://schemas.microsoft.com/office/drawing/2014/main" id="{BC9B5D49-EE9A-4936-B9F1-30254CFB7DAF}"/>
              </a:ext>
            </a:extLst>
          </p:cNvPr>
          <p:cNvSpPr/>
          <p:nvPr/>
        </p:nvSpPr>
        <p:spPr>
          <a:xfrm>
            <a:off x="1306285" y="3266742"/>
            <a:ext cx="7701635" cy="1436912"/>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DD21CC8-6A07-4167-A67F-989CF2EA2AA0}"/>
              </a:ext>
            </a:extLst>
          </p:cNvPr>
          <p:cNvSpPr/>
          <p:nvPr/>
        </p:nvSpPr>
        <p:spPr>
          <a:xfrm>
            <a:off x="1273621" y="4990206"/>
            <a:ext cx="7734299" cy="1647144"/>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663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23BBD-11EC-4128-94BB-B94F36A5243A}"/>
              </a:ext>
            </a:extLst>
          </p:cNvPr>
          <p:cNvSpPr txBox="1"/>
          <p:nvPr/>
        </p:nvSpPr>
        <p:spPr>
          <a:xfrm>
            <a:off x="1306285" y="293914"/>
            <a:ext cx="7587342" cy="523220"/>
          </a:xfrm>
          <a:prstGeom prst="rect">
            <a:avLst/>
          </a:prstGeom>
          <a:noFill/>
        </p:spPr>
        <p:txBody>
          <a:bodyPr wrap="square" rtlCol="0">
            <a:spAutoFit/>
          </a:bodyPr>
          <a:lstStyle/>
          <a:p>
            <a:r>
              <a:rPr lang="en-US" sz="2800" dirty="0">
                <a:latin typeface="+mj-lt"/>
              </a:rPr>
              <a:t>Early description of the White Tower</a:t>
            </a:r>
            <a:endParaRPr lang="en-GB" sz="2800" dirty="0">
              <a:latin typeface="+mj-lt"/>
            </a:endParaRPr>
          </a:p>
        </p:txBody>
      </p:sp>
      <p:sp>
        <p:nvSpPr>
          <p:cNvPr id="4" name="Rectangle: Rounded Corners 3">
            <a:extLst>
              <a:ext uri="{FF2B5EF4-FFF2-40B4-BE49-F238E27FC236}">
                <a16:creationId xmlns:a16="http://schemas.microsoft.com/office/drawing/2014/main" id="{E3977F6E-B925-40D7-98EB-BAC8030F5E7D}"/>
              </a:ext>
            </a:extLst>
          </p:cNvPr>
          <p:cNvSpPr/>
          <p:nvPr/>
        </p:nvSpPr>
        <p:spPr>
          <a:xfrm>
            <a:off x="1306284" y="1158125"/>
            <a:ext cx="7587343" cy="2162017"/>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B76088D-E090-4799-B8A2-F5126CF9F35E}"/>
              </a:ext>
            </a:extLst>
          </p:cNvPr>
          <p:cNvSpPr/>
          <p:nvPr/>
        </p:nvSpPr>
        <p:spPr>
          <a:xfrm>
            <a:off x="1524000" y="1505396"/>
            <a:ext cx="7162800" cy="1477328"/>
          </a:xfrm>
          <a:prstGeom prst="rect">
            <a:avLst/>
          </a:prstGeom>
        </p:spPr>
        <p:txBody>
          <a:bodyPr wrap="square">
            <a:spAutoFit/>
          </a:bodyPr>
          <a:lstStyle/>
          <a:p>
            <a:pPr>
              <a:spcBef>
                <a:spcPts val="600"/>
              </a:spcBef>
              <a:spcAft>
                <a:spcPts val="600"/>
              </a:spcAft>
            </a:pPr>
            <a:r>
              <a:rPr lang="en-GB" sz="1600" b="1" dirty="0">
                <a:latin typeface="Gotham-Medium"/>
                <a:ea typeface="Calibri" panose="020F0502020204030204" pitchFamily="34" charset="0"/>
                <a:cs typeface="Calibri" panose="020F0502020204030204" pitchFamily="34" charset="0"/>
              </a:rPr>
              <a:t>William </a:t>
            </a:r>
            <a:r>
              <a:rPr lang="en-GB" sz="1600" b="1" dirty="0" err="1">
                <a:latin typeface="Gotham-Medium"/>
                <a:ea typeface="Calibri" panose="020F0502020204030204" pitchFamily="34" charset="0"/>
                <a:cs typeface="Calibri" panose="020F0502020204030204" pitchFamily="34" charset="0"/>
              </a:rPr>
              <a:t>Fitzstephens</a:t>
            </a:r>
            <a:r>
              <a:rPr lang="en-GB" sz="1600" b="1" dirty="0">
                <a:latin typeface="Gotham-Medium"/>
                <a:ea typeface="Calibri" panose="020F0502020204030204" pitchFamily="34" charset="0"/>
                <a:cs typeface="Calibri" panose="020F0502020204030204" pitchFamily="34" charset="0"/>
              </a:rPr>
              <a:t>’, </a:t>
            </a:r>
            <a:r>
              <a:rPr lang="en-GB" sz="1600" b="1" dirty="0" err="1">
                <a:latin typeface="Gotham-Medium"/>
                <a:ea typeface="Calibri" panose="020F0502020204030204" pitchFamily="34" charset="0"/>
                <a:cs typeface="Calibri" panose="020F0502020204030204" pitchFamily="34" charset="0"/>
              </a:rPr>
              <a:t>Descriptio</a:t>
            </a:r>
            <a:r>
              <a:rPr lang="en-GB" sz="1600" b="1" dirty="0">
                <a:latin typeface="Gotham-Medium"/>
                <a:ea typeface="Calibri" panose="020F0502020204030204" pitchFamily="34" charset="0"/>
                <a:cs typeface="Calibri" panose="020F0502020204030204" pitchFamily="34" charset="0"/>
              </a:rPr>
              <a:t> </a:t>
            </a:r>
            <a:r>
              <a:rPr lang="en-GB" sz="1600" b="1" dirty="0" err="1">
                <a:latin typeface="Gotham-Medium"/>
                <a:ea typeface="Calibri" panose="020F0502020204030204" pitchFamily="34" charset="0"/>
                <a:cs typeface="Calibri" panose="020F0502020204030204" pitchFamily="34" charset="0"/>
              </a:rPr>
              <a:t>Nobilissimi</a:t>
            </a:r>
            <a:r>
              <a:rPr lang="en-GB" sz="1600" b="1" dirty="0">
                <a:latin typeface="Gotham-Medium"/>
                <a:ea typeface="Calibri" panose="020F0502020204030204" pitchFamily="34" charset="0"/>
                <a:cs typeface="Calibri" panose="020F0502020204030204" pitchFamily="34" charset="0"/>
              </a:rPr>
              <a:t> </a:t>
            </a:r>
            <a:r>
              <a:rPr lang="en-GB" sz="1600" b="1" dirty="0" err="1">
                <a:latin typeface="Gotham-Medium"/>
                <a:ea typeface="Calibri" panose="020F0502020204030204" pitchFamily="34" charset="0"/>
                <a:cs typeface="Calibri" panose="020F0502020204030204" pitchFamily="34" charset="0"/>
              </a:rPr>
              <a:t>Civitatis</a:t>
            </a:r>
            <a:r>
              <a:rPr lang="en-GB" sz="1600" b="1" dirty="0">
                <a:latin typeface="Gotham-Medium"/>
                <a:ea typeface="Calibri" panose="020F0502020204030204" pitchFamily="34" charset="0"/>
                <a:cs typeface="Calibri" panose="020F0502020204030204" pitchFamily="34" charset="0"/>
              </a:rPr>
              <a:t> </a:t>
            </a:r>
            <a:r>
              <a:rPr lang="en-GB" sz="1600" b="1" dirty="0" err="1">
                <a:latin typeface="Gotham-Medium"/>
                <a:ea typeface="Calibri" panose="020F0502020204030204" pitchFamily="34" charset="0"/>
                <a:cs typeface="Calibri" panose="020F0502020204030204" pitchFamily="34" charset="0"/>
              </a:rPr>
              <a:t>Londoniae</a:t>
            </a:r>
            <a:r>
              <a:rPr lang="en-GB" sz="1600" b="1" dirty="0">
                <a:latin typeface="Gotham-Medium"/>
                <a:ea typeface="Calibri" panose="020F0502020204030204" pitchFamily="34" charset="0"/>
                <a:cs typeface="Calibri" panose="020F0502020204030204" pitchFamily="34" charset="0"/>
              </a:rPr>
              <a:t> (Description of the Noblest City of London), 1174-1183</a:t>
            </a:r>
          </a:p>
          <a:p>
            <a:pPr>
              <a:spcBef>
                <a:spcPts val="600"/>
              </a:spcBef>
              <a:spcAft>
                <a:spcPts val="600"/>
              </a:spcAft>
            </a:pPr>
            <a:r>
              <a:rPr lang="en-GB" sz="1600" dirty="0">
                <a:latin typeface="Gotham-Medium"/>
                <a:ea typeface="Calibri" panose="020F0502020204030204" pitchFamily="34" charset="0"/>
                <a:cs typeface="Calibri" panose="020F0502020204030204" pitchFamily="34" charset="0"/>
              </a:rPr>
              <a:t>‘It has on the east the Palatine Castle, very great and strong, of which the ground plan and the walls rise from a very deep foundation, fixed with a mortar tempered by the blood of animals.’</a:t>
            </a:r>
          </a:p>
        </p:txBody>
      </p:sp>
    </p:spTree>
    <p:extLst>
      <p:ext uri="{BB962C8B-B14F-4D97-AF65-F5344CB8AC3E}">
        <p14:creationId xmlns:p14="http://schemas.microsoft.com/office/powerpoint/2010/main" val="343528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4" y="5995434"/>
            <a:ext cx="7745382" cy="646331"/>
          </a:xfrm>
          <a:prstGeom prst="rect">
            <a:avLst/>
          </a:prstGeom>
          <a:noFill/>
        </p:spPr>
        <p:txBody>
          <a:bodyPr wrap="square" rtlCol="0">
            <a:spAutoFit/>
          </a:bodyPr>
          <a:lstStyle/>
          <a:p>
            <a:r>
              <a:rPr lang="en-GB" dirty="0">
                <a:latin typeface="Gotham-Medium"/>
              </a:rPr>
              <a:t>Evidence of Roman settlement: pottery fragments found during 20</a:t>
            </a:r>
            <a:r>
              <a:rPr lang="en-GB" baseline="30000" dirty="0">
                <a:latin typeface="Gotham-Medium"/>
              </a:rPr>
              <a:t>th</a:t>
            </a:r>
            <a:r>
              <a:rPr lang="en-GB" dirty="0">
                <a:latin typeface="Gotham-Medium"/>
              </a:rPr>
              <a:t> century excavations at the Tower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848" y="1083836"/>
            <a:ext cx="3296287" cy="219215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8750" r="1739"/>
          <a:stretch/>
        </p:blipFill>
        <p:spPr>
          <a:xfrm>
            <a:off x="2555124" y="3416306"/>
            <a:ext cx="4420088" cy="243064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8454" y="1092005"/>
            <a:ext cx="3296287" cy="2192160"/>
          </a:xfrm>
          <a:prstGeom prst="rect">
            <a:avLst/>
          </a:prstGeom>
        </p:spPr>
      </p:pic>
      <p:sp>
        <p:nvSpPr>
          <p:cNvPr id="7" name="Title 3">
            <a:extLst>
              <a:ext uri="{FF2B5EF4-FFF2-40B4-BE49-F238E27FC236}">
                <a16:creationId xmlns:a16="http://schemas.microsoft.com/office/drawing/2014/main" id="{4BAB02C4-169E-4916-B337-D47A915A3A08}"/>
              </a:ext>
            </a:extLst>
          </p:cNvPr>
          <p:cNvSpPr txBox="1">
            <a:spLocks/>
          </p:cNvSpPr>
          <p:nvPr/>
        </p:nvSpPr>
        <p:spPr>
          <a:xfrm>
            <a:off x="1347848" y="251600"/>
            <a:ext cx="7161212" cy="709612"/>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otham-Medium" pitchFamily="2" charset="0"/>
              </a:defRPr>
            </a:lvl2pPr>
            <a:lvl3pPr algn="l" rtl="0" eaLnBrk="0" fontAlgn="base" hangingPunct="0">
              <a:spcBef>
                <a:spcPct val="0"/>
              </a:spcBef>
              <a:spcAft>
                <a:spcPct val="0"/>
              </a:spcAft>
              <a:defRPr sz="3600">
                <a:solidFill>
                  <a:schemeClr val="tx1"/>
                </a:solidFill>
                <a:latin typeface="Gotham-Medium" pitchFamily="2" charset="0"/>
              </a:defRPr>
            </a:lvl3pPr>
            <a:lvl4pPr algn="l" rtl="0" eaLnBrk="0" fontAlgn="base" hangingPunct="0">
              <a:spcBef>
                <a:spcPct val="0"/>
              </a:spcBef>
              <a:spcAft>
                <a:spcPct val="0"/>
              </a:spcAft>
              <a:defRPr sz="3600">
                <a:solidFill>
                  <a:schemeClr val="tx1"/>
                </a:solidFill>
                <a:latin typeface="Gotham-Medium" pitchFamily="2" charset="0"/>
              </a:defRPr>
            </a:lvl4pPr>
            <a:lvl5pPr algn="l" rtl="0" eaLnBrk="0" fontAlgn="base" hangingPunct="0">
              <a:spcBef>
                <a:spcPct val="0"/>
              </a:spcBef>
              <a:spcAft>
                <a:spcPct val="0"/>
              </a:spcAft>
              <a:defRPr sz="3600">
                <a:solidFill>
                  <a:schemeClr val="tx1"/>
                </a:solidFill>
                <a:latin typeface="Gotham-Medium" pitchFamily="2" charset="0"/>
              </a:defRPr>
            </a:lvl5pPr>
            <a:lvl6pPr marL="457200" algn="l" rtl="0" fontAlgn="base">
              <a:spcBef>
                <a:spcPct val="0"/>
              </a:spcBef>
              <a:spcAft>
                <a:spcPct val="0"/>
              </a:spcAft>
              <a:defRPr sz="3600">
                <a:solidFill>
                  <a:schemeClr val="tx1"/>
                </a:solidFill>
                <a:latin typeface="Gotham-Medium" pitchFamily="2" charset="0"/>
              </a:defRPr>
            </a:lvl6pPr>
            <a:lvl7pPr marL="914400" algn="l" rtl="0" fontAlgn="base">
              <a:spcBef>
                <a:spcPct val="0"/>
              </a:spcBef>
              <a:spcAft>
                <a:spcPct val="0"/>
              </a:spcAft>
              <a:defRPr sz="3600">
                <a:solidFill>
                  <a:schemeClr val="tx1"/>
                </a:solidFill>
                <a:latin typeface="Gotham-Medium" pitchFamily="2" charset="0"/>
              </a:defRPr>
            </a:lvl7pPr>
            <a:lvl8pPr marL="1371600" algn="l" rtl="0" fontAlgn="base">
              <a:spcBef>
                <a:spcPct val="0"/>
              </a:spcBef>
              <a:spcAft>
                <a:spcPct val="0"/>
              </a:spcAft>
              <a:defRPr sz="3600">
                <a:solidFill>
                  <a:schemeClr val="tx1"/>
                </a:solidFill>
                <a:latin typeface="Gotham-Medium" pitchFamily="2" charset="0"/>
              </a:defRPr>
            </a:lvl8pPr>
            <a:lvl9pPr marL="1828800" algn="l" rtl="0" fontAlgn="base">
              <a:spcBef>
                <a:spcPct val="0"/>
              </a:spcBef>
              <a:spcAft>
                <a:spcPct val="0"/>
              </a:spcAft>
              <a:defRPr sz="3600">
                <a:solidFill>
                  <a:schemeClr val="tx1"/>
                </a:solidFill>
                <a:latin typeface="Gotham-Medium" pitchFamily="2" charset="0"/>
              </a:defRPr>
            </a:lvl9pPr>
          </a:lstStyle>
          <a:p>
            <a:r>
              <a:rPr lang="en-US" kern="0" dirty="0"/>
              <a:t>B</a:t>
            </a:r>
            <a:r>
              <a:rPr lang="en-GB" kern="0" dirty="0" err="1"/>
              <a:t>efore</a:t>
            </a:r>
            <a:r>
              <a:rPr lang="en-GB" kern="0" dirty="0"/>
              <a:t> the Normans</a:t>
            </a:r>
          </a:p>
        </p:txBody>
      </p:sp>
      <p:sp>
        <p:nvSpPr>
          <p:cNvPr id="9" name="Rectangle 8">
            <a:extLst>
              <a:ext uri="{FF2B5EF4-FFF2-40B4-BE49-F238E27FC236}">
                <a16:creationId xmlns:a16="http://schemas.microsoft.com/office/drawing/2014/main" id="{D1F24D54-BC68-4E2B-A3EC-8AB460F7B36F}"/>
              </a:ext>
            </a:extLst>
          </p:cNvPr>
          <p:cNvSpPr/>
          <p:nvPr/>
        </p:nvSpPr>
        <p:spPr>
          <a:xfrm>
            <a:off x="7670520" y="6628522"/>
            <a:ext cx="1473480" cy="215444"/>
          </a:xfrm>
          <a:prstGeom prst="rect">
            <a:avLst/>
          </a:prstGeom>
        </p:spPr>
        <p:txBody>
          <a:bodyPr wrap="none">
            <a:spAutoFit/>
          </a:bodyPr>
          <a:lstStyle/>
          <a:p>
            <a:r>
              <a:rPr lang="en-GB" sz="800" dirty="0">
                <a:latin typeface="Gotham-Medium" panose="02000604040000020004" pitchFamily="2" charset="0"/>
              </a:rPr>
              <a:t>© Historic Royal Palaces </a:t>
            </a:r>
          </a:p>
        </p:txBody>
      </p:sp>
    </p:spTree>
    <p:extLst>
      <p:ext uri="{BB962C8B-B14F-4D97-AF65-F5344CB8AC3E}">
        <p14:creationId xmlns:p14="http://schemas.microsoft.com/office/powerpoint/2010/main" val="52960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91E7D7-AA0D-4910-A2F4-1EFC9B77F58C}"/>
              </a:ext>
            </a:extLst>
          </p:cNvPr>
          <p:cNvPicPr>
            <a:picLocks noChangeAspect="1"/>
          </p:cNvPicPr>
          <p:nvPr/>
        </p:nvPicPr>
        <p:blipFill>
          <a:blip r:embed="rId3"/>
          <a:stretch>
            <a:fillRect/>
          </a:stretch>
        </p:blipFill>
        <p:spPr>
          <a:xfrm>
            <a:off x="1328955" y="189922"/>
            <a:ext cx="7609562" cy="5716089"/>
          </a:xfrm>
          <a:prstGeom prst="rect">
            <a:avLst/>
          </a:prstGeom>
        </p:spPr>
      </p:pic>
      <p:sp>
        <p:nvSpPr>
          <p:cNvPr id="8" name="TextBox 7">
            <a:extLst>
              <a:ext uri="{FF2B5EF4-FFF2-40B4-BE49-F238E27FC236}">
                <a16:creationId xmlns:a16="http://schemas.microsoft.com/office/drawing/2014/main" id="{BFA31B35-4465-4EA8-B959-A65D7319C35D}"/>
              </a:ext>
            </a:extLst>
          </p:cNvPr>
          <p:cNvSpPr txBox="1"/>
          <p:nvPr/>
        </p:nvSpPr>
        <p:spPr>
          <a:xfrm>
            <a:off x="1328955" y="5924386"/>
            <a:ext cx="7529804" cy="646331"/>
          </a:xfrm>
          <a:prstGeom prst="rect">
            <a:avLst/>
          </a:prstGeom>
          <a:noFill/>
        </p:spPr>
        <p:txBody>
          <a:bodyPr wrap="square" rtlCol="0">
            <a:spAutoFit/>
          </a:bodyPr>
          <a:lstStyle/>
          <a:p>
            <a:r>
              <a:rPr lang="en-GB" dirty="0">
                <a:latin typeface="+mj-lt"/>
              </a:rPr>
              <a:t>An artist’s impression of the pre-Roman settlement on what would later become the site of the White Tower, AD 40</a:t>
            </a:r>
          </a:p>
        </p:txBody>
      </p:sp>
      <p:sp>
        <p:nvSpPr>
          <p:cNvPr id="5" name="Rectangle 4">
            <a:extLst>
              <a:ext uri="{FF2B5EF4-FFF2-40B4-BE49-F238E27FC236}">
                <a16:creationId xmlns:a16="http://schemas.microsoft.com/office/drawing/2014/main" id="{C5D5DF61-00E2-41F0-B127-F966951FF70C}"/>
              </a:ext>
            </a:extLst>
          </p:cNvPr>
          <p:cNvSpPr/>
          <p:nvPr/>
        </p:nvSpPr>
        <p:spPr>
          <a:xfrm>
            <a:off x="7700976" y="6589092"/>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25545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615" y="5924386"/>
            <a:ext cx="7529804" cy="646331"/>
          </a:xfrm>
          <a:prstGeom prst="rect">
            <a:avLst/>
          </a:prstGeom>
          <a:noFill/>
        </p:spPr>
        <p:txBody>
          <a:bodyPr wrap="square" rtlCol="0">
            <a:spAutoFit/>
          </a:bodyPr>
          <a:lstStyle/>
          <a:p>
            <a:r>
              <a:rPr lang="en-GB" dirty="0">
                <a:latin typeface="Gotham-Medium"/>
              </a:rPr>
              <a:t>An artist’s impression of the Roman city walls on what would later become the site of the White Tower, AD 400</a:t>
            </a:r>
          </a:p>
        </p:txBody>
      </p:sp>
      <p:pic>
        <p:nvPicPr>
          <p:cNvPr id="5" name="Picture 4">
            <a:extLst>
              <a:ext uri="{FF2B5EF4-FFF2-40B4-BE49-F238E27FC236}">
                <a16:creationId xmlns:a16="http://schemas.microsoft.com/office/drawing/2014/main" id="{47EB5F85-07A3-40CB-BFC9-38B54DB21D5C}"/>
              </a:ext>
            </a:extLst>
          </p:cNvPr>
          <p:cNvPicPr>
            <a:picLocks noChangeAspect="1"/>
          </p:cNvPicPr>
          <p:nvPr/>
        </p:nvPicPr>
        <p:blipFill>
          <a:blip r:embed="rId3"/>
          <a:stretch>
            <a:fillRect/>
          </a:stretch>
        </p:blipFill>
        <p:spPr>
          <a:xfrm>
            <a:off x="1234615" y="176116"/>
            <a:ext cx="7737277" cy="5587685"/>
          </a:xfrm>
          <a:prstGeom prst="rect">
            <a:avLst/>
          </a:prstGeom>
        </p:spPr>
      </p:pic>
      <p:sp>
        <p:nvSpPr>
          <p:cNvPr id="6" name="Rectangle 5">
            <a:extLst>
              <a:ext uri="{FF2B5EF4-FFF2-40B4-BE49-F238E27FC236}">
                <a16:creationId xmlns:a16="http://schemas.microsoft.com/office/drawing/2014/main" id="{9DE6E945-E0EB-4C5A-A3F4-12B1B7020DF0}"/>
              </a:ext>
            </a:extLst>
          </p:cNvPr>
          <p:cNvSpPr/>
          <p:nvPr/>
        </p:nvSpPr>
        <p:spPr>
          <a:xfrm>
            <a:off x="7700976" y="6570717"/>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397993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4D052-2280-47B0-8AB6-989A8B23984E}"/>
              </a:ext>
            </a:extLst>
          </p:cNvPr>
          <p:cNvPicPr>
            <a:picLocks noChangeAspect="1"/>
          </p:cNvPicPr>
          <p:nvPr/>
        </p:nvPicPr>
        <p:blipFill>
          <a:blip r:embed="rId3"/>
          <a:stretch>
            <a:fillRect/>
          </a:stretch>
        </p:blipFill>
        <p:spPr>
          <a:xfrm>
            <a:off x="1284825" y="243337"/>
            <a:ext cx="7663543" cy="5808141"/>
          </a:xfrm>
          <a:prstGeom prst="rect">
            <a:avLst/>
          </a:prstGeom>
        </p:spPr>
      </p:pic>
      <p:sp>
        <p:nvSpPr>
          <p:cNvPr id="5" name="TextBox 4">
            <a:extLst>
              <a:ext uri="{FF2B5EF4-FFF2-40B4-BE49-F238E27FC236}">
                <a16:creationId xmlns:a16="http://schemas.microsoft.com/office/drawing/2014/main" id="{4CFAAA26-2D1F-41C3-A651-CEAFD61309E1}"/>
              </a:ext>
            </a:extLst>
          </p:cNvPr>
          <p:cNvSpPr txBox="1"/>
          <p:nvPr/>
        </p:nvSpPr>
        <p:spPr>
          <a:xfrm>
            <a:off x="1284825" y="6059850"/>
            <a:ext cx="7529804" cy="646331"/>
          </a:xfrm>
          <a:prstGeom prst="rect">
            <a:avLst/>
          </a:prstGeom>
          <a:noFill/>
        </p:spPr>
        <p:txBody>
          <a:bodyPr wrap="square" rtlCol="0">
            <a:spAutoFit/>
          </a:bodyPr>
          <a:lstStyle/>
          <a:p>
            <a:r>
              <a:rPr lang="en-GB" dirty="0">
                <a:latin typeface="Gotham-Medium" panose="02000604040000020004" pitchFamily="2" charset="0"/>
              </a:rPr>
              <a:t>An artist’s impression of the Roman city walls being repaired in the aftermath of Viking invasions, AD 886</a:t>
            </a:r>
          </a:p>
        </p:txBody>
      </p:sp>
      <p:sp>
        <p:nvSpPr>
          <p:cNvPr id="7" name="Rectangle 6">
            <a:extLst>
              <a:ext uri="{FF2B5EF4-FFF2-40B4-BE49-F238E27FC236}">
                <a16:creationId xmlns:a16="http://schemas.microsoft.com/office/drawing/2014/main" id="{3D0CFE39-9674-4881-8F34-F010E518858D}"/>
              </a:ext>
            </a:extLst>
          </p:cNvPr>
          <p:cNvSpPr/>
          <p:nvPr/>
        </p:nvSpPr>
        <p:spPr>
          <a:xfrm>
            <a:off x="7700976" y="6598459"/>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123014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108CFA-C730-4677-80ED-F88758BDC546}"/>
              </a:ext>
            </a:extLst>
          </p:cNvPr>
          <p:cNvPicPr>
            <a:picLocks noChangeAspect="1"/>
          </p:cNvPicPr>
          <p:nvPr/>
        </p:nvPicPr>
        <p:blipFill>
          <a:blip r:embed="rId3"/>
          <a:stretch>
            <a:fillRect/>
          </a:stretch>
        </p:blipFill>
        <p:spPr>
          <a:xfrm>
            <a:off x="1874519" y="747866"/>
            <a:ext cx="6572795" cy="5154378"/>
          </a:xfrm>
          <a:prstGeom prst="rect">
            <a:avLst/>
          </a:prstGeom>
        </p:spPr>
      </p:pic>
      <p:sp>
        <p:nvSpPr>
          <p:cNvPr id="4" name="TextBox 3">
            <a:extLst>
              <a:ext uri="{FF2B5EF4-FFF2-40B4-BE49-F238E27FC236}">
                <a16:creationId xmlns:a16="http://schemas.microsoft.com/office/drawing/2014/main" id="{B5DE89E9-D255-4D49-8708-E753A4235D8B}"/>
              </a:ext>
            </a:extLst>
          </p:cNvPr>
          <p:cNvSpPr txBox="1"/>
          <p:nvPr/>
        </p:nvSpPr>
        <p:spPr>
          <a:xfrm>
            <a:off x="1396014" y="5902244"/>
            <a:ext cx="7529804" cy="923330"/>
          </a:xfrm>
          <a:prstGeom prst="rect">
            <a:avLst/>
          </a:prstGeom>
          <a:noFill/>
        </p:spPr>
        <p:txBody>
          <a:bodyPr wrap="square" rtlCol="0">
            <a:spAutoFit/>
          </a:bodyPr>
          <a:lstStyle/>
          <a:p>
            <a:r>
              <a:rPr lang="en-GB" dirty="0">
                <a:latin typeface="Gotham-Medium" panose="02000604040000020004" pitchFamily="2" charset="0"/>
              </a:rPr>
              <a:t>An artist’s impression of the Roman city walls being refortified after the Norman Conquest.  The White Tower is under construction, AD 1080.</a:t>
            </a:r>
          </a:p>
        </p:txBody>
      </p:sp>
      <p:sp>
        <p:nvSpPr>
          <p:cNvPr id="6" name="Title 3">
            <a:extLst>
              <a:ext uri="{FF2B5EF4-FFF2-40B4-BE49-F238E27FC236}">
                <a16:creationId xmlns:a16="http://schemas.microsoft.com/office/drawing/2014/main" id="{BC5215EB-EA5E-41D7-A50D-468553816DB9}"/>
              </a:ext>
            </a:extLst>
          </p:cNvPr>
          <p:cNvSpPr txBox="1">
            <a:spLocks/>
          </p:cNvSpPr>
          <p:nvPr/>
        </p:nvSpPr>
        <p:spPr>
          <a:xfrm>
            <a:off x="1286102" y="38254"/>
            <a:ext cx="7161212" cy="709612"/>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Gotham-Medium" pitchFamily="2" charset="0"/>
              </a:defRPr>
            </a:lvl2pPr>
            <a:lvl3pPr algn="l" rtl="0" eaLnBrk="0" fontAlgn="base" hangingPunct="0">
              <a:spcBef>
                <a:spcPct val="0"/>
              </a:spcBef>
              <a:spcAft>
                <a:spcPct val="0"/>
              </a:spcAft>
              <a:defRPr sz="3600">
                <a:solidFill>
                  <a:schemeClr val="tx1"/>
                </a:solidFill>
                <a:latin typeface="Gotham-Medium" pitchFamily="2" charset="0"/>
              </a:defRPr>
            </a:lvl3pPr>
            <a:lvl4pPr algn="l" rtl="0" eaLnBrk="0" fontAlgn="base" hangingPunct="0">
              <a:spcBef>
                <a:spcPct val="0"/>
              </a:spcBef>
              <a:spcAft>
                <a:spcPct val="0"/>
              </a:spcAft>
              <a:defRPr sz="3600">
                <a:solidFill>
                  <a:schemeClr val="tx1"/>
                </a:solidFill>
                <a:latin typeface="Gotham-Medium" pitchFamily="2" charset="0"/>
              </a:defRPr>
            </a:lvl4pPr>
            <a:lvl5pPr algn="l" rtl="0" eaLnBrk="0" fontAlgn="base" hangingPunct="0">
              <a:spcBef>
                <a:spcPct val="0"/>
              </a:spcBef>
              <a:spcAft>
                <a:spcPct val="0"/>
              </a:spcAft>
              <a:defRPr sz="3600">
                <a:solidFill>
                  <a:schemeClr val="tx1"/>
                </a:solidFill>
                <a:latin typeface="Gotham-Medium" pitchFamily="2" charset="0"/>
              </a:defRPr>
            </a:lvl5pPr>
            <a:lvl6pPr marL="457200" algn="l" rtl="0" fontAlgn="base">
              <a:spcBef>
                <a:spcPct val="0"/>
              </a:spcBef>
              <a:spcAft>
                <a:spcPct val="0"/>
              </a:spcAft>
              <a:defRPr sz="3600">
                <a:solidFill>
                  <a:schemeClr val="tx1"/>
                </a:solidFill>
                <a:latin typeface="Gotham-Medium" pitchFamily="2" charset="0"/>
              </a:defRPr>
            </a:lvl6pPr>
            <a:lvl7pPr marL="914400" algn="l" rtl="0" fontAlgn="base">
              <a:spcBef>
                <a:spcPct val="0"/>
              </a:spcBef>
              <a:spcAft>
                <a:spcPct val="0"/>
              </a:spcAft>
              <a:defRPr sz="3600">
                <a:solidFill>
                  <a:schemeClr val="tx1"/>
                </a:solidFill>
                <a:latin typeface="Gotham-Medium" pitchFamily="2" charset="0"/>
              </a:defRPr>
            </a:lvl7pPr>
            <a:lvl8pPr marL="1371600" algn="l" rtl="0" fontAlgn="base">
              <a:spcBef>
                <a:spcPct val="0"/>
              </a:spcBef>
              <a:spcAft>
                <a:spcPct val="0"/>
              </a:spcAft>
              <a:defRPr sz="3600">
                <a:solidFill>
                  <a:schemeClr val="tx1"/>
                </a:solidFill>
                <a:latin typeface="Gotham-Medium" pitchFamily="2" charset="0"/>
              </a:defRPr>
            </a:lvl8pPr>
            <a:lvl9pPr marL="1828800" algn="l" rtl="0" fontAlgn="base">
              <a:spcBef>
                <a:spcPct val="0"/>
              </a:spcBef>
              <a:spcAft>
                <a:spcPct val="0"/>
              </a:spcAft>
              <a:defRPr sz="3600">
                <a:solidFill>
                  <a:schemeClr val="tx1"/>
                </a:solidFill>
                <a:latin typeface="Gotham-Medium" pitchFamily="2" charset="0"/>
              </a:defRPr>
            </a:lvl9pPr>
          </a:lstStyle>
          <a:p>
            <a:r>
              <a:rPr lang="en-US" kern="0" dirty="0"/>
              <a:t>The White Tower</a:t>
            </a:r>
          </a:p>
          <a:p>
            <a:endParaRPr lang="en-GB" kern="0" dirty="0"/>
          </a:p>
        </p:txBody>
      </p:sp>
      <p:sp>
        <p:nvSpPr>
          <p:cNvPr id="7" name="Rectangle 6">
            <a:extLst>
              <a:ext uri="{FF2B5EF4-FFF2-40B4-BE49-F238E27FC236}">
                <a16:creationId xmlns:a16="http://schemas.microsoft.com/office/drawing/2014/main" id="{558B3CFC-3591-47A8-AEC3-75C658295BAA}"/>
              </a:ext>
            </a:extLst>
          </p:cNvPr>
          <p:cNvSpPr/>
          <p:nvPr/>
        </p:nvSpPr>
        <p:spPr>
          <a:xfrm>
            <a:off x="7700976" y="6610130"/>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369260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8B4CD-0A97-44A9-ADE4-45A8190D5548}"/>
              </a:ext>
            </a:extLst>
          </p:cNvPr>
          <p:cNvPicPr>
            <a:picLocks noChangeAspect="1"/>
          </p:cNvPicPr>
          <p:nvPr/>
        </p:nvPicPr>
        <p:blipFill>
          <a:blip r:embed="rId3"/>
          <a:stretch>
            <a:fillRect/>
          </a:stretch>
        </p:blipFill>
        <p:spPr>
          <a:xfrm>
            <a:off x="1393372" y="163285"/>
            <a:ext cx="7509354" cy="5946503"/>
          </a:xfrm>
          <a:prstGeom prst="rect">
            <a:avLst/>
          </a:prstGeom>
        </p:spPr>
      </p:pic>
      <p:sp>
        <p:nvSpPr>
          <p:cNvPr id="4" name="TextBox 3">
            <a:extLst>
              <a:ext uri="{FF2B5EF4-FFF2-40B4-BE49-F238E27FC236}">
                <a16:creationId xmlns:a16="http://schemas.microsoft.com/office/drawing/2014/main" id="{8B1F85B0-7989-46DD-82CA-105EA84F2D30}"/>
              </a:ext>
            </a:extLst>
          </p:cNvPr>
          <p:cNvSpPr txBox="1"/>
          <p:nvPr/>
        </p:nvSpPr>
        <p:spPr>
          <a:xfrm>
            <a:off x="1372922" y="6201385"/>
            <a:ext cx="7529804" cy="369332"/>
          </a:xfrm>
          <a:prstGeom prst="rect">
            <a:avLst/>
          </a:prstGeom>
          <a:noFill/>
        </p:spPr>
        <p:txBody>
          <a:bodyPr wrap="square" rtlCol="0">
            <a:spAutoFit/>
          </a:bodyPr>
          <a:lstStyle/>
          <a:p>
            <a:r>
              <a:rPr lang="en-GB" dirty="0">
                <a:latin typeface="Gotham-Medium" panose="02000604040000020004" pitchFamily="2" charset="0"/>
              </a:rPr>
              <a:t>An artist’s impression of the completed White Tower, AD 1100</a:t>
            </a:r>
          </a:p>
        </p:txBody>
      </p:sp>
      <p:sp>
        <p:nvSpPr>
          <p:cNvPr id="6" name="Rectangle 5">
            <a:extLst>
              <a:ext uri="{FF2B5EF4-FFF2-40B4-BE49-F238E27FC236}">
                <a16:creationId xmlns:a16="http://schemas.microsoft.com/office/drawing/2014/main" id="{F042FFA3-0D7B-47DB-BD19-AB1244D9E9C7}"/>
              </a:ext>
            </a:extLst>
          </p:cNvPr>
          <p:cNvSpPr/>
          <p:nvPr/>
        </p:nvSpPr>
        <p:spPr>
          <a:xfrm>
            <a:off x="7700976" y="6570717"/>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336082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B119CA-68F1-406E-9FCE-F19CC83D1D7E}"/>
              </a:ext>
            </a:extLst>
          </p:cNvPr>
          <p:cNvPicPr>
            <a:picLocks noChangeAspect="1"/>
          </p:cNvPicPr>
          <p:nvPr/>
        </p:nvPicPr>
        <p:blipFill>
          <a:blip r:embed="rId2"/>
          <a:stretch>
            <a:fillRect/>
          </a:stretch>
        </p:blipFill>
        <p:spPr>
          <a:xfrm>
            <a:off x="1275529" y="254445"/>
            <a:ext cx="3980296" cy="2826212"/>
          </a:xfrm>
          <a:prstGeom prst="rect">
            <a:avLst/>
          </a:prstGeom>
        </p:spPr>
      </p:pic>
      <p:pic>
        <p:nvPicPr>
          <p:cNvPr id="5" name="Picture 4">
            <a:extLst>
              <a:ext uri="{FF2B5EF4-FFF2-40B4-BE49-F238E27FC236}">
                <a16:creationId xmlns:a16="http://schemas.microsoft.com/office/drawing/2014/main" id="{995A9D23-4F40-490B-9FC0-65626BCF808E}"/>
              </a:ext>
            </a:extLst>
          </p:cNvPr>
          <p:cNvPicPr>
            <a:picLocks noChangeAspect="1"/>
          </p:cNvPicPr>
          <p:nvPr/>
        </p:nvPicPr>
        <p:blipFill>
          <a:blip r:embed="rId3"/>
          <a:stretch>
            <a:fillRect/>
          </a:stretch>
        </p:blipFill>
        <p:spPr>
          <a:xfrm>
            <a:off x="1275529" y="3174156"/>
            <a:ext cx="3980296" cy="2621167"/>
          </a:xfrm>
          <a:prstGeom prst="rect">
            <a:avLst/>
          </a:prstGeom>
        </p:spPr>
      </p:pic>
      <p:pic>
        <p:nvPicPr>
          <p:cNvPr id="11" name="Picture 10">
            <a:extLst>
              <a:ext uri="{FF2B5EF4-FFF2-40B4-BE49-F238E27FC236}">
                <a16:creationId xmlns:a16="http://schemas.microsoft.com/office/drawing/2014/main" id="{A68BED32-09A5-4E19-A9FA-948C5D6CC464}"/>
              </a:ext>
            </a:extLst>
          </p:cNvPr>
          <p:cNvPicPr>
            <a:picLocks noChangeAspect="1"/>
          </p:cNvPicPr>
          <p:nvPr/>
        </p:nvPicPr>
        <p:blipFill>
          <a:blip r:embed="rId4"/>
          <a:stretch>
            <a:fillRect/>
          </a:stretch>
        </p:blipFill>
        <p:spPr>
          <a:xfrm>
            <a:off x="5255825" y="650387"/>
            <a:ext cx="3699642" cy="4820535"/>
          </a:xfrm>
          <a:prstGeom prst="rect">
            <a:avLst/>
          </a:prstGeom>
        </p:spPr>
      </p:pic>
      <p:sp>
        <p:nvSpPr>
          <p:cNvPr id="12" name="TextBox 11">
            <a:extLst>
              <a:ext uri="{FF2B5EF4-FFF2-40B4-BE49-F238E27FC236}">
                <a16:creationId xmlns:a16="http://schemas.microsoft.com/office/drawing/2014/main" id="{495E0A88-B844-4E22-B0B6-8A32AECC6982}"/>
              </a:ext>
            </a:extLst>
          </p:cNvPr>
          <p:cNvSpPr txBox="1"/>
          <p:nvPr/>
        </p:nvSpPr>
        <p:spPr>
          <a:xfrm>
            <a:off x="1275529" y="5855629"/>
            <a:ext cx="7607214" cy="830997"/>
          </a:xfrm>
          <a:prstGeom prst="rect">
            <a:avLst/>
          </a:prstGeom>
          <a:noFill/>
        </p:spPr>
        <p:txBody>
          <a:bodyPr wrap="square" rtlCol="0">
            <a:spAutoFit/>
          </a:bodyPr>
          <a:lstStyle/>
          <a:p>
            <a:r>
              <a:rPr lang="en-US" sz="1600" dirty="0">
                <a:latin typeface="+mj-lt"/>
              </a:rPr>
              <a:t>Nobody is completely sure how the White Tower was configured during the Norman period.  This layout was proposed by a Historic Royal Palaces curator studying the White Tower.  </a:t>
            </a:r>
            <a:endParaRPr lang="en-GB" sz="1600" dirty="0">
              <a:latin typeface="+mj-lt"/>
            </a:endParaRPr>
          </a:p>
        </p:txBody>
      </p:sp>
      <p:sp>
        <p:nvSpPr>
          <p:cNvPr id="7" name="Rectangle 6">
            <a:extLst>
              <a:ext uri="{FF2B5EF4-FFF2-40B4-BE49-F238E27FC236}">
                <a16:creationId xmlns:a16="http://schemas.microsoft.com/office/drawing/2014/main" id="{26A21D46-DE13-4640-AD34-0272BAF028DF}"/>
              </a:ext>
            </a:extLst>
          </p:cNvPr>
          <p:cNvSpPr/>
          <p:nvPr/>
        </p:nvSpPr>
        <p:spPr>
          <a:xfrm>
            <a:off x="7700976" y="6558888"/>
            <a:ext cx="1443024" cy="215444"/>
          </a:xfrm>
          <a:prstGeom prst="rect">
            <a:avLst/>
          </a:prstGeom>
        </p:spPr>
        <p:txBody>
          <a:bodyPr wrap="none">
            <a:spAutoFit/>
          </a:bodyPr>
          <a:lstStyle/>
          <a:p>
            <a:r>
              <a:rPr lang="en-GB" sz="800" dirty="0">
                <a:latin typeface="Gotham-Medium" panose="02000604040000020004" pitchFamily="2" charset="0"/>
              </a:rPr>
              <a:t>© Historic Royal Palaces</a:t>
            </a:r>
          </a:p>
        </p:txBody>
      </p:sp>
    </p:spTree>
    <p:extLst>
      <p:ext uri="{BB962C8B-B14F-4D97-AF65-F5344CB8AC3E}">
        <p14:creationId xmlns:p14="http://schemas.microsoft.com/office/powerpoint/2010/main" val="139961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8C456-671B-46EC-8227-C435FC161192}"/>
              </a:ext>
            </a:extLst>
          </p:cNvPr>
          <p:cNvPicPr>
            <a:picLocks noChangeAspect="1"/>
          </p:cNvPicPr>
          <p:nvPr/>
        </p:nvPicPr>
        <p:blipFill>
          <a:blip r:embed="rId3"/>
          <a:stretch>
            <a:fillRect/>
          </a:stretch>
        </p:blipFill>
        <p:spPr>
          <a:xfrm>
            <a:off x="1330011" y="324084"/>
            <a:ext cx="3784320" cy="5034175"/>
          </a:xfrm>
          <a:prstGeom prst="rect">
            <a:avLst/>
          </a:prstGeom>
        </p:spPr>
      </p:pic>
      <p:sp>
        <p:nvSpPr>
          <p:cNvPr id="8" name="TextBox 7">
            <a:extLst>
              <a:ext uri="{FF2B5EF4-FFF2-40B4-BE49-F238E27FC236}">
                <a16:creationId xmlns:a16="http://schemas.microsoft.com/office/drawing/2014/main" id="{7E98637E-F90F-4426-BCC0-D12E914404C9}"/>
              </a:ext>
            </a:extLst>
          </p:cNvPr>
          <p:cNvSpPr txBox="1"/>
          <p:nvPr/>
        </p:nvSpPr>
        <p:spPr>
          <a:xfrm>
            <a:off x="1261168" y="5800087"/>
            <a:ext cx="7661589" cy="830997"/>
          </a:xfrm>
          <a:prstGeom prst="rect">
            <a:avLst/>
          </a:prstGeom>
          <a:noFill/>
        </p:spPr>
        <p:txBody>
          <a:bodyPr wrap="square" rtlCol="0">
            <a:spAutoFit/>
          </a:bodyPr>
          <a:lstStyle/>
          <a:p>
            <a:r>
              <a:rPr lang="en-US" sz="1600" dirty="0">
                <a:latin typeface="+mj-lt"/>
              </a:rPr>
              <a:t>The four pairs of small windows (circled) are the only remaining windows in the original Norman style.  The wooden staircase has been rebuilt, but it reflects the original Norman design.</a:t>
            </a:r>
            <a:endParaRPr lang="en-GB" sz="1600" dirty="0">
              <a:latin typeface="+mj-lt"/>
            </a:endParaRPr>
          </a:p>
        </p:txBody>
      </p:sp>
      <p:sp>
        <p:nvSpPr>
          <p:cNvPr id="9" name="Oval 8">
            <a:extLst>
              <a:ext uri="{FF2B5EF4-FFF2-40B4-BE49-F238E27FC236}">
                <a16:creationId xmlns:a16="http://schemas.microsoft.com/office/drawing/2014/main" id="{248F41AF-3F09-437A-AB83-5663817BC5C2}"/>
              </a:ext>
            </a:extLst>
          </p:cNvPr>
          <p:cNvSpPr/>
          <p:nvPr/>
        </p:nvSpPr>
        <p:spPr>
          <a:xfrm>
            <a:off x="2068286" y="1861457"/>
            <a:ext cx="1404257" cy="870857"/>
          </a:xfrm>
          <a:prstGeom prst="ellipse">
            <a:avLst/>
          </a:prstGeom>
          <a:noFill/>
          <a:ln w="66675">
            <a:solidFill>
              <a:srgbClr val="F04E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316C3EF-C76F-4C16-9C18-224775AE997E}"/>
              </a:ext>
            </a:extLst>
          </p:cNvPr>
          <p:cNvSpPr txBox="1"/>
          <p:nvPr/>
        </p:nvSpPr>
        <p:spPr>
          <a:xfrm>
            <a:off x="1261168" y="5358259"/>
            <a:ext cx="3483429" cy="276999"/>
          </a:xfrm>
          <a:prstGeom prst="rect">
            <a:avLst/>
          </a:prstGeom>
          <a:noFill/>
        </p:spPr>
        <p:txBody>
          <a:bodyPr wrap="square" rtlCol="0">
            <a:spAutoFit/>
          </a:bodyPr>
          <a:lstStyle/>
          <a:p>
            <a:r>
              <a:rPr lang="en-US" sz="1200" dirty="0">
                <a:latin typeface="+mj-lt"/>
              </a:rPr>
              <a:t>The White Tower today, viewed from the South Lawn</a:t>
            </a:r>
            <a:endParaRPr lang="en-GB" sz="1200" dirty="0">
              <a:latin typeface="+mj-lt"/>
            </a:endParaRPr>
          </a:p>
        </p:txBody>
      </p:sp>
      <p:sp>
        <p:nvSpPr>
          <p:cNvPr id="11" name="Rectangle 10">
            <a:extLst>
              <a:ext uri="{FF2B5EF4-FFF2-40B4-BE49-F238E27FC236}">
                <a16:creationId xmlns:a16="http://schemas.microsoft.com/office/drawing/2014/main" id="{C2E07778-C113-4058-8EA8-8CF09D6C0E26}"/>
              </a:ext>
            </a:extLst>
          </p:cNvPr>
          <p:cNvSpPr/>
          <p:nvPr/>
        </p:nvSpPr>
        <p:spPr>
          <a:xfrm>
            <a:off x="5040842" y="6580469"/>
            <a:ext cx="4112023" cy="215444"/>
          </a:xfrm>
          <a:prstGeom prst="rect">
            <a:avLst/>
          </a:prstGeom>
        </p:spPr>
        <p:txBody>
          <a:bodyPr wrap="none">
            <a:spAutoFit/>
          </a:bodyPr>
          <a:lstStyle/>
          <a:p>
            <a:r>
              <a:rPr lang="en-GB" sz="800" dirty="0">
                <a:latin typeface="+mj-lt"/>
              </a:rPr>
              <a:t>© Historic Royal Palaces.  Coin images © Classical Numismatic Group (CNG)</a:t>
            </a:r>
          </a:p>
        </p:txBody>
      </p:sp>
      <p:pic>
        <p:nvPicPr>
          <p:cNvPr id="12" name="Picture 11">
            <a:extLst>
              <a:ext uri="{FF2B5EF4-FFF2-40B4-BE49-F238E27FC236}">
                <a16:creationId xmlns:a16="http://schemas.microsoft.com/office/drawing/2014/main" id="{E7345B55-43B4-4FA2-B635-1180C854827D}"/>
              </a:ext>
            </a:extLst>
          </p:cNvPr>
          <p:cNvPicPr>
            <a:picLocks noChangeAspect="1"/>
          </p:cNvPicPr>
          <p:nvPr/>
        </p:nvPicPr>
        <p:blipFill>
          <a:blip r:embed="rId4"/>
          <a:stretch>
            <a:fillRect/>
          </a:stretch>
        </p:blipFill>
        <p:spPr>
          <a:xfrm>
            <a:off x="5378485" y="435382"/>
            <a:ext cx="1523058" cy="1520861"/>
          </a:xfrm>
          <a:prstGeom prst="rect">
            <a:avLst/>
          </a:prstGeom>
        </p:spPr>
      </p:pic>
      <p:pic>
        <p:nvPicPr>
          <p:cNvPr id="13" name="Picture 12">
            <a:extLst>
              <a:ext uri="{FF2B5EF4-FFF2-40B4-BE49-F238E27FC236}">
                <a16:creationId xmlns:a16="http://schemas.microsoft.com/office/drawing/2014/main" id="{D96D3E89-A99F-4225-A2F9-5C6F68A106A4}"/>
              </a:ext>
            </a:extLst>
          </p:cNvPr>
          <p:cNvPicPr>
            <a:picLocks noChangeAspect="1"/>
          </p:cNvPicPr>
          <p:nvPr/>
        </p:nvPicPr>
        <p:blipFill>
          <a:blip r:embed="rId5"/>
          <a:stretch>
            <a:fillRect/>
          </a:stretch>
        </p:blipFill>
        <p:spPr>
          <a:xfrm>
            <a:off x="7096854" y="1186277"/>
            <a:ext cx="1576734" cy="1520861"/>
          </a:xfrm>
          <a:prstGeom prst="rect">
            <a:avLst/>
          </a:prstGeom>
        </p:spPr>
      </p:pic>
      <p:sp>
        <p:nvSpPr>
          <p:cNvPr id="14" name="TextBox 13">
            <a:extLst>
              <a:ext uri="{FF2B5EF4-FFF2-40B4-BE49-F238E27FC236}">
                <a16:creationId xmlns:a16="http://schemas.microsoft.com/office/drawing/2014/main" id="{2F9674E8-3233-4A4E-A877-8692F1123E51}"/>
              </a:ext>
            </a:extLst>
          </p:cNvPr>
          <p:cNvSpPr txBox="1"/>
          <p:nvPr/>
        </p:nvSpPr>
        <p:spPr>
          <a:xfrm>
            <a:off x="5183174" y="3712153"/>
            <a:ext cx="3911500" cy="276999"/>
          </a:xfrm>
          <a:prstGeom prst="rect">
            <a:avLst/>
          </a:prstGeom>
          <a:noFill/>
        </p:spPr>
        <p:txBody>
          <a:bodyPr wrap="square" rtlCol="0">
            <a:spAutoFit/>
          </a:bodyPr>
          <a:lstStyle/>
          <a:p>
            <a:r>
              <a:rPr lang="en-US" sz="1200" dirty="0">
                <a:latin typeface="+mj-lt"/>
              </a:rPr>
              <a:t>Pennies of Harold II (1066) and William I (1068)</a:t>
            </a:r>
          </a:p>
        </p:txBody>
      </p:sp>
      <p:sp>
        <p:nvSpPr>
          <p:cNvPr id="15" name="Rectangle: Rounded Corners 14">
            <a:extLst>
              <a:ext uri="{FF2B5EF4-FFF2-40B4-BE49-F238E27FC236}">
                <a16:creationId xmlns:a16="http://schemas.microsoft.com/office/drawing/2014/main" id="{65CA90E1-4202-4421-90BB-26A921DD37E7}"/>
              </a:ext>
            </a:extLst>
          </p:cNvPr>
          <p:cNvSpPr/>
          <p:nvPr/>
        </p:nvSpPr>
        <p:spPr>
          <a:xfrm>
            <a:off x="5183174" y="324084"/>
            <a:ext cx="3851969" cy="5297801"/>
          </a:xfrm>
          <a:prstGeom prst="roundRect">
            <a:avLst/>
          </a:prstGeom>
          <a:noFill/>
          <a:ln>
            <a:solidFill>
              <a:srgbClr val="ABAF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7931C6B7-4DBE-423B-9813-75E05B29305A}"/>
              </a:ext>
            </a:extLst>
          </p:cNvPr>
          <p:cNvCxnSpPr>
            <a:cxnSpLocks/>
          </p:cNvCxnSpPr>
          <p:nvPr/>
        </p:nvCxnSpPr>
        <p:spPr>
          <a:xfrm>
            <a:off x="6152052" y="2059927"/>
            <a:ext cx="192746" cy="1509404"/>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712F296-5858-40A9-A1C3-CAA37DC9C33C}"/>
              </a:ext>
            </a:extLst>
          </p:cNvPr>
          <p:cNvCxnSpPr>
            <a:cxnSpLocks/>
          </p:cNvCxnSpPr>
          <p:nvPr/>
        </p:nvCxnSpPr>
        <p:spPr>
          <a:xfrm flipH="1">
            <a:off x="8055429" y="2771047"/>
            <a:ext cx="88710" cy="798284"/>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68E7F97-701E-444E-8BDC-41B08C5B7004}"/>
              </a:ext>
            </a:extLst>
          </p:cNvPr>
          <p:cNvSpPr txBox="1"/>
          <p:nvPr/>
        </p:nvSpPr>
        <p:spPr>
          <a:xfrm>
            <a:off x="5411457" y="4149500"/>
            <a:ext cx="3395401" cy="1077218"/>
          </a:xfrm>
          <a:prstGeom prst="rect">
            <a:avLst/>
          </a:prstGeom>
          <a:noFill/>
        </p:spPr>
        <p:txBody>
          <a:bodyPr wrap="square" rtlCol="0">
            <a:spAutoFit/>
          </a:bodyPr>
          <a:lstStyle/>
          <a:p>
            <a:r>
              <a:rPr lang="en-US" sz="1600" dirty="0">
                <a:solidFill>
                  <a:schemeClr val="accent3">
                    <a:lumMod val="50000"/>
                  </a:schemeClr>
                </a:solidFill>
                <a:latin typeface="+mj-lt"/>
              </a:rPr>
              <a:t>Why might these coins look so                  similar? What does this suggest about William when he became King of England?</a:t>
            </a:r>
            <a:endParaRPr lang="en-GB" sz="1600" dirty="0">
              <a:latin typeface="+mj-lt"/>
            </a:endParaRPr>
          </a:p>
        </p:txBody>
      </p:sp>
    </p:spTree>
    <p:extLst>
      <p:ext uri="{BB962C8B-B14F-4D97-AF65-F5344CB8AC3E}">
        <p14:creationId xmlns:p14="http://schemas.microsoft.com/office/powerpoint/2010/main" val="2906099523"/>
      </p:ext>
    </p:extLst>
  </p:cSld>
  <p:clrMapOvr>
    <a:masterClrMapping/>
  </p:clrMapOvr>
</p:sld>
</file>

<file path=ppt/theme/theme1.xml><?xml version="1.0" encoding="utf-8"?>
<a:theme xmlns:a="http://schemas.openxmlformats.org/drawingml/2006/main" name="Tower_of_London">
  <a:themeElements>
    <a:clrScheme name="tower_of_london_template 13">
      <a:dk1>
        <a:srgbClr val="000000"/>
      </a:dk1>
      <a:lt1>
        <a:srgbClr val="FFFFFF"/>
      </a:lt1>
      <a:dk2>
        <a:srgbClr val="000000"/>
      </a:dk2>
      <a:lt2>
        <a:srgbClr val="808080"/>
      </a:lt2>
      <a:accent1>
        <a:srgbClr val="0078AE"/>
      </a:accent1>
      <a:accent2>
        <a:srgbClr val="FDB813"/>
      </a:accent2>
      <a:accent3>
        <a:srgbClr val="FFFFFF"/>
      </a:accent3>
      <a:accent4>
        <a:srgbClr val="000000"/>
      </a:accent4>
      <a:accent5>
        <a:srgbClr val="AABED3"/>
      </a:accent5>
      <a:accent6>
        <a:srgbClr val="E5A610"/>
      </a:accent6>
      <a:hlink>
        <a:srgbClr val="F04E5B"/>
      </a:hlink>
      <a:folHlink>
        <a:srgbClr val="61C5BA"/>
      </a:folHlink>
    </a:clrScheme>
    <a:fontScheme name="tower_of_london_template">
      <a:majorFont>
        <a:latin typeface="Gotham-Medium"/>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wer_of_lond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wer_of_lond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wer_of_lond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wer_of_lond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wer_of_lond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wer_of_lond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wer_of_lond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wer_of_lond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wer_of_lond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wer_of_lond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wer_of_lond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wer_of_lond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wer_of_london_template 13">
        <a:dk1>
          <a:srgbClr val="000000"/>
        </a:dk1>
        <a:lt1>
          <a:srgbClr val="FFFFFF"/>
        </a:lt1>
        <a:dk2>
          <a:srgbClr val="000000"/>
        </a:dk2>
        <a:lt2>
          <a:srgbClr val="808080"/>
        </a:lt2>
        <a:accent1>
          <a:srgbClr val="0078AE"/>
        </a:accent1>
        <a:accent2>
          <a:srgbClr val="FDB813"/>
        </a:accent2>
        <a:accent3>
          <a:srgbClr val="FFFFFF"/>
        </a:accent3>
        <a:accent4>
          <a:srgbClr val="000000"/>
        </a:accent4>
        <a:accent5>
          <a:srgbClr val="AABED3"/>
        </a:accent5>
        <a:accent6>
          <a:srgbClr val="E5A610"/>
        </a:accent6>
        <a:hlink>
          <a:srgbClr val="F04E5B"/>
        </a:hlink>
        <a:folHlink>
          <a:srgbClr val="61C5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wer of london grey">
  <a:themeElements>
    <a:clrScheme name="tower of london gr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RPBrandMatters">
      <a:majorFont>
        <a:latin typeface="Farao Black OT"/>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ower of london gr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wer of london gr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wer of london gr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wer of london gr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wer of london gr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wer of london gr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wer of london gr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wer of london gr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wer of london gr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wer of london gr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wer of london gr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wer of london gr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wer of london grey 13">
        <a:dk1>
          <a:srgbClr val="000000"/>
        </a:dk1>
        <a:lt1>
          <a:srgbClr val="FFFFFF"/>
        </a:lt1>
        <a:dk2>
          <a:srgbClr val="000000"/>
        </a:dk2>
        <a:lt2>
          <a:srgbClr val="808080"/>
        </a:lt2>
        <a:accent1>
          <a:srgbClr val="0078AE"/>
        </a:accent1>
        <a:accent2>
          <a:srgbClr val="FDB813"/>
        </a:accent2>
        <a:accent3>
          <a:srgbClr val="FFFFFF"/>
        </a:accent3>
        <a:accent4>
          <a:srgbClr val="000000"/>
        </a:accent4>
        <a:accent5>
          <a:srgbClr val="AABED3"/>
        </a:accent5>
        <a:accent6>
          <a:srgbClr val="E5A610"/>
        </a:accent6>
        <a:hlink>
          <a:srgbClr val="F04E5B"/>
        </a:hlink>
        <a:folHlink>
          <a:srgbClr val="61C5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Tower_of_London</Template>
  <TotalTime>39</TotalTime>
  <Words>1316</Words>
  <Application>Microsoft Office PowerPoint</Application>
  <PresentationFormat>On-screen Show (4:3)</PresentationFormat>
  <Paragraphs>73</Paragraphs>
  <Slides>16</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Farao Black OT</vt:lpstr>
      <vt:lpstr>Gotham-Book</vt:lpstr>
      <vt:lpstr>Gotham-Medium</vt:lpstr>
      <vt:lpstr>Tower_of_London</vt:lpstr>
      <vt:lpstr>tower of london grey</vt:lpstr>
      <vt:lpstr>Norman England: The White Tower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Historic Royal Palaces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Tower of London as a historic environment</dc:title>
  <dc:creator>Historic Royal Palaces</dc:creator>
  <cp:lastModifiedBy>Allison</cp:lastModifiedBy>
  <cp:revision>62</cp:revision>
  <cp:lastPrinted>2018-01-04T11:51:14Z</cp:lastPrinted>
  <dcterms:created xsi:type="dcterms:W3CDTF">2016-07-05T14:38:23Z</dcterms:created>
  <dcterms:modified xsi:type="dcterms:W3CDTF">2021-07-08T11:25:32Z</dcterms:modified>
</cp:coreProperties>
</file>