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60" r:id="rId2"/>
  </p:sldMasterIdLst>
  <p:notesMasterIdLst>
    <p:notesMasterId r:id="rId30"/>
  </p:notesMasterIdLst>
  <p:handoutMasterIdLst>
    <p:handoutMasterId r:id="rId31"/>
  </p:handoutMasterIdLst>
  <p:sldIdLst>
    <p:sldId id="257" r:id="rId3"/>
    <p:sldId id="266" r:id="rId4"/>
    <p:sldId id="267" r:id="rId5"/>
    <p:sldId id="258" r:id="rId6"/>
    <p:sldId id="268" r:id="rId7"/>
    <p:sldId id="269" r:id="rId8"/>
    <p:sldId id="262" r:id="rId9"/>
    <p:sldId id="273" r:id="rId10"/>
    <p:sldId id="270" r:id="rId11"/>
    <p:sldId id="263" r:id="rId12"/>
    <p:sldId id="274" r:id="rId13"/>
    <p:sldId id="271" r:id="rId14"/>
    <p:sldId id="259" r:id="rId15"/>
    <p:sldId id="275" r:id="rId16"/>
    <p:sldId id="272" r:id="rId17"/>
    <p:sldId id="264" r:id="rId18"/>
    <p:sldId id="260" r:id="rId19"/>
    <p:sldId id="281" r:id="rId20"/>
    <p:sldId id="276" r:id="rId21"/>
    <p:sldId id="277" r:id="rId22"/>
    <p:sldId id="278" r:id="rId23"/>
    <p:sldId id="261" r:id="rId24"/>
    <p:sldId id="279" r:id="rId25"/>
    <p:sldId id="282" r:id="rId26"/>
    <p:sldId id="280" r:id="rId27"/>
    <p:sldId id="283" r:id="rId28"/>
    <p:sldId id="284" r:id="rId29"/>
  </p:sldIdLst>
  <p:sldSz cx="9144000" cy="6858000" type="screen4x3"/>
  <p:notesSz cx="6662738" cy="9926638"/>
  <p:defaultTextStyle>
    <a:defPPr>
      <a:defRPr lang="en-GB"/>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AE"/>
    <a:srgbClr val="61C5BA"/>
    <a:srgbClr val="FDB813"/>
    <a:srgbClr val="F04E5B"/>
    <a:srgbClr val="ABAF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9183" autoAdjust="0"/>
    <p:restoredTop sz="88398" autoAdjust="0"/>
  </p:normalViewPr>
  <p:slideViewPr>
    <p:cSldViewPr snapToGrid="0">
      <p:cViewPr varScale="1">
        <p:scale>
          <a:sx n="76" d="100"/>
          <a:sy n="76" d="100"/>
        </p:scale>
        <p:origin x="2107" y="53"/>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887186"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 charset="0"/>
                <a:cs typeface="+mn-cs"/>
              </a:defRPr>
            </a:lvl1pPr>
          </a:lstStyle>
          <a:p>
            <a:pPr>
              <a:defRPr/>
            </a:pPr>
            <a:endParaRPr lang="en-US"/>
          </a:p>
        </p:txBody>
      </p:sp>
      <p:sp>
        <p:nvSpPr>
          <p:cNvPr id="17411" name="Rectangle 3"/>
          <p:cNvSpPr>
            <a:spLocks noGrp="1" noChangeArrowheads="1"/>
          </p:cNvSpPr>
          <p:nvPr>
            <p:ph type="dt" sz="quarter" idx="1"/>
          </p:nvPr>
        </p:nvSpPr>
        <p:spPr bwMode="auto">
          <a:xfrm>
            <a:off x="3774010" y="0"/>
            <a:ext cx="2887186"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 charset="0"/>
                <a:cs typeface="+mn-cs"/>
              </a:defRPr>
            </a:lvl1pPr>
          </a:lstStyle>
          <a:p>
            <a:pPr>
              <a:defRPr/>
            </a:pPr>
            <a:endParaRPr lang="en-US"/>
          </a:p>
        </p:txBody>
      </p:sp>
      <p:sp>
        <p:nvSpPr>
          <p:cNvPr id="17412" name="Rectangle 4"/>
          <p:cNvSpPr>
            <a:spLocks noGrp="1" noChangeArrowheads="1"/>
          </p:cNvSpPr>
          <p:nvPr>
            <p:ph type="ftr" sz="quarter" idx="2"/>
          </p:nvPr>
        </p:nvSpPr>
        <p:spPr bwMode="auto">
          <a:xfrm>
            <a:off x="0" y="9428583"/>
            <a:ext cx="2887186"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 charset="0"/>
                <a:cs typeface="+mn-cs"/>
              </a:defRPr>
            </a:lvl1pPr>
          </a:lstStyle>
          <a:p>
            <a:pPr>
              <a:defRPr/>
            </a:pPr>
            <a:endParaRPr lang="en-US"/>
          </a:p>
        </p:txBody>
      </p:sp>
      <p:sp>
        <p:nvSpPr>
          <p:cNvPr id="17413" name="Rectangle 5"/>
          <p:cNvSpPr>
            <a:spLocks noGrp="1" noChangeArrowheads="1"/>
          </p:cNvSpPr>
          <p:nvPr>
            <p:ph type="sldNum" sz="quarter" idx="3"/>
          </p:nvPr>
        </p:nvSpPr>
        <p:spPr bwMode="auto">
          <a:xfrm>
            <a:off x="3774010" y="9428583"/>
            <a:ext cx="2887186"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 charset="0"/>
                <a:cs typeface="+mn-cs"/>
              </a:defRPr>
            </a:lvl1pPr>
          </a:lstStyle>
          <a:p>
            <a:pPr>
              <a:defRPr/>
            </a:pPr>
            <a:fld id="{DB1FCB8A-BA07-445D-9D99-BAF96A03BF10}" type="slidenum">
              <a:rPr lang="en-US"/>
              <a:pPr>
                <a:defRPr/>
              </a:pPr>
              <a:t>‹#›</a:t>
            </a:fld>
            <a:endParaRPr lang="en-US"/>
          </a:p>
        </p:txBody>
      </p:sp>
    </p:spTree>
    <p:extLst>
      <p:ext uri="{BB962C8B-B14F-4D97-AF65-F5344CB8AC3E}">
        <p14:creationId xmlns:p14="http://schemas.microsoft.com/office/powerpoint/2010/main" val="2886859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6332"/>
          </a:xfrm>
          <a:prstGeom prst="rect">
            <a:avLst/>
          </a:prstGeom>
        </p:spPr>
        <p:txBody>
          <a:bodyPr vert="horz" lIns="91440" tIns="45720" rIns="91440" bIns="45720" rtlCol="0"/>
          <a:lstStyle>
            <a:lvl1pPr algn="r">
              <a:defRPr sz="1200"/>
            </a:lvl1pPr>
          </a:lstStyle>
          <a:p>
            <a:fld id="{1887359C-B132-4426-A6CB-CF6DFA01F820}" type="datetimeFigureOut">
              <a:rPr lang="en-GB" smtClean="0"/>
              <a:t>09/09/2021</a:t>
            </a:fld>
            <a:endParaRPr lang="en-GB"/>
          </a:p>
        </p:txBody>
      </p:sp>
      <p:sp>
        <p:nvSpPr>
          <p:cNvPr id="4" name="Slide Image Placeholder 3"/>
          <p:cNvSpPr>
            <a:spLocks noGrp="1" noRot="1" noChangeAspect="1"/>
          </p:cNvSpPr>
          <p:nvPr>
            <p:ph type="sldImg" idx="2"/>
          </p:nvPr>
        </p:nvSpPr>
        <p:spPr>
          <a:xfrm>
            <a:off x="850900"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15153"/>
            <a:ext cx="533019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887186"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3"/>
            <a:ext cx="2887186" cy="496332"/>
          </a:xfrm>
          <a:prstGeom prst="rect">
            <a:avLst/>
          </a:prstGeom>
        </p:spPr>
        <p:txBody>
          <a:bodyPr vert="horz" lIns="91440" tIns="45720" rIns="91440" bIns="45720" rtlCol="0" anchor="b"/>
          <a:lstStyle>
            <a:lvl1pPr algn="r">
              <a:defRPr sz="1200"/>
            </a:lvl1pPr>
          </a:lstStyle>
          <a:p>
            <a:fld id="{F2C20C26-399B-4600-8432-5914B5ECFB35}" type="slidenum">
              <a:rPr lang="en-GB" smtClean="0"/>
              <a:t>‹#›</a:t>
            </a:fld>
            <a:endParaRPr lang="en-GB"/>
          </a:p>
        </p:txBody>
      </p:sp>
    </p:spTree>
    <p:extLst>
      <p:ext uri="{BB962C8B-B14F-4D97-AF65-F5344CB8AC3E}">
        <p14:creationId xmlns:p14="http://schemas.microsoft.com/office/powerpoint/2010/main" val="67029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Historic Royal Palaces</a:t>
            </a:r>
          </a:p>
        </p:txBody>
      </p:sp>
      <p:sp>
        <p:nvSpPr>
          <p:cNvPr id="4" name="Slide Number Placeholder 3"/>
          <p:cNvSpPr>
            <a:spLocks noGrp="1"/>
          </p:cNvSpPr>
          <p:nvPr>
            <p:ph type="sldNum" sz="quarter" idx="10"/>
          </p:nvPr>
        </p:nvSpPr>
        <p:spPr/>
        <p:txBody>
          <a:bodyPr/>
          <a:lstStyle/>
          <a:p>
            <a:fld id="{F2C20C26-399B-4600-8432-5914B5ECFB35}" type="slidenum">
              <a:rPr lang="en-GB" smtClean="0"/>
              <a:t>2</a:t>
            </a:fld>
            <a:endParaRPr lang="en-GB"/>
          </a:p>
        </p:txBody>
      </p:sp>
    </p:spTree>
    <p:extLst>
      <p:ext uri="{BB962C8B-B14F-4D97-AF65-F5344CB8AC3E}">
        <p14:creationId xmlns:p14="http://schemas.microsoft.com/office/powerpoint/2010/main" val="2589195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 Historic Royal Palaces</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15</a:t>
            </a:fld>
            <a:endParaRPr lang="en-GB"/>
          </a:p>
        </p:txBody>
      </p:sp>
    </p:spTree>
    <p:extLst>
      <p:ext uri="{BB962C8B-B14F-4D97-AF65-F5344CB8AC3E}">
        <p14:creationId xmlns:p14="http://schemas.microsoft.com/office/powerpoint/2010/main" val="376470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Public domain</a:t>
            </a:r>
          </a:p>
        </p:txBody>
      </p:sp>
      <p:sp>
        <p:nvSpPr>
          <p:cNvPr id="4" name="Slide Number Placeholder 3"/>
          <p:cNvSpPr>
            <a:spLocks noGrp="1"/>
          </p:cNvSpPr>
          <p:nvPr>
            <p:ph type="sldNum" sz="quarter" idx="10"/>
          </p:nvPr>
        </p:nvSpPr>
        <p:spPr/>
        <p:txBody>
          <a:bodyPr/>
          <a:lstStyle/>
          <a:p>
            <a:fld id="{F2C20C26-399B-4600-8432-5914B5ECFB35}" type="slidenum">
              <a:rPr lang="en-GB" smtClean="0"/>
              <a:t>18</a:t>
            </a:fld>
            <a:endParaRPr lang="en-GB"/>
          </a:p>
        </p:txBody>
      </p:sp>
    </p:spTree>
    <p:extLst>
      <p:ext uri="{BB962C8B-B14F-4D97-AF65-F5344CB8AC3E}">
        <p14:creationId xmlns:p14="http://schemas.microsoft.com/office/powerpoint/2010/main" val="1052711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Modern interpretation of the Tower of London in</a:t>
            </a:r>
            <a:r>
              <a:rPr lang="en-GB" sz="1200" kern="1200" baseline="0" dirty="0">
                <a:solidFill>
                  <a:schemeClr val="tx1"/>
                </a:solidFill>
                <a:effectLst/>
                <a:latin typeface="+mn-lt"/>
                <a:ea typeface="+mn-ea"/>
                <a:cs typeface="+mn-cs"/>
              </a:rPr>
              <a:t> the 18</a:t>
            </a:r>
            <a:r>
              <a:rPr lang="en-GB" sz="1200" kern="1200" baseline="30000" dirty="0">
                <a:solidFill>
                  <a:schemeClr val="tx1"/>
                </a:solidFill>
                <a:effectLst/>
                <a:latin typeface="+mn-lt"/>
                <a:ea typeface="+mn-ea"/>
                <a:cs typeface="+mn-cs"/>
              </a:rPr>
              <a:t>th</a:t>
            </a:r>
            <a:r>
              <a:rPr lang="en-GB" sz="1200" kern="1200" baseline="0" dirty="0">
                <a:solidFill>
                  <a:schemeClr val="tx1"/>
                </a:solidFill>
                <a:effectLst/>
                <a:latin typeface="+mn-lt"/>
                <a:ea typeface="+mn-ea"/>
                <a:cs typeface="+mn-cs"/>
              </a:rPr>
              <a:t> century </a:t>
            </a:r>
            <a:r>
              <a:rPr lang="en-GB" sz="1200" kern="1200" dirty="0">
                <a:solidFill>
                  <a:schemeClr val="tx1"/>
                </a:solidFill>
                <a:effectLst/>
                <a:latin typeface="+mn-lt"/>
                <a:ea typeface="+mn-ea"/>
                <a:cs typeface="+mn-cs"/>
              </a:rPr>
              <a:t>© Historic Royal Palaces. Illustration by Ivan Lapper.</a:t>
            </a:r>
          </a:p>
        </p:txBody>
      </p:sp>
      <p:sp>
        <p:nvSpPr>
          <p:cNvPr id="4" name="Slide Number Placeholder 3"/>
          <p:cNvSpPr>
            <a:spLocks noGrp="1"/>
          </p:cNvSpPr>
          <p:nvPr>
            <p:ph type="sldNum" sz="quarter" idx="10"/>
          </p:nvPr>
        </p:nvSpPr>
        <p:spPr/>
        <p:txBody>
          <a:bodyPr/>
          <a:lstStyle/>
          <a:p>
            <a:fld id="{F2C20C26-399B-4600-8432-5914B5ECFB35}" type="slidenum">
              <a:rPr lang="en-GB" smtClean="0"/>
              <a:t>19</a:t>
            </a:fld>
            <a:endParaRPr lang="en-GB"/>
          </a:p>
        </p:txBody>
      </p:sp>
    </p:spTree>
    <p:extLst>
      <p:ext uri="{BB962C8B-B14F-4D97-AF65-F5344CB8AC3E}">
        <p14:creationId xmlns:p14="http://schemas.microsoft.com/office/powerpoint/2010/main" val="549979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Drawing of the Grand Storehouse which burned down in 1841. Archive reference TOL158. ©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Artist’s impression of</a:t>
            </a:r>
            <a:r>
              <a:rPr lang="en-GB" sz="1200" kern="1200" baseline="0" dirty="0">
                <a:solidFill>
                  <a:schemeClr val="tx1"/>
                </a:solidFill>
                <a:effectLst/>
                <a:latin typeface="+mn-lt"/>
                <a:ea typeface="+mn-ea"/>
                <a:cs typeface="+mn-cs"/>
              </a:rPr>
              <a:t> the fire </a:t>
            </a:r>
            <a:r>
              <a:rPr lang="en-GB" sz="1200" kern="1200" dirty="0">
                <a:solidFill>
                  <a:schemeClr val="tx1"/>
                </a:solidFill>
                <a:effectLst/>
                <a:latin typeface="+mn-lt"/>
                <a:ea typeface="+mn-ea"/>
                <a:cs typeface="+mn-cs"/>
              </a:rPr>
              <a:t>© Historic Royal Palaces</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20</a:t>
            </a:fld>
            <a:endParaRPr lang="en-GB"/>
          </a:p>
        </p:txBody>
      </p:sp>
    </p:spTree>
    <p:extLst>
      <p:ext uri="{BB962C8B-B14F-4D97-AF65-F5344CB8AC3E}">
        <p14:creationId xmlns:p14="http://schemas.microsoft.com/office/powerpoint/2010/main" val="3522833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 New York Library Public Collections http://digitalcollections.nypl.org/items/5e66b3e8-cac0-d471-e040-e00a180654d7</a:t>
            </a:r>
          </a:p>
          <a:p>
            <a:endParaRPr lang="en-GB" dirty="0"/>
          </a:p>
          <a:p>
            <a:r>
              <a:rPr lang="en-GB" dirty="0"/>
              <a:t>http://www.hrp.org.uk/tower-of-london/visit-us/top-things-to-see-and-do/royal-beasts/#gs.qllncwY</a:t>
            </a:r>
          </a:p>
        </p:txBody>
      </p:sp>
      <p:sp>
        <p:nvSpPr>
          <p:cNvPr id="4" name="Slide Number Placeholder 3"/>
          <p:cNvSpPr>
            <a:spLocks noGrp="1"/>
          </p:cNvSpPr>
          <p:nvPr>
            <p:ph type="sldNum" sz="quarter" idx="10"/>
          </p:nvPr>
        </p:nvSpPr>
        <p:spPr/>
        <p:txBody>
          <a:bodyPr/>
          <a:lstStyle/>
          <a:p>
            <a:fld id="{F2C20C26-399B-4600-8432-5914B5ECFB35}" type="slidenum">
              <a:rPr lang="en-GB" smtClean="0"/>
              <a:t>21</a:t>
            </a:fld>
            <a:endParaRPr lang="en-GB"/>
          </a:p>
        </p:txBody>
      </p:sp>
    </p:spTree>
    <p:extLst>
      <p:ext uri="{BB962C8B-B14F-4D97-AF65-F5344CB8AC3E}">
        <p14:creationId xmlns:p14="http://schemas.microsoft.com/office/powerpoint/2010/main" val="2308222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 Historic Royal Palaces</a:t>
            </a:r>
          </a:p>
        </p:txBody>
      </p:sp>
      <p:sp>
        <p:nvSpPr>
          <p:cNvPr id="4" name="Slide Number Placeholder 3"/>
          <p:cNvSpPr>
            <a:spLocks noGrp="1"/>
          </p:cNvSpPr>
          <p:nvPr>
            <p:ph type="sldNum" sz="quarter" idx="10"/>
          </p:nvPr>
        </p:nvSpPr>
        <p:spPr/>
        <p:txBody>
          <a:bodyPr/>
          <a:lstStyle/>
          <a:p>
            <a:fld id="{F2C20C26-399B-4600-8432-5914B5ECFB35}" type="slidenum">
              <a:rPr lang="en-GB" smtClean="0"/>
              <a:t>23</a:t>
            </a:fld>
            <a:endParaRPr lang="en-GB"/>
          </a:p>
        </p:txBody>
      </p:sp>
    </p:spTree>
    <p:extLst>
      <p:ext uri="{BB962C8B-B14F-4D97-AF65-F5344CB8AC3E}">
        <p14:creationId xmlns:p14="http://schemas.microsoft.com/office/powerpoint/2010/main" val="2501265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aseline="0" dirty="0"/>
              <a:t> Historic Royal Palaces</a:t>
            </a:r>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24</a:t>
            </a:fld>
            <a:endParaRPr lang="en-GB"/>
          </a:p>
        </p:txBody>
      </p:sp>
    </p:spTree>
    <p:extLst>
      <p:ext uri="{BB962C8B-B14F-4D97-AF65-F5344CB8AC3E}">
        <p14:creationId xmlns:p14="http://schemas.microsoft.com/office/powerpoint/2010/main" val="3166507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Poppies installation ‘Blood Swept Lands and Seas of Red’ at the Tower of London, 11 November 2014. © Historic Royal Palaces. Photograph by R Lea-Hair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Queuing</a:t>
            </a:r>
            <a:r>
              <a:rPr lang="en-GB" baseline="0" dirty="0"/>
              <a:t> tourists </a:t>
            </a:r>
            <a:r>
              <a:rPr lang="en-GB" dirty="0"/>
              <a:t>© Historic Royal Palaces</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25</a:t>
            </a:fld>
            <a:endParaRPr lang="en-GB"/>
          </a:p>
        </p:txBody>
      </p:sp>
    </p:spTree>
    <p:extLst>
      <p:ext uri="{BB962C8B-B14F-4D97-AF65-F5344CB8AC3E}">
        <p14:creationId xmlns:p14="http://schemas.microsoft.com/office/powerpoint/2010/main" val="3842410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Modern interpretation of the Tower of London in AD 400 © Historic Royal Palaces. Illustration by Ivan Lapper.</a:t>
            </a:r>
          </a:p>
        </p:txBody>
      </p:sp>
      <p:sp>
        <p:nvSpPr>
          <p:cNvPr id="4" name="Slide Number Placeholder 3"/>
          <p:cNvSpPr>
            <a:spLocks noGrp="1"/>
          </p:cNvSpPr>
          <p:nvPr>
            <p:ph type="sldNum" sz="quarter" idx="10"/>
          </p:nvPr>
        </p:nvSpPr>
        <p:spPr/>
        <p:txBody>
          <a:bodyPr/>
          <a:lstStyle/>
          <a:p>
            <a:fld id="{F2C20C26-399B-4600-8432-5914B5ECFB35}" type="slidenum">
              <a:rPr lang="en-GB" smtClean="0"/>
              <a:t>3</a:t>
            </a:fld>
            <a:endParaRPr lang="en-GB"/>
          </a:p>
        </p:txBody>
      </p:sp>
    </p:spTree>
    <p:extLst>
      <p:ext uri="{BB962C8B-B14F-4D97-AF65-F5344CB8AC3E}">
        <p14:creationId xmlns:p14="http://schemas.microsoft.com/office/powerpoint/2010/main" val="3984511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Modern interpretation of the Tower of London in AD 1080s © Historic Royal Palaces. Illustration by Ivan Lapper.</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5</a:t>
            </a:fld>
            <a:endParaRPr lang="en-GB"/>
          </a:p>
        </p:txBody>
      </p:sp>
    </p:spTree>
    <p:extLst>
      <p:ext uri="{BB962C8B-B14F-4D97-AF65-F5344CB8AC3E}">
        <p14:creationId xmlns:p14="http://schemas.microsoft.com/office/powerpoint/2010/main" val="2121976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White Tower © Historic Royal Palaces</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6</a:t>
            </a:fld>
            <a:endParaRPr lang="en-GB"/>
          </a:p>
        </p:txBody>
      </p:sp>
    </p:spTree>
    <p:extLst>
      <p:ext uri="{BB962C8B-B14F-4D97-AF65-F5344CB8AC3E}">
        <p14:creationId xmlns:p14="http://schemas.microsoft.com/office/powerpoint/2010/main" val="1320455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Modern interpretation of the Tower of London in AD 1300 © Historic Royal Palaces. Illustration by Ivan Lapper.</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8</a:t>
            </a:fld>
            <a:endParaRPr lang="en-GB"/>
          </a:p>
        </p:txBody>
      </p:sp>
    </p:spTree>
    <p:extLst>
      <p:ext uri="{BB962C8B-B14F-4D97-AF65-F5344CB8AC3E}">
        <p14:creationId xmlns:p14="http://schemas.microsoft.com/office/powerpoint/2010/main" val="2665555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 British Library</a:t>
            </a:r>
          </a:p>
          <a:p>
            <a:endParaRPr lang="en-GB" dirty="0">
              <a:effectLst/>
            </a:endParaRPr>
          </a:p>
          <a:p>
            <a:r>
              <a:rPr lang="en-GB" dirty="0">
                <a:effectLst/>
              </a:rPr>
              <a:t>Source: Detail of British Library manuscript Royal 18 E. I f.165v (Froissart’s Chronicles)</a:t>
            </a:r>
            <a:r>
              <a:rPr lang="en-GB" sz="1200" kern="1200" dirty="0">
                <a:solidFill>
                  <a:schemeClr val="tx1"/>
                </a:solidFill>
                <a:effectLst/>
                <a:latin typeface="+mn-lt"/>
                <a:ea typeface="+mn-ea"/>
                <a:cs typeface="+mn-cs"/>
              </a:rPr>
              <a:t> (date: 1385-1400)</a:t>
            </a:r>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9</a:t>
            </a:fld>
            <a:endParaRPr lang="en-GB"/>
          </a:p>
        </p:txBody>
      </p:sp>
    </p:spTree>
    <p:extLst>
      <p:ext uri="{BB962C8B-B14F-4D97-AF65-F5344CB8AC3E}">
        <p14:creationId xmlns:p14="http://schemas.microsoft.com/office/powerpoint/2010/main" val="1559878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 British Library</a:t>
            </a:r>
          </a:p>
          <a:p>
            <a:endParaRPr lang="en-GB" dirty="0"/>
          </a:p>
          <a:p>
            <a:r>
              <a:rPr lang="en-GB" dirty="0"/>
              <a:t>Source:</a:t>
            </a:r>
            <a:r>
              <a:rPr lang="en-GB" baseline="0" dirty="0"/>
              <a:t> </a:t>
            </a:r>
            <a:r>
              <a:rPr lang="en-GB" dirty="0">
                <a:effectLst/>
              </a:rPr>
              <a:t>Charles, Duke of </a:t>
            </a:r>
            <a:r>
              <a:rPr lang="en-GB" dirty="0" err="1">
                <a:effectLst/>
              </a:rPr>
              <a:t>Orléans</a:t>
            </a:r>
            <a:r>
              <a:rPr lang="en-GB" dirty="0">
                <a:effectLst/>
              </a:rPr>
              <a:t> (British Library, MS Royal, 16 folio 73) (1391–1465)</a:t>
            </a:r>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11</a:t>
            </a:fld>
            <a:endParaRPr lang="en-GB"/>
          </a:p>
        </p:txBody>
      </p:sp>
    </p:spTree>
    <p:extLst>
      <p:ext uri="{BB962C8B-B14F-4D97-AF65-F5344CB8AC3E}">
        <p14:creationId xmlns:p14="http://schemas.microsoft.com/office/powerpoint/2010/main" val="3072285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Historic Royal Palaces</a:t>
            </a:r>
          </a:p>
          <a:p>
            <a:endParaRPr lang="en-GB" dirty="0"/>
          </a:p>
          <a:p>
            <a:r>
              <a:rPr lang="en-GB" dirty="0"/>
              <a:t>A modern interpretation of the Princes: https://youtu.be/vO9vGUWtPKI</a:t>
            </a:r>
          </a:p>
        </p:txBody>
      </p:sp>
      <p:sp>
        <p:nvSpPr>
          <p:cNvPr id="4" name="Slide Number Placeholder 3"/>
          <p:cNvSpPr>
            <a:spLocks noGrp="1"/>
          </p:cNvSpPr>
          <p:nvPr>
            <p:ph type="sldNum" sz="quarter" idx="10"/>
          </p:nvPr>
        </p:nvSpPr>
        <p:spPr/>
        <p:txBody>
          <a:bodyPr/>
          <a:lstStyle/>
          <a:p>
            <a:fld id="{F2C20C26-399B-4600-8432-5914B5ECFB35}" type="slidenum">
              <a:rPr lang="en-GB" smtClean="0"/>
              <a:t>12</a:t>
            </a:fld>
            <a:endParaRPr lang="en-GB"/>
          </a:p>
        </p:txBody>
      </p:sp>
    </p:spTree>
    <p:extLst>
      <p:ext uri="{BB962C8B-B14F-4D97-AF65-F5344CB8AC3E}">
        <p14:creationId xmlns:p14="http://schemas.microsoft.com/office/powerpoint/2010/main" val="1732391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 HRP</a:t>
            </a:r>
          </a:p>
          <a:p>
            <a:endParaRPr lang="en-GB" dirty="0"/>
          </a:p>
        </p:txBody>
      </p:sp>
      <p:sp>
        <p:nvSpPr>
          <p:cNvPr id="4" name="Slide Number Placeholder 3"/>
          <p:cNvSpPr>
            <a:spLocks noGrp="1"/>
          </p:cNvSpPr>
          <p:nvPr>
            <p:ph type="sldNum" sz="quarter" idx="10"/>
          </p:nvPr>
        </p:nvSpPr>
        <p:spPr/>
        <p:txBody>
          <a:bodyPr/>
          <a:lstStyle/>
          <a:p>
            <a:fld id="{F2C20C26-399B-4600-8432-5914B5ECFB35}" type="slidenum">
              <a:rPr lang="en-GB" smtClean="0"/>
              <a:t>14</a:t>
            </a:fld>
            <a:endParaRPr lang="en-GB"/>
          </a:p>
        </p:txBody>
      </p:sp>
    </p:spTree>
    <p:extLst>
      <p:ext uri="{BB962C8B-B14F-4D97-AF65-F5344CB8AC3E}">
        <p14:creationId xmlns:p14="http://schemas.microsoft.com/office/powerpoint/2010/main" val="874091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1744663" y="1506538"/>
            <a:ext cx="7161212" cy="1162050"/>
          </a:xfrm>
        </p:spPr>
        <p:txBody>
          <a:bodyPr/>
          <a:lstStyle>
            <a:lvl1pPr>
              <a:defRPr/>
            </a:lvl1pPr>
          </a:lstStyle>
          <a:p>
            <a:r>
              <a:rPr lang="en-US"/>
              <a:t>Click to edit Master title style</a:t>
            </a:r>
          </a:p>
        </p:txBody>
      </p:sp>
      <p:sp>
        <p:nvSpPr>
          <p:cNvPr id="16387" name="Rectangle 3"/>
          <p:cNvSpPr>
            <a:spLocks noGrp="1" noChangeArrowheads="1"/>
          </p:cNvSpPr>
          <p:nvPr>
            <p:ph type="subTitle" idx="1"/>
          </p:nvPr>
        </p:nvSpPr>
        <p:spPr>
          <a:xfrm>
            <a:off x="1744663" y="6159500"/>
            <a:ext cx="7161212" cy="474663"/>
          </a:xfrm>
        </p:spPr>
        <p:txBody>
          <a:bodyPr anchor="b"/>
          <a:lstStyle>
            <a:lvl1pPr marL="0" indent="0">
              <a:buFont typeface="Arial" pitchFamily="1" charset="0"/>
              <a:buNone/>
              <a:defRPr sz="2100"/>
            </a:lvl1pPr>
          </a:lstStyle>
          <a:p>
            <a:r>
              <a:rPr lang="en-US"/>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34519" cy="6858000"/>
          </a:xfrm>
          <a:prstGeom prst="rect">
            <a:avLst/>
          </a:prstGeom>
        </p:spPr>
      </p:pic>
    </p:spTree>
    <p:extLst>
      <p:ext uri="{BB962C8B-B14F-4D97-AF65-F5344CB8AC3E}">
        <p14:creationId xmlns:p14="http://schemas.microsoft.com/office/powerpoint/2010/main" val="181200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8623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6763" y="1509713"/>
            <a:ext cx="1789112" cy="4514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44663" y="1509713"/>
            <a:ext cx="5219700" cy="4514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051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2711" name="Rectangle 7"/>
          <p:cNvSpPr>
            <a:spLocks noGrp="1" noChangeArrowheads="1"/>
          </p:cNvSpPr>
          <p:nvPr>
            <p:ph type="ctrTitle"/>
          </p:nvPr>
        </p:nvSpPr>
        <p:spPr>
          <a:xfrm>
            <a:off x="1744663" y="1506538"/>
            <a:ext cx="7162800" cy="1162050"/>
          </a:xfrm>
        </p:spPr>
        <p:txBody>
          <a:bodyPr/>
          <a:lstStyle>
            <a:lvl1pPr>
              <a:defRPr/>
            </a:lvl1pPr>
          </a:lstStyle>
          <a:p>
            <a:r>
              <a:rPr lang="en-US"/>
              <a:t>Click to edit Master title style</a:t>
            </a:r>
          </a:p>
        </p:txBody>
      </p:sp>
      <p:sp>
        <p:nvSpPr>
          <p:cNvPr id="72712" name="Rectangle 8"/>
          <p:cNvSpPr>
            <a:spLocks noGrp="1" noChangeArrowheads="1"/>
          </p:cNvSpPr>
          <p:nvPr>
            <p:ph type="subTitle" idx="1"/>
          </p:nvPr>
        </p:nvSpPr>
        <p:spPr>
          <a:xfrm>
            <a:off x="1743075" y="6159500"/>
            <a:ext cx="7164388" cy="458788"/>
          </a:xfrm>
        </p:spPr>
        <p:txBody>
          <a:bodyPr anchor="b"/>
          <a:lstStyle>
            <a:lvl1pPr marL="0" indent="0">
              <a:buFont typeface="Arial" pitchFamily="1" charset="0"/>
              <a:buNone/>
              <a:defRPr sz="2100"/>
            </a:lvl1pPr>
          </a:lstStyle>
          <a:p>
            <a:r>
              <a:rPr lang="en-US"/>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34519" cy="6858000"/>
          </a:xfrm>
          <a:prstGeom prst="rect">
            <a:avLst/>
          </a:prstGeom>
        </p:spPr>
      </p:pic>
    </p:spTree>
    <p:extLst>
      <p:ext uri="{BB962C8B-B14F-4D97-AF65-F5344CB8AC3E}">
        <p14:creationId xmlns:p14="http://schemas.microsoft.com/office/powerpoint/2010/main" val="26181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031488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96999" y="4406900"/>
            <a:ext cx="7429501"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396999" y="2906713"/>
            <a:ext cx="7429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6769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744663" y="2668588"/>
            <a:ext cx="3503612" cy="335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400675" y="2668588"/>
            <a:ext cx="3505200" cy="335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0748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97000" y="274638"/>
            <a:ext cx="7289800" cy="11430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1384300" y="1535113"/>
            <a:ext cx="3657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1384300" y="2174875"/>
            <a:ext cx="36449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5203825" y="1535113"/>
            <a:ext cx="36861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5203825" y="2174875"/>
            <a:ext cx="36861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438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1747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217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7800" y="273050"/>
            <a:ext cx="3008313" cy="1162050"/>
          </a:xfrm>
        </p:spPr>
        <p:txBody>
          <a:bodyPr anchor="b"/>
          <a:lstStyle>
            <a:lvl1pPr algn="l">
              <a:defRPr sz="2000" b="1"/>
            </a:lvl1pPr>
          </a:lstStyle>
          <a:p>
            <a:r>
              <a:rPr lang="en-GB" dirty="0"/>
              <a:t>Click to edit Master title style</a:t>
            </a:r>
            <a:endParaRPr lang="en-US" dirty="0"/>
          </a:p>
        </p:txBody>
      </p:sp>
      <p:sp>
        <p:nvSpPr>
          <p:cNvPr id="3" name="Content Placeholder 2"/>
          <p:cNvSpPr>
            <a:spLocks noGrp="1"/>
          </p:cNvSpPr>
          <p:nvPr>
            <p:ph idx="1"/>
          </p:nvPr>
        </p:nvSpPr>
        <p:spPr>
          <a:xfrm>
            <a:off x="4565650" y="273050"/>
            <a:ext cx="43624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447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13207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21845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7446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2865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6763" y="1506538"/>
            <a:ext cx="1789112" cy="45180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744663" y="1506538"/>
            <a:ext cx="5219700" cy="45180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0947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8599" y="4406900"/>
            <a:ext cx="6996113"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498599" y="2906713"/>
            <a:ext cx="6996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7056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44663" y="2668588"/>
            <a:ext cx="3503612" cy="335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00675" y="2668588"/>
            <a:ext cx="3505200" cy="335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9430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3500" y="274638"/>
            <a:ext cx="73533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08100" y="1535113"/>
            <a:ext cx="3405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08100" y="2174875"/>
            <a:ext cx="3405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95925" y="1535113"/>
            <a:ext cx="3406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95925" y="2174875"/>
            <a:ext cx="3406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4000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1687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7533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589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476750" y="273050"/>
            <a:ext cx="43751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589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24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0225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1744663" y="1509713"/>
            <a:ext cx="71612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endParaRPr lang="en-GB"/>
          </a:p>
        </p:txBody>
      </p:sp>
      <p:sp>
        <p:nvSpPr>
          <p:cNvPr id="1027" name="Rectangle 8"/>
          <p:cNvSpPr>
            <a:spLocks noGrp="1" noChangeArrowheads="1"/>
          </p:cNvSpPr>
          <p:nvPr>
            <p:ph type="body" idx="1"/>
          </p:nvPr>
        </p:nvSpPr>
        <p:spPr bwMode="auto">
          <a:xfrm>
            <a:off x="1744663" y="2668588"/>
            <a:ext cx="7161212"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49" name="Rectangle 9"/>
          <p:cNvSpPr>
            <a:spLocks noGrp="1" noChangeArrowheads="1"/>
          </p:cNvSpPr>
          <p:nvPr>
            <p:ph type="ftr" sz="quarter" idx="3"/>
          </p:nvPr>
        </p:nvSpPr>
        <p:spPr bwMode="auto">
          <a:xfrm>
            <a:off x="1744663" y="6159500"/>
            <a:ext cx="7161212" cy="4746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400">
                <a:latin typeface="+mn-lt"/>
                <a:cs typeface="+mn-cs"/>
              </a:defRPr>
            </a:lvl1pPr>
          </a:lstStyle>
          <a:p>
            <a:pPr>
              <a:defRPr/>
            </a:pPr>
            <a:endParaRPr lang="en-US"/>
          </a:p>
        </p:txBody>
      </p:sp>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134519" cy="6858000"/>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rtl="0" eaLnBrk="1" fontAlgn="base" hangingPunct="1">
        <a:spcBef>
          <a:spcPct val="0"/>
        </a:spcBef>
        <a:spcAft>
          <a:spcPct val="0"/>
        </a:spcAft>
        <a:defRPr sz="3600">
          <a:solidFill>
            <a:schemeClr val="tx1"/>
          </a:solidFill>
          <a:latin typeface="+mj-lt"/>
          <a:ea typeface="+mj-ea"/>
          <a:cs typeface="+mj-cs"/>
        </a:defRPr>
      </a:lvl1pPr>
      <a:lvl2pPr algn="l" rtl="0" eaLnBrk="1" fontAlgn="base" hangingPunct="1">
        <a:spcBef>
          <a:spcPct val="0"/>
        </a:spcBef>
        <a:spcAft>
          <a:spcPct val="0"/>
        </a:spcAft>
        <a:defRPr sz="3600">
          <a:solidFill>
            <a:schemeClr val="tx1"/>
          </a:solidFill>
          <a:latin typeface="Gotham-Medium" pitchFamily="2" charset="0"/>
        </a:defRPr>
      </a:lvl2pPr>
      <a:lvl3pPr algn="l" rtl="0" eaLnBrk="1" fontAlgn="base" hangingPunct="1">
        <a:spcBef>
          <a:spcPct val="0"/>
        </a:spcBef>
        <a:spcAft>
          <a:spcPct val="0"/>
        </a:spcAft>
        <a:defRPr sz="3600">
          <a:solidFill>
            <a:schemeClr val="tx1"/>
          </a:solidFill>
          <a:latin typeface="Gotham-Medium" pitchFamily="2" charset="0"/>
        </a:defRPr>
      </a:lvl3pPr>
      <a:lvl4pPr algn="l" rtl="0" eaLnBrk="1" fontAlgn="base" hangingPunct="1">
        <a:spcBef>
          <a:spcPct val="0"/>
        </a:spcBef>
        <a:spcAft>
          <a:spcPct val="0"/>
        </a:spcAft>
        <a:defRPr sz="3600">
          <a:solidFill>
            <a:schemeClr val="tx1"/>
          </a:solidFill>
          <a:latin typeface="Gotham-Medium" pitchFamily="2" charset="0"/>
        </a:defRPr>
      </a:lvl4pPr>
      <a:lvl5pPr algn="l" rtl="0" eaLnBrk="1" fontAlgn="base" hangingPunct="1">
        <a:spcBef>
          <a:spcPct val="0"/>
        </a:spcBef>
        <a:spcAft>
          <a:spcPct val="0"/>
        </a:spcAft>
        <a:defRPr sz="3600">
          <a:solidFill>
            <a:schemeClr val="tx1"/>
          </a:solidFill>
          <a:latin typeface="Gotham-Medium" pitchFamily="2" charset="0"/>
        </a:defRPr>
      </a:lvl5pPr>
      <a:lvl6pPr marL="457200" algn="l" rtl="0" eaLnBrk="1" fontAlgn="base" hangingPunct="1">
        <a:spcBef>
          <a:spcPct val="0"/>
        </a:spcBef>
        <a:spcAft>
          <a:spcPct val="0"/>
        </a:spcAft>
        <a:defRPr sz="3600">
          <a:solidFill>
            <a:schemeClr val="tx1"/>
          </a:solidFill>
          <a:latin typeface="Gotham-Medium" pitchFamily="2" charset="0"/>
        </a:defRPr>
      </a:lvl6pPr>
      <a:lvl7pPr marL="914400" algn="l" rtl="0" eaLnBrk="1" fontAlgn="base" hangingPunct="1">
        <a:spcBef>
          <a:spcPct val="0"/>
        </a:spcBef>
        <a:spcAft>
          <a:spcPct val="0"/>
        </a:spcAft>
        <a:defRPr sz="3600">
          <a:solidFill>
            <a:schemeClr val="tx1"/>
          </a:solidFill>
          <a:latin typeface="Gotham-Medium" pitchFamily="2" charset="0"/>
        </a:defRPr>
      </a:lvl7pPr>
      <a:lvl8pPr marL="1371600" algn="l" rtl="0" eaLnBrk="1" fontAlgn="base" hangingPunct="1">
        <a:spcBef>
          <a:spcPct val="0"/>
        </a:spcBef>
        <a:spcAft>
          <a:spcPct val="0"/>
        </a:spcAft>
        <a:defRPr sz="3600">
          <a:solidFill>
            <a:schemeClr val="tx1"/>
          </a:solidFill>
          <a:latin typeface="Gotham-Medium" pitchFamily="2" charset="0"/>
        </a:defRPr>
      </a:lvl8pPr>
      <a:lvl9pPr marL="1828800" algn="l" rtl="0" eaLnBrk="1" fontAlgn="base" hangingPunct="1">
        <a:spcBef>
          <a:spcPct val="0"/>
        </a:spcBef>
        <a:spcAft>
          <a:spcPct val="0"/>
        </a:spcAft>
        <a:defRPr sz="3600">
          <a:solidFill>
            <a:schemeClr val="tx1"/>
          </a:solidFill>
          <a:latin typeface="Gotham-Medium" pitchFamily="2" charset="0"/>
        </a:defRPr>
      </a:lvl9pPr>
    </p:titleStyle>
    <p:bodyStyle>
      <a:lvl1pPr marL="342900" indent="-342900" algn="l" rtl="0" eaLnBrk="1" fontAlgn="base" hangingPunct="1">
        <a:spcBef>
          <a:spcPct val="0"/>
        </a:spcBef>
        <a:spcAft>
          <a:spcPct val="0"/>
        </a:spcAft>
        <a:buFont typeface="Arial" pitchFamily="34" charset="0"/>
        <a:buChar char="–"/>
        <a:defRPr sz="2400">
          <a:solidFill>
            <a:schemeClr val="tx1"/>
          </a:solidFill>
          <a:latin typeface="+mn-lt"/>
          <a:ea typeface="+mn-ea"/>
          <a:cs typeface="+mn-cs"/>
        </a:defRPr>
      </a:lvl1pPr>
      <a:lvl2pPr marL="711200" indent="-355600" algn="l" rtl="0" eaLnBrk="1" fontAlgn="base" hangingPunct="1">
        <a:spcBef>
          <a:spcPct val="0"/>
        </a:spcBef>
        <a:spcAft>
          <a:spcPct val="0"/>
        </a:spcAft>
        <a:buFont typeface="Arial" pitchFamily="34" charset="0"/>
        <a:buChar char="–"/>
        <a:defRPr sz="2400">
          <a:solidFill>
            <a:schemeClr val="tx1"/>
          </a:solidFill>
          <a:latin typeface="+mn-lt"/>
          <a:ea typeface="MS PGothic" pitchFamily="34" charset="-128"/>
        </a:defRPr>
      </a:lvl2pPr>
      <a:lvl3pPr marL="1074738" indent="-355600" algn="l" rtl="0" eaLnBrk="1" fontAlgn="base" hangingPunct="1">
        <a:spcBef>
          <a:spcPct val="0"/>
        </a:spcBef>
        <a:spcAft>
          <a:spcPct val="0"/>
        </a:spcAft>
        <a:buFont typeface="Arial" pitchFamily="34" charset="0"/>
        <a:buChar char="–"/>
        <a:defRPr sz="2400">
          <a:solidFill>
            <a:schemeClr val="tx1"/>
          </a:solidFill>
          <a:latin typeface="+mn-lt"/>
          <a:ea typeface="MS PGothic" pitchFamily="34" charset="-128"/>
        </a:defRPr>
      </a:lvl3pPr>
      <a:lvl4pPr marL="1438275" indent="-355600" algn="l" rtl="0" eaLnBrk="1" fontAlgn="base" hangingPunct="1">
        <a:spcBef>
          <a:spcPct val="0"/>
        </a:spcBef>
        <a:spcAft>
          <a:spcPct val="0"/>
        </a:spcAft>
        <a:buFont typeface="Arial" pitchFamily="34" charset="0"/>
        <a:buChar char="–"/>
        <a:defRPr sz="2400">
          <a:solidFill>
            <a:schemeClr val="tx1"/>
          </a:solidFill>
          <a:latin typeface="+mn-lt"/>
          <a:ea typeface="MS PGothic" pitchFamily="34" charset="-128"/>
        </a:defRPr>
      </a:lvl4pPr>
      <a:lvl5pPr marL="1795463" indent="-355600" algn="l" rtl="0" eaLnBrk="1" fontAlgn="base" hangingPunct="1">
        <a:spcBef>
          <a:spcPct val="0"/>
        </a:spcBef>
        <a:spcAft>
          <a:spcPct val="0"/>
        </a:spcAft>
        <a:buFont typeface="Arial" pitchFamily="34" charset="0"/>
        <a:buChar char="–"/>
        <a:defRPr sz="2400">
          <a:solidFill>
            <a:schemeClr val="tx1"/>
          </a:solidFill>
          <a:latin typeface="+mn-lt"/>
          <a:ea typeface="MS PGothic" pitchFamily="34" charset="-128"/>
        </a:defRPr>
      </a:lvl5pPr>
      <a:lvl6pPr marL="2252663" indent="-355600" algn="l" rtl="0" eaLnBrk="1" fontAlgn="base" hangingPunct="1">
        <a:spcBef>
          <a:spcPct val="0"/>
        </a:spcBef>
        <a:spcAft>
          <a:spcPct val="0"/>
        </a:spcAft>
        <a:buFont typeface="Arial" pitchFamily="1" charset="0"/>
        <a:buChar char="–"/>
        <a:defRPr sz="2400">
          <a:solidFill>
            <a:schemeClr val="tx1"/>
          </a:solidFill>
          <a:latin typeface="+mn-lt"/>
          <a:ea typeface="ＭＳ Ｐゴシック" pitchFamily="1" charset="-128"/>
        </a:defRPr>
      </a:lvl6pPr>
      <a:lvl7pPr marL="2709863" indent="-355600" algn="l" rtl="0" eaLnBrk="1" fontAlgn="base" hangingPunct="1">
        <a:spcBef>
          <a:spcPct val="0"/>
        </a:spcBef>
        <a:spcAft>
          <a:spcPct val="0"/>
        </a:spcAft>
        <a:buFont typeface="Arial" pitchFamily="1" charset="0"/>
        <a:buChar char="–"/>
        <a:defRPr sz="2400">
          <a:solidFill>
            <a:schemeClr val="tx1"/>
          </a:solidFill>
          <a:latin typeface="+mn-lt"/>
          <a:ea typeface="ＭＳ Ｐゴシック" pitchFamily="1" charset="-128"/>
        </a:defRPr>
      </a:lvl7pPr>
      <a:lvl8pPr marL="3167063" indent="-355600" algn="l" rtl="0" eaLnBrk="1" fontAlgn="base" hangingPunct="1">
        <a:spcBef>
          <a:spcPct val="0"/>
        </a:spcBef>
        <a:spcAft>
          <a:spcPct val="0"/>
        </a:spcAft>
        <a:buFont typeface="Arial" pitchFamily="1" charset="0"/>
        <a:buChar char="–"/>
        <a:defRPr sz="2400">
          <a:solidFill>
            <a:schemeClr val="tx1"/>
          </a:solidFill>
          <a:latin typeface="+mn-lt"/>
          <a:ea typeface="ＭＳ Ｐゴシック" pitchFamily="1" charset="-128"/>
        </a:defRPr>
      </a:lvl8pPr>
      <a:lvl9pPr marL="3624263" indent="-355600" algn="l" rtl="0" eaLnBrk="1" fontAlgn="base" hangingPunct="1">
        <a:spcBef>
          <a:spcPct val="0"/>
        </a:spcBef>
        <a:spcAft>
          <a:spcPct val="0"/>
        </a:spcAft>
        <a:buFont typeface="Arial" pitchFamily="1" charset="0"/>
        <a:buChar char="–"/>
        <a:defRPr sz="24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bwMode="auto">
          <a:xfrm>
            <a:off x="1744663" y="1506538"/>
            <a:ext cx="71612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title style</a:t>
            </a:r>
          </a:p>
        </p:txBody>
      </p:sp>
      <p:sp>
        <p:nvSpPr>
          <p:cNvPr id="59400" name="Rectangle 8"/>
          <p:cNvSpPr>
            <a:spLocks noGrp="1" noChangeArrowheads="1"/>
          </p:cNvSpPr>
          <p:nvPr>
            <p:ph type="ftr" sz="quarter" idx="3"/>
          </p:nvPr>
        </p:nvSpPr>
        <p:spPr bwMode="auto">
          <a:xfrm>
            <a:off x="1744663" y="6157913"/>
            <a:ext cx="7161212" cy="4762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400">
                <a:latin typeface="+mn-lt"/>
                <a:cs typeface="+mn-cs"/>
              </a:defRPr>
            </a:lvl1pPr>
          </a:lstStyle>
          <a:p>
            <a:pPr>
              <a:defRPr/>
            </a:pPr>
            <a:endParaRPr lang="en-US"/>
          </a:p>
        </p:txBody>
      </p:sp>
      <p:sp>
        <p:nvSpPr>
          <p:cNvPr id="2052" name="Rectangle 11"/>
          <p:cNvSpPr>
            <a:spLocks noGrp="1" noChangeArrowheads="1"/>
          </p:cNvSpPr>
          <p:nvPr>
            <p:ph type="body" idx="1"/>
          </p:nvPr>
        </p:nvSpPr>
        <p:spPr bwMode="auto">
          <a:xfrm>
            <a:off x="1744663" y="2668588"/>
            <a:ext cx="7161212"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134519" cy="6858000"/>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Gotham-Medium" pitchFamily="2" charset="0"/>
        </a:defRPr>
      </a:lvl2pPr>
      <a:lvl3pPr algn="l" rtl="0" eaLnBrk="0" fontAlgn="base" hangingPunct="0">
        <a:spcBef>
          <a:spcPct val="0"/>
        </a:spcBef>
        <a:spcAft>
          <a:spcPct val="0"/>
        </a:spcAft>
        <a:defRPr sz="3600">
          <a:solidFill>
            <a:schemeClr val="tx1"/>
          </a:solidFill>
          <a:latin typeface="Gotham-Medium" pitchFamily="2" charset="0"/>
        </a:defRPr>
      </a:lvl3pPr>
      <a:lvl4pPr algn="l" rtl="0" eaLnBrk="0" fontAlgn="base" hangingPunct="0">
        <a:spcBef>
          <a:spcPct val="0"/>
        </a:spcBef>
        <a:spcAft>
          <a:spcPct val="0"/>
        </a:spcAft>
        <a:defRPr sz="3600">
          <a:solidFill>
            <a:schemeClr val="tx1"/>
          </a:solidFill>
          <a:latin typeface="Gotham-Medium" pitchFamily="2" charset="0"/>
        </a:defRPr>
      </a:lvl4pPr>
      <a:lvl5pPr algn="l" rtl="0" eaLnBrk="0" fontAlgn="base" hangingPunct="0">
        <a:spcBef>
          <a:spcPct val="0"/>
        </a:spcBef>
        <a:spcAft>
          <a:spcPct val="0"/>
        </a:spcAft>
        <a:defRPr sz="3600">
          <a:solidFill>
            <a:schemeClr val="tx1"/>
          </a:solidFill>
          <a:latin typeface="Gotham-Medium" pitchFamily="2" charset="0"/>
        </a:defRPr>
      </a:lvl5pPr>
      <a:lvl6pPr marL="457200" algn="l" rtl="0" fontAlgn="base">
        <a:spcBef>
          <a:spcPct val="0"/>
        </a:spcBef>
        <a:spcAft>
          <a:spcPct val="0"/>
        </a:spcAft>
        <a:defRPr sz="3600">
          <a:solidFill>
            <a:schemeClr val="tx1"/>
          </a:solidFill>
          <a:latin typeface="Gotham-Medium" pitchFamily="2" charset="0"/>
        </a:defRPr>
      </a:lvl6pPr>
      <a:lvl7pPr marL="914400" algn="l" rtl="0" fontAlgn="base">
        <a:spcBef>
          <a:spcPct val="0"/>
        </a:spcBef>
        <a:spcAft>
          <a:spcPct val="0"/>
        </a:spcAft>
        <a:defRPr sz="3600">
          <a:solidFill>
            <a:schemeClr val="tx1"/>
          </a:solidFill>
          <a:latin typeface="Gotham-Medium" pitchFamily="2" charset="0"/>
        </a:defRPr>
      </a:lvl7pPr>
      <a:lvl8pPr marL="1371600" algn="l" rtl="0" fontAlgn="base">
        <a:spcBef>
          <a:spcPct val="0"/>
        </a:spcBef>
        <a:spcAft>
          <a:spcPct val="0"/>
        </a:spcAft>
        <a:defRPr sz="3600">
          <a:solidFill>
            <a:schemeClr val="tx1"/>
          </a:solidFill>
          <a:latin typeface="Gotham-Medium" pitchFamily="2" charset="0"/>
        </a:defRPr>
      </a:lvl8pPr>
      <a:lvl9pPr marL="1828800" algn="l" rtl="0" fontAlgn="base">
        <a:spcBef>
          <a:spcPct val="0"/>
        </a:spcBef>
        <a:spcAft>
          <a:spcPct val="0"/>
        </a:spcAft>
        <a:defRPr sz="3600">
          <a:solidFill>
            <a:schemeClr val="tx1"/>
          </a:solidFill>
          <a:latin typeface="Gotham-Medium" pitchFamily="2" charset="0"/>
        </a:defRPr>
      </a:lvl9pPr>
    </p:titleStyle>
    <p:bodyStyle>
      <a:lvl1pPr marL="342900" indent="-342900" algn="l" rtl="0" eaLnBrk="0" fontAlgn="base" hangingPunct="0">
        <a:spcBef>
          <a:spcPct val="0"/>
        </a:spcBef>
        <a:spcAft>
          <a:spcPct val="0"/>
        </a:spcAft>
        <a:buFont typeface="Arial" pitchFamily="34" charset="0"/>
        <a:buChar char="–"/>
        <a:defRPr sz="2400">
          <a:solidFill>
            <a:schemeClr val="tx1"/>
          </a:solidFill>
          <a:latin typeface="+mn-lt"/>
          <a:ea typeface="+mn-ea"/>
          <a:cs typeface="+mn-cs"/>
        </a:defRPr>
      </a:lvl1pPr>
      <a:lvl2pPr marL="711200" indent="-355600" algn="l" rtl="0" eaLnBrk="0" fontAlgn="base" hangingPunct="0">
        <a:spcBef>
          <a:spcPct val="0"/>
        </a:spcBef>
        <a:spcAft>
          <a:spcPct val="0"/>
        </a:spcAft>
        <a:buFont typeface="Arial" pitchFamily="34" charset="0"/>
        <a:buChar char="–"/>
        <a:defRPr sz="2400">
          <a:solidFill>
            <a:schemeClr val="tx1"/>
          </a:solidFill>
          <a:latin typeface="+mn-lt"/>
          <a:ea typeface="MS PGothic" pitchFamily="34" charset="-128"/>
        </a:defRPr>
      </a:lvl2pPr>
      <a:lvl3pPr marL="1074738" indent="-355600" algn="l" rtl="0" eaLnBrk="0" fontAlgn="base" hangingPunct="0">
        <a:spcBef>
          <a:spcPct val="0"/>
        </a:spcBef>
        <a:spcAft>
          <a:spcPct val="0"/>
        </a:spcAft>
        <a:buFont typeface="Arial" pitchFamily="34" charset="0"/>
        <a:buChar char="–"/>
        <a:defRPr sz="2400">
          <a:solidFill>
            <a:schemeClr val="tx1"/>
          </a:solidFill>
          <a:latin typeface="+mn-lt"/>
          <a:ea typeface="MS PGothic" pitchFamily="34" charset="-128"/>
        </a:defRPr>
      </a:lvl3pPr>
      <a:lvl4pPr marL="1438275" indent="-355600" algn="l" rtl="0" eaLnBrk="0" fontAlgn="base" hangingPunct="0">
        <a:spcBef>
          <a:spcPct val="0"/>
        </a:spcBef>
        <a:spcAft>
          <a:spcPct val="0"/>
        </a:spcAft>
        <a:buFont typeface="Arial" pitchFamily="34" charset="0"/>
        <a:buChar char="–"/>
        <a:defRPr sz="2400">
          <a:solidFill>
            <a:schemeClr val="tx1"/>
          </a:solidFill>
          <a:latin typeface="+mn-lt"/>
          <a:ea typeface="MS PGothic" pitchFamily="34" charset="-128"/>
        </a:defRPr>
      </a:lvl4pPr>
      <a:lvl5pPr marL="1795463" indent="-355600" algn="l" rtl="0" eaLnBrk="0" fontAlgn="base" hangingPunct="0">
        <a:spcBef>
          <a:spcPct val="0"/>
        </a:spcBef>
        <a:spcAft>
          <a:spcPct val="0"/>
        </a:spcAft>
        <a:buFont typeface="Arial" pitchFamily="34" charset="0"/>
        <a:buChar char="–"/>
        <a:defRPr sz="2400">
          <a:solidFill>
            <a:schemeClr val="tx1"/>
          </a:solidFill>
          <a:latin typeface="+mn-lt"/>
          <a:ea typeface="MS PGothic" pitchFamily="34" charset="-128"/>
        </a:defRPr>
      </a:lvl5pPr>
      <a:lvl6pPr marL="2252663" indent="-355600" algn="l" rtl="0" fontAlgn="base">
        <a:spcBef>
          <a:spcPct val="0"/>
        </a:spcBef>
        <a:spcAft>
          <a:spcPct val="0"/>
        </a:spcAft>
        <a:buFont typeface="Arial" pitchFamily="1" charset="0"/>
        <a:buChar char="–"/>
        <a:defRPr sz="2400">
          <a:solidFill>
            <a:schemeClr val="tx1"/>
          </a:solidFill>
          <a:latin typeface="+mn-lt"/>
          <a:ea typeface="ＭＳ Ｐゴシック" pitchFamily="1" charset="-128"/>
        </a:defRPr>
      </a:lvl6pPr>
      <a:lvl7pPr marL="2709863" indent="-355600" algn="l" rtl="0" fontAlgn="base">
        <a:spcBef>
          <a:spcPct val="0"/>
        </a:spcBef>
        <a:spcAft>
          <a:spcPct val="0"/>
        </a:spcAft>
        <a:buFont typeface="Arial" pitchFamily="1" charset="0"/>
        <a:buChar char="–"/>
        <a:defRPr sz="2400">
          <a:solidFill>
            <a:schemeClr val="tx1"/>
          </a:solidFill>
          <a:latin typeface="+mn-lt"/>
          <a:ea typeface="ＭＳ Ｐゴシック" pitchFamily="1" charset="-128"/>
        </a:defRPr>
      </a:lvl7pPr>
      <a:lvl8pPr marL="3167063" indent="-355600" algn="l" rtl="0" fontAlgn="base">
        <a:spcBef>
          <a:spcPct val="0"/>
        </a:spcBef>
        <a:spcAft>
          <a:spcPct val="0"/>
        </a:spcAft>
        <a:buFont typeface="Arial" pitchFamily="1" charset="0"/>
        <a:buChar char="–"/>
        <a:defRPr sz="2400">
          <a:solidFill>
            <a:schemeClr val="tx1"/>
          </a:solidFill>
          <a:latin typeface="+mn-lt"/>
          <a:ea typeface="ＭＳ Ｐゴシック" pitchFamily="1" charset="-128"/>
        </a:defRPr>
      </a:lvl8pPr>
      <a:lvl9pPr marL="3624263" indent="-355600" algn="l" rtl="0" fontAlgn="base">
        <a:spcBef>
          <a:spcPct val="0"/>
        </a:spcBef>
        <a:spcAft>
          <a:spcPct val="0"/>
        </a:spcAft>
        <a:buFont typeface="Arial" pitchFamily="1" charset="0"/>
        <a:buChar char="–"/>
        <a:defRPr sz="24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vO9vGUWtPKI"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uact=8&amp;ved=0ahUKEwjh-OXcy9zNAhVlLcAKHbrlCEIQjRwIBw&amp;url=http://www.benjidog.co.uk/Tower%20Hill/Tower%20Hill%20History.html&amp;v6u=https://s-v6exp1-ds.metric.gstatic.com/gen_204?ip=193.82.117.132&amp;ts=1467730890884375&amp;auth=hqj6tw5px6xvrb7kzauvjoichj7vxmwo&amp;rndm=0.08070069460080681&amp;v6s=2&amp;v6t=21453&amp;bvm=bv.126130881,d.ZGg&amp;psig=AFQjCNGmq-RKyK-cs12cEFfC7qHttsUwwQ&amp;ust=1467817303184693"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hyperlink" Target="http://www.google.co.uk/url?sa=i&amp;rct=j&amp;q=&amp;esrc=s&amp;frm=1&amp;source=images&amp;cd=&amp;cad=rja&amp;uact=8&amp;ved=0ahUKEwjFi8Xy4IHOAhVkKMAKHTbaBdwQjRwIBw&amp;url=http://artuk.org/discover/artworks/reconstructed-view-of-the-tower-of-london-with-the-grand-storehouse-on-fire-1841-134911&amp;psig=AFQjCNHTSnT0cCG-lyjwhIEwsRS1sVZdDA&amp;ust=146909428426335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uact=8&amp;ved=0ahUKEwiu86HS44HOAhVmCsAKHT1vDdEQjRwIBw&amp;url=http://feldgrau.info/2010-09-02-14-35-19/13384-nacherpano-nesereznogo-2&amp;psig=AFQjCNFFxNJF9qgxDl2ao7nJ_Ce-2WCICg&amp;ust=1469095033874852"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jpe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a:xfrm>
            <a:off x="1434274" y="1279074"/>
            <a:ext cx="7067741" cy="2321884"/>
          </a:xfrm>
        </p:spPr>
        <p:txBody>
          <a:bodyPr/>
          <a:lstStyle/>
          <a:p>
            <a:r>
              <a:rPr lang="en-US" sz="4800" dirty="0">
                <a:latin typeface="Farao Black OT" panose="02000505090000020004" pitchFamily="50" charset="0"/>
              </a:rPr>
              <a:t>The Tower of London as a historic environment</a:t>
            </a:r>
          </a:p>
        </p:txBody>
      </p:sp>
      <p:sp>
        <p:nvSpPr>
          <p:cNvPr id="5123" name="Rectangle 5"/>
          <p:cNvSpPr>
            <a:spLocks noGrp="1" noChangeArrowheads="1"/>
          </p:cNvSpPr>
          <p:nvPr>
            <p:ph type="subTitle" idx="1"/>
          </p:nvPr>
        </p:nvSpPr>
        <p:spPr/>
        <p:txBody>
          <a:bodyPr/>
          <a:lstStyle/>
          <a:p>
            <a:pPr>
              <a:buFont typeface="Arial" pitchFamily="34" charset="0"/>
              <a:buNone/>
            </a:pPr>
            <a:r>
              <a:rPr lang="en-US" dirty="0">
                <a:latin typeface="+mj-lt"/>
              </a:rPr>
              <a:t>Resource and source pack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155" y="236658"/>
            <a:ext cx="807720" cy="10424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294" y="96736"/>
            <a:ext cx="7161212" cy="709612"/>
          </a:xfrm>
        </p:spPr>
        <p:txBody>
          <a:bodyPr/>
          <a:lstStyle/>
          <a:p>
            <a:r>
              <a:rPr lang="en-GB" dirty="0"/>
              <a:t>Late Medieval</a:t>
            </a:r>
          </a:p>
        </p:txBody>
      </p:sp>
      <p:sp>
        <p:nvSpPr>
          <p:cNvPr id="4" name="Rectangle 3"/>
          <p:cNvSpPr/>
          <p:nvPr/>
        </p:nvSpPr>
        <p:spPr>
          <a:xfrm>
            <a:off x="1252294" y="2056247"/>
            <a:ext cx="7563902" cy="1892826"/>
          </a:xfrm>
          <a:prstGeom prst="rect">
            <a:avLst/>
          </a:prstGeom>
        </p:spPr>
        <p:txBody>
          <a:bodyPr wrap="square">
            <a:spAutoFit/>
          </a:bodyPr>
          <a:lstStyle/>
          <a:p>
            <a:pPr>
              <a:spcBef>
                <a:spcPts val="0"/>
              </a:spcBef>
              <a:spcAft>
                <a:spcPts val="0"/>
              </a:spcAft>
            </a:pPr>
            <a:r>
              <a:rPr lang="en-GB" sz="1400" b="1" i="1" dirty="0">
                <a:latin typeface="Gotham-Book" panose="02000604040000020004" pitchFamily="2" charset="0"/>
                <a:ea typeface="Calibri" panose="020F0502020204030204" pitchFamily="34" charset="0"/>
                <a:cs typeface="Calibri" panose="020F0502020204030204" pitchFamily="34" charset="0"/>
              </a:rPr>
              <a:t>English Chronicle</a:t>
            </a:r>
            <a:r>
              <a:rPr lang="en-GB" sz="1400" b="1" dirty="0">
                <a:latin typeface="Gotham-Book" panose="02000604040000020004" pitchFamily="2" charset="0"/>
                <a:ea typeface="Calibri" panose="020F0502020204030204" pitchFamily="34" charset="0"/>
                <a:cs typeface="Calibri" panose="020F0502020204030204" pitchFamily="34" charset="0"/>
              </a:rPr>
              <a:t>, written c.1461</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spcBef>
                <a:spcPts val="0"/>
              </a:spcBef>
              <a:spcAft>
                <a:spcPts val="0"/>
              </a:spcAft>
            </a:pPr>
            <a:r>
              <a:rPr lang="en-GB" sz="1400" dirty="0">
                <a:latin typeface="Gotham-Book" panose="02000604040000020004" pitchFamily="2" charset="0"/>
                <a:ea typeface="Calibri" panose="020F0502020204030204" pitchFamily="34" charset="0"/>
                <a:cs typeface="Calibri" panose="020F0502020204030204" pitchFamily="34" charset="0"/>
              </a:rPr>
              <a:t>In 1460 Lancastrian loyalists took control of the Tower and a siege was launched by the </a:t>
            </a:r>
            <a:r>
              <a:rPr lang="en-GB" sz="1400" dirty="0" err="1">
                <a:latin typeface="Gotham-Book" panose="02000604040000020004" pitchFamily="2" charset="0"/>
                <a:ea typeface="Calibri" panose="020F0502020204030204" pitchFamily="34" charset="0"/>
                <a:cs typeface="Calibri" panose="020F0502020204030204" pitchFamily="34" charset="0"/>
              </a:rPr>
              <a:t>Yorkists</a:t>
            </a:r>
            <a:r>
              <a:rPr lang="en-GB" sz="1400" dirty="0">
                <a:latin typeface="Gotham-Book" panose="02000604040000020004" pitchFamily="2" charset="0"/>
                <a:ea typeface="Calibri" panose="020F0502020204030204" pitchFamily="34" charset="0"/>
                <a:cs typeface="Calibri" panose="020F0502020204030204" pitchFamily="34" charset="0"/>
              </a:rPr>
              <a:t>:</a:t>
            </a:r>
          </a:p>
          <a:p>
            <a:pPr>
              <a:spcBef>
                <a:spcPts val="600"/>
              </a:spcBef>
              <a:spcAft>
                <a:spcPts val="600"/>
              </a:spcAft>
            </a:pPr>
            <a:r>
              <a:rPr lang="en-GB" sz="1400" dirty="0">
                <a:latin typeface="Gotham-Book" panose="02000604040000020004" pitchFamily="2" charset="0"/>
                <a:ea typeface="Calibri" panose="020F0502020204030204" pitchFamily="34" charset="0"/>
                <a:cs typeface="Calibri" panose="020F0502020204030204" pitchFamily="34" charset="0"/>
              </a:rPr>
              <a:t>‘The Tower was besieged by land and by water that no vitals might come to them that were within… They that were within the Tower cast wild fire into the city, and shot in small guns and burned and hurt men and women and children in the streets. And they of London laid great bombards on the further side of the Thames against the Tower and crazed the walls thereof in divers places.’</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
        <p:nvSpPr>
          <p:cNvPr id="5" name="Rectangle 4"/>
          <p:cNvSpPr/>
          <p:nvPr/>
        </p:nvSpPr>
        <p:spPr>
          <a:xfrm>
            <a:off x="1252294" y="647988"/>
            <a:ext cx="7563902" cy="1384995"/>
          </a:xfrm>
          <a:prstGeom prst="rect">
            <a:avLst/>
          </a:prstGeom>
        </p:spPr>
        <p:txBody>
          <a:bodyPr wrap="square">
            <a:spAutoFit/>
          </a:bodyPr>
          <a:lstStyle/>
          <a:p>
            <a:pPr>
              <a:spcBef>
                <a:spcPts val="0"/>
              </a:spcBef>
              <a:spcAft>
                <a:spcPts val="0"/>
              </a:spcAft>
            </a:pPr>
            <a:r>
              <a:rPr lang="en-GB" sz="1400" b="1" i="1" dirty="0">
                <a:latin typeface="Gotham-Book" panose="02000604040000020004" pitchFamily="2" charset="0"/>
                <a:ea typeface="Calibri" panose="020F0502020204030204" pitchFamily="34" charset="0"/>
                <a:cs typeface="Calibri" panose="020F0502020204030204" pitchFamily="34" charset="0"/>
              </a:rPr>
              <a:t>Great Chronicle of London</a:t>
            </a:r>
            <a:r>
              <a:rPr lang="en-GB" sz="1400" b="1" dirty="0">
                <a:latin typeface="Gotham-Book" panose="02000604040000020004" pitchFamily="2" charset="0"/>
                <a:ea typeface="Calibri" panose="020F0502020204030204" pitchFamily="34" charset="0"/>
                <a:cs typeface="Calibri" panose="020F0502020204030204" pitchFamily="34" charset="0"/>
              </a:rPr>
              <a:t>, written early in Sixteenth Century by a contemporary Londoner</a:t>
            </a:r>
          </a:p>
          <a:p>
            <a:pPr>
              <a:spcBef>
                <a:spcPts val="0"/>
              </a:spcBef>
              <a:spcAft>
                <a:spcPts val="0"/>
              </a:spcAft>
            </a:pPr>
            <a:r>
              <a:rPr lang="en-GB" sz="1400" dirty="0">
                <a:latin typeface="Gotham-Book" panose="02000604040000020004" pitchFamily="2" charset="0"/>
                <a:ea typeface="Calibri" panose="020F0502020204030204" pitchFamily="34" charset="0"/>
                <a:cs typeface="Calibri" panose="020F0502020204030204" pitchFamily="34" charset="0"/>
              </a:rPr>
              <a:t> ‘George, duke of Clarence, brother to the king, who for a certain time before had been held in the Tower as a prisoner, was, for considerations moving the king, put secretly to death within the Tower and, as the fame ran, drowned in a barrel of malmsey.’</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
        <p:nvSpPr>
          <p:cNvPr id="7" name="Rectangle 6"/>
          <p:cNvSpPr/>
          <p:nvPr/>
        </p:nvSpPr>
        <p:spPr>
          <a:xfrm>
            <a:off x="1252294" y="5411830"/>
            <a:ext cx="7563902" cy="954107"/>
          </a:xfrm>
          <a:prstGeom prst="rect">
            <a:avLst/>
          </a:prstGeom>
        </p:spPr>
        <p:txBody>
          <a:bodyPr wrap="square">
            <a:spAutoFit/>
          </a:bodyPr>
          <a:lstStyle/>
          <a:p>
            <a:pPr>
              <a:spcBef>
                <a:spcPts val="0"/>
              </a:spcBef>
              <a:spcAft>
                <a:spcPts val="0"/>
              </a:spcAft>
            </a:pPr>
            <a:r>
              <a:rPr lang="en-GB" sz="1400" b="1" dirty="0">
                <a:latin typeface="Gotham-Book" panose="02000604040000020004" pitchFamily="2" charset="0"/>
                <a:ea typeface="Calibri" panose="020F0502020204030204" pitchFamily="34" charset="0"/>
                <a:cs typeface="Calibri" panose="020F0502020204030204" pitchFamily="34" charset="0"/>
              </a:rPr>
              <a:t>Dominic Mancini, an Italian visitor to England, writing in 1483</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gn="just">
              <a:spcBef>
                <a:spcPts val="0"/>
              </a:spcBef>
              <a:spcAft>
                <a:spcPts val="0"/>
              </a:spcAft>
            </a:pPr>
            <a:r>
              <a:rPr lang="en-GB" sz="1400" dirty="0">
                <a:latin typeface="Gotham-Book" panose="02000604040000020004" pitchFamily="2" charset="0"/>
                <a:ea typeface="Calibri" panose="020F0502020204030204" pitchFamily="34" charset="0"/>
                <a:cs typeface="Verdana" panose="020B0604030504040204" pitchFamily="34" charset="0"/>
              </a:rPr>
              <a:t> ‘[The princes] were withdrawn into the inner apartments of the Tower proper, and day by day began to be seen more rarely behind the bars of the windows, until at length they ceased to appear altogether.’</a:t>
            </a:r>
            <a:endParaRPr lang="en-GB" sz="1400" dirty="0">
              <a:latin typeface="Gotham-Book" panose="02000604040000020004" pitchFamily="2" charset="0"/>
              <a:ea typeface="Calibri" panose="020F0502020204030204" pitchFamily="34" charset="0"/>
              <a:cs typeface="Calibri" panose="020F0502020204030204" pitchFamily="34" charset="0"/>
            </a:endParaRPr>
          </a:p>
        </p:txBody>
      </p:sp>
      <p:sp>
        <p:nvSpPr>
          <p:cNvPr id="8" name="Rectangle 7"/>
          <p:cNvSpPr/>
          <p:nvPr/>
        </p:nvSpPr>
        <p:spPr>
          <a:xfrm>
            <a:off x="1252294" y="4097252"/>
            <a:ext cx="7563902" cy="1169551"/>
          </a:xfrm>
          <a:prstGeom prst="rect">
            <a:avLst/>
          </a:prstGeom>
        </p:spPr>
        <p:txBody>
          <a:bodyPr wrap="square">
            <a:spAutoFit/>
          </a:bodyPr>
          <a:lstStyle/>
          <a:p>
            <a:pPr marL="0" indent="0">
              <a:buNone/>
            </a:pPr>
            <a:r>
              <a:rPr lang="en-GB" sz="1400" b="1" dirty="0">
                <a:latin typeface="+mn-lt"/>
              </a:rPr>
              <a:t>The Milanese ambassador in France, writing on 17 June 1471</a:t>
            </a:r>
            <a:endParaRPr lang="en-GB" sz="1400" dirty="0">
              <a:latin typeface="+mn-lt"/>
            </a:endParaRPr>
          </a:p>
          <a:p>
            <a:pPr marL="0" indent="0">
              <a:buNone/>
            </a:pPr>
            <a:r>
              <a:rPr lang="en-GB" sz="1400" dirty="0">
                <a:latin typeface="+mn-lt"/>
              </a:rPr>
              <a:t> ‘All [Henry’s] most powerful adherents [are dead] or are in the Tower of London, where he himself is a prisoner. King Edward has had him put to death secretly, and is said to have done the like by the Queen [Margaret of Anjou], the consort of King Henry.’</a:t>
            </a:r>
          </a:p>
        </p:txBody>
      </p:sp>
    </p:spTree>
    <p:extLst>
      <p:ext uri="{BB962C8B-B14F-4D97-AF65-F5344CB8AC3E}">
        <p14:creationId xmlns:p14="http://schemas.microsoft.com/office/powerpoint/2010/main" val="147821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013" t="9525" r="23437" b="12309"/>
          <a:stretch/>
        </p:blipFill>
        <p:spPr bwMode="auto">
          <a:xfrm>
            <a:off x="2793623" y="125730"/>
            <a:ext cx="4396600"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53886" y="5256125"/>
            <a:ext cx="7990114" cy="1015663"/>
          </a:xfrm>
          <a:prstGeom prst="rect">
            <a:avLst/>
          </a:prstGeom>
        </p:spPr>
        <p:txBody>
          <a:bodyPr wrap="square">
            <a:spAutoFit/>
          </a:bodyPr>
          <a:lstStyle/>
          <a:p>
            <a:pPr fontAlgn="t"/>
            <a:r>
              <a:rPr lang="en-GB" sz="1600" dirty="0">
                <a:latin typeface="+mn-lt"/>
              </a:rPr>
              <a:t>A depiction of the imprisonment of Charles, Duke of </a:t>
            </a:r>
            <a:r>
              <a:rPr lang="en-GB" sz="1600" dirty="0" err="1">
                <a:latin typeface="+mn-lt"/>
              </a:rPr>
              <a:t>Orléans</a:t>
            </a:r>
            <a:r>
              <a:rPr lang="en-GB" sz="1600" dirty="0">
                <a:latin typeface="+mn-lt"/>
              </a:rPr>
              <a:t>, in the Tower of London from a 15th-century manuscript. </a:t>
            </a:r>
            <a:r>
              <a:rPr lang="en-GB" sz="1400" dirty="0">
                <a:latin typeface="+mn-lt"/>
              </a:rPr>
              <a:t>The White Tower is visible, St Thomas' Tower (also known as Traitor's Gate) is in front of it, and in the foreground is the River Thames.</a:t>
            </a:r>
          </a:p>
        </p:txBody>
      </p:sp>
      <p:sp>
        <p:nvSpPr>
          <p:cNvPr id="3" name="Rectangle 2"/>
          <p:cNvSpPr/>
          <p:nvPr/>
        </p:nvSpPr>
        <p:spPr>
          <a:xfrm>
            <a:off x="1153886" y="6316128"/>
            <a:ext cx="4411226" cy="461665"/>
          </a:xfrm>
          <a:prstGeom prst="rect">
            <a:avLst/>
          </a:prstGeom>
        </p:spPr>
        <p:txBody>
          <a:bodyPr wrap="square">
            <a:spAutoFit/>
          </a:bodyPr>
          <a:lstStyle/>
          <a:p>
            <a:pPr fontAlgn="auto">
              <a:spcBef>
                <a:spcPts val="0"/>
              </a:spcBef>
              <a:spcAft>
                <a:spcPts val="0"/>
              </a:spcAft>
              <a:defRPr/>
            </a:pPr>
            <a:r>
              <a:rPr lang="en-GB" sz="800" dirty="0">
                <a:latin typeface="+mn-lt"/>
              </a:rPr>
              <a:t>© British Library</a:t>
            </a:r>
          </a:p>
          <a:p>
            <a:endParaRPr lang="en-GB" sz="800" dirty="0">
              <a:latin typeface="+mn-lt"/>
            </a:endParaRPr>
          </a:p>
          <a:p>
            <a:r>
              <a:rPr lang="en-GB" sz="800" dirty="0">
                <a:latin typeface="+mn-lt"/>
              </a:rPr>
              <a:t>Source: Charles, Duke of </a:t>
            </a:r>
            <a:r>
              <a:rPr lang="en-GB" sz="800" dirty="0" err="1">
                <a:latin typeface="+mn-lt"/>
              </a:rPr>
              <a:t>Orléans</a:t>
            </a:r>
            <a:r>
              <a:rPr lang="en-GB" sz="800" dirty="0">
                <a:latin typeface="+mn-lt"/>
              </a:rPr>
              <a:t> (British Library, MS Royal, 16 folio 73) (1391–1465)</a:t>
            </a:r>
          </a:p>
        </p:txBody>
      </p:sp>
    </p:spTree>
    <p:extLst>
      <p:ext uri="{BB962C8B-B14F-4D97-AF65-F5344CB8AC3E}">
        <p14:creationId xmlns:p14="http://schemas.microsoft.com/office/powerpoint/2010/main" val="1643560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965" t="40956" r="48881" b="24643"/>
          <a:stretch/>
        </p:blipFill>
        <p:spPr bwMode="auto">
          <a:xfrm>
            <a:off x="1856408" y="478715"/>
            <a:ext cx="6336254" cy="467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59633" y="5395964"/>
            <a:ext cx="7529804" cy="1323439"/>
          </a:xfrm>
          <a:prstGeom prst="rect">
            <a:avLst/>
          </a:prstGeom>
          <a:noFill/>
        </p:spPr>
        <p:txBody>
          <a:bodyPr wrap="square" rtlCol="0">
            <a:spAutoFit/>
          </a:bodyPr>
          <a:lstStyle/>
          <a:p>
            <a:r>
              <a:rPr lang="en-GB" sz="1600" dirty="0">
                <a:latin typeface="+mn-lt"/>
              </a:rPr>
              <a:t>The Princes in the Tower, animation by Historic Royal Palaces, 2013</a:t>
            </a:r>
          </a:p>
          <a:p>
            <a:endParaRPr lang="en-GB" sz="1600" dirty="0">
              <a:latin typeface="+mn-lt"/>
            </a:endParaRPr>
          </a:p>
          <a:p>
            <a:r>
              <a:rPr lang="en-GB" sz="1600" dirty="0">
                <a:latin typeface="+mn-lt"/>
              </a:rPr>
              <a:t>A modern interpretation of the Princes’ story: </a:t>
            </a:r>
            <a:r>
              <a:rPr lang="en-GB" sz="1600" dirty="0">
                <a:latin typeface="+mn-lt"/>
                <a:hlinkClick r:id="rId3"/>
              </a:rPr>
              <a:t>https://youtu.be/vO9vGUWtPKI</a:t>
            </a:r>
            <a:r>
              <a:rPr lang="en-GB" sz="1600" dirty="0">
                <a:latin typeface="+mn-lt"/>
              </a:rPr>
              <a:t> </a:t>
            </a:r>
          </a:p>
          <a:p>
            <a:endParaRPr lang="en-GB" sz="1600" dirty="0">
              <a:latin typeface="+mn-lt"/>
            </a:endParaRPr>
          </a:p>
        </p:txBody>
      </p:sp>
      <p:sp>
        <p:nvSpPr>
          <p:cNvPr id="3" name="Rectangle 2"/>
          <p:cNvSpPr/>
          <p:nvPr/>
        </p:nvSpPr>
        <p:spPr>
          <a:xfrm>
            <a:off x="7473654" y="6494071"/>
            <a:ext cx="1438016" cy="222809"/>
          </a:xfrm>
          <a:prstGeom prst="rect">
            <a:avLst/>
          </a:prstGeom>
        </p:spPr>
        <p:txBody>
          <a:bodyPr wrap="square">
            <a:spAutoFit/>
          </a:bodyPr>
          <a:lstStyle/>
          <a:p>
            <a:r>
              <a:rPr lang="en-GB" sz="800" dirty="0">
                <a:latin typeface="+mn-lt"/>
              </a:rPr>
              <a:t>© Historic Royal Palaces</a:t>
            </a:r>
          </a:p>
        </p:txBody>
      </p:sp>
    </p:spTree>
    <p:extLst>
      <p:ext uri="{BB962C8B-B14F-4D97-AF65-F5344CB8AC3E}">
        <p14:creationId xmlns:p14="http://schemas.microsoft.com/office/powerpoint/2010/main" val="211503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859" y="199878"/>
            <a:ext cx="7161212" cy="709612"/>
          </a:xfrm>
        </p:spPr>
        <p:txBody>
          <a:bodyPr/>
          <a:lstStyle/>
          <a:p>
            <a:r>
              <a:rPr lang="en-GB" dirty="0"/>
              <a:t>Tudor</a:t>
            </a:r>
          </a:p>
        </p:txBody>
      </p:sp>
      <p:sp>
        <p:nvSpPr>
          <p:cNvPr id="3" name="Content Placeholder 2"/>
          <p:cNvSpPr>
            <a:spLocks noGrp="1"/>
          </p:cNvSpPr>
          <p:nvPr>
            <p:ph idx="1"/>
          </p:nvPr>
        </p:nvSpPr>
        <p:spPr>
          <a:xfrm>
            <a:off x="1416860" y="2723212"/>
            <a:ext cx="7161211" cy="2285890"/>
          </a:xfrm>
        </p:spPr>
        <p:txBody>
          <a:bodyPr/>
          <a:lstStyle/>
          <a:p>
            <a:pPr marL="0" indent="0">
              <a:buNone/>
            </a:pPr>
            <a:r>
              <a:rPr lang="en-GB" sz="1400" b="1" i="1" dirty="0"/>
              <a:t>Letters and Papers, Foreign and Domestic, Henry VIII, Volume 10</a:t>
            </a:r>
            <a:r>
              <a:rPr lang="en-GB" sz="1400" b="1" dirty="0"/>
              <a:t>, 3</a:t>
            </a:r>
            <a:r>
              <a:rPr lang="en-GB" sz="1400" b="1" baseline="30000" dirty="0"/>
              <a:t>rd</a:t>
            </a:r>
            <a:r>
              <a:rPr lang="en-GB" sz="1400" b="1" dirty="0"/>
              <a:t> May 1536</a:t>
            </a:r>
            <a:endParaRPr lang="en-GB" sz="1400" dirty="0"/>
          </a:p>
          <a:p>
            <a:pPr marL="0" indent="0">
              <a:buNone/>
            </a:pPr>
            <a:r>
              <a:rPr lang="en-GB" sz="1400" dirty="0"/>
              <a:t>Exchange between Anne Boleyn and Sir William Kingston, Constable of the Tower, when Anne arrived as prisoner in May 1536:</a:t>
            </a:r>
          </a:p>
          <a:p>
            <a:pPr marL="0" indent="0">
              <a:buNone/>
            </a:pPr>
            <a:endParaRPr lang="en-GB" sz="1400" dirty="0"/>
          </a:p>
          <a:p>
            <a:pPr marL="0" indent="0">
              <a:buNone/>
            </a:pPr>
            <a:r>
              <a:rPr lang="en-GB" sz="1400" dirty="0"/>
              <a:t>‘On my lord of Norfolk and the King's Council departing from the Tower, I went before the Queen into her lodging. She said unto me, “Mr Kingston, shall I go into a dungeon?” I said, “No, Madam. You shall go into the lodging you lay in at your coronation.” "It is too g[</a:t>
            </a:r>
            <a:r>
              <a:rPr lang="en-GB" sz="1400" dirty="0" err="1"/>
              <a:t>ood</a:t>
            </a:r>
            <a:r>
              <a:rPr lang="en-GB" sz="1400" dirty="0"/>
              <a:t>] for me, she said; Jesu have mercy on me;" and kneeled down, weeping a [good] pace, and in the same sorrow fell into a great laughing, as she has done many times since.’</a:t>
            </a:r>
          </a:p>
        </p:txBody>
      </p:sp>
      <p:sp>
        <p:nvSpPr>
          <p:cNvPr id="4" name="Rectangle 3"/>
          <p:cNvSpPr/>
          <p:nvPr/>
        </p:nvSpPr>
        <p:spPr>
          <a:xfrm>
            <a:off x="1316376" y="854103"/>
            <a:ext cx="7261695" cy="1838965"/>
          </a:xfrm>
          <a:prstGeom prst="rect">
            <a:avLst/>
          </a:prstGeom>
        </p:spPr>
        <p:txBody>
          <a:bodyPr wrap="square">
            <a:spAutoFit/>
          </a:bodyPr>
          <a:lstStyle/>
          <a:p>
            <a:pPr>
              <a:spcBef>
                <a:spcPts val="0"/>
              </a:spcBef>
              <a:spcAft>
                <a:spcPts val="0"/>
              </a:spcAft>
            </a:pPr>
            <a:r>
              <a:rPr lang="en-GB" sz="1400" b="1" dirty="0">
                <a:latin typeface="Gotham-Book" panose="02000604040000020004" pitchFamily="2" charset="0"/>
                <a:ea typeface="Calibri" panose="020F0502020204030204" pitchFamily="34" charset="0"/>
                <a:cs typeface="Calibri" panose="020F0502020204030204" pitchFamily="34" charset="0"/>
              </a:rPr>
              <a:t>Extract from,</a:t>
            </a:r>
            <a:r>
              <a:rPr lang="en-GB" sz="1400" b="1" i="1" dirty="0">
                <a:latin typeface="Gotham-Book" panose="02000604040000020004" pitchFamily="2" charset="0"/>
                <a:ea typeface="Calibri" panose="020F0502020204030204" pitchFamily="34" charset="0"/>
                <a:cs typeface="Calibri" panose="020F0502020204030204" pitchFamily="34" charset="0"/>
              </a:rPr>
              <a:t> ‘The Complete Collection of State Trials’, Volume 1, Fifth edition, </a:t>
            </a:r>
            <a:r>
              <a:rPr lang="en-GB" sz="1400" b="1" dirty="0">
                <a:latin typeface="Gotham-Book" panose="02000604040000020004" pitchFamily="2" charset="0"/>
                <a:ea typeface="Calibri" panose="020F0502020204030204" pitchFamily="34" charset="0"/>
                <a:cs typeface="Calibri" panose="020F0502020204030204" pitchFamily="34" charset="0"/>
              </a:rPr>
              <a:t>by Mr Francis </a:t>
            </a:r>
            <a:r>
              <a:rPr lang="en-GB" sz="1400" b="1" dirty="0" err="1">
                <a:latin typeface="Gotham-Book" panose="02000604040000020004" pitchFamily="2" charset="0"/>
                <a:ea typeface="Calibri" panose="020F0502020204030204" pitchFamily="34" charset="0"/>
                <a:cs typeface="Calibri" panose="020F0502020204030204" pitchFamily="34" charset="0"/>
              </a:rPr>
              <a:t>Hargrave</a:t>
            </a:r>
            <a:r>
              <a:rPr lang="en-GB" sz="1400" b="1" dirty="0">
                <a:latin typeface="Gotham-Book" panose="02000604040000020004" pitchFamily="2" charset="0"/>
                <a:ea typeface="Calibri" panose="020F0502020204030204" pitchFamily="34" charset="0"/>
                <a:cs typeface="Calibri" panose="020F0502020204030204" pitchFamily="34" charset="0"/>
              </a:rPr>
              <a:t>, Inner-Temple, Published 5th October 1775. </a:t>
            </a:r>
          </a:p>
          <a:p>
            <a:pPr>
              <a:spcBef>
                <a:spcPts val="0"/>
              </a:spcBef>
              <a:spcAft>
                <a:spcPts val="0"/>
              </a:spcAft>
            </a:pPr>
            <a:r>
              <a:rPr lang="en-GB" sz="1400" dirty="0">
                <a:latin typeface="Gotham-Book" panose="02000604040000020004" pitchFamily="2" charset="0"/>
                <a:ea typeface="Calibri" panose="020F0502020204030204" pitchFamily="34" charset="0"/>
                <a:cs typeface="Calibri" panose="020F0502020204030204" pitchFamily="34" charset="0"/>
              </a:rPr>
              <a:t>Thomas More’s response to the Act of Supremacy, 1534, having refused to swear the oath and been condemned to death:</a:t>
            </a:r>
          </a:p>
          <a:p>
            <a:pPr>
              <a:lnSpc>
                <a:spcPct val="115000"/>
              </a:lnSpc>
              <a:spcBef>
                <a:spcPts val="600"/>
              </a:spcBef>
              <a:spcAft>
                <a:spcPts val="600"/>
              </a:spcAft>
            </a:pPr>
            <a:r>
              <a:rPr lang="en-GB" sz="1400" dirty="0">
                <a:latin typeface="Gotham-Book" panose="02000604040000020004" pitchFamily="2" charset="0"/>
                <a:ea typeface="Calibri" panose="020F0502020204030204" pitchFamily="34" charset="0"/>
                <a:cs typeface="Calibri" panose="020F0502020204030204" pitchFamily="34" charset="0"/>
              </a:rPr>
              <a:t>‘I am able [to] produce against one bishop which you can produce…a hundred holy and </a:t>
            </a:r>
            <a:r>
              <a:rPr lang="en-GB" sz="1400" dirty="0" err="1">
                <a:latin typeface="Gotham-Book" panose="02000604040000020004" pitchFamily="2" charset="0"/>
                <a:ea typeface="Calibri" panose="020F0502020204030204" pitchFamily="34" charset="0"/>
                <a:cs typeface="Calibri" panose="020F0502020204030204" pitchFamily="34" charset="0"/>
              </a:rPr>
              <a:t>catholick</a:t>
            </a:r>
            <a:r>
              <a:rPr lang="en-GB" sz="1400" dirty="0">
                <a:latin typeface="Gotham-Book" panose="02000604040000020004" pitchFamily="2" charset="0"/>
                <a:ea typeface="Calibri" panose="020F0502020204030204" pitchFamily="34" charset="0"/>
                <a:cs typeface="Calibri" panose="020F0502020204030204" pitchFamily="34" charset="0"/>
              </a:rPr>
              <a:t> bishops for [your] opinion; and against one realm, the consent of Christendom for a thousand years.’</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
        <p:nvSpPr>
          <p:cNvPr id="5" name="Rectangle 4"/>
          <p:cNvSpPr/>
          <p:nvPr/>
        </p:nvSpPr>
        <p:spPr>
          <a:xfrm>
            <a:off x="1316376" y="5039246"/>
            <a:ext cx="7161212" cy="1600438"/>
          </a:xfrm>
          <a:prstGeom prst="rect">
            <a:avLst/>
          </a:prstGeom>
        </p:spPr>
        <p:txBody>
          <a:bodyPr wrap="square">
            <a:spAutoFit/>
          </a:bodyPr>
          <a:lstStyle/>
          <a:p>
            <a:r>
              <a:rPr lang="en-GB" sz="1400" b="1" i="1" dirty="0">
                <a:latin typeface="+mn-lt"/>
              </a:rPr>
              <a:t>Lansdowne Manuscript 118/32 </a:t>
            </a:r>
            <a:r>
              <a:rPr lang="en-GB" sz="1400" b="1" dirty="0">
                <a:latin typeface="+mn-lt"/>
              </a:rPr>
              <a:t>(transcribed) 1552-1557</a:t>
            </a:r>
          </a:p>
          <a:p>
            <a:endParaRPr lang="en-GB" sz="1400" dirty="0">
              <a:latin typeface="+mn-lt"/>
            </a:endParaRPr>
          </a:p>
          <a:p>
            <a:r>
              <a:rPr lang="en-GB" sz="1400" dirty="0">
                <a:latin typeface="+mn-lt"/>
              </a:rPr>
              <a:t>[For lunch Lady Somerset ate] mutton stewed with potage, boiled beef and mutton, roast veal, roast capon and two rabbits. </a:t>
            </a:r>
          </a:p>
          <a:p>
            <a:r>
              <a:rPr lang="en-GB" sz="1400" dirty="0">
                <a:latin typeface="+mn-lt"/>
              </a:rPr>
              <a:t>For dinner - mutton with potage, along with sliced beef, roast mutton, two rabbits and a dozen larks, all washed down with either beer or wine at 77s a week</a:t>
            </a:r>
          </a:p>
        </p:txBody>
      </p:sp>
    </p:spTree>
    <p:extLst>
      <p:ext uri="{BB962C8B-B14F-4D97-AF65-F5344CB8AC3E}">
        <p14:creationId xmlns:p14="http://schemas.microsoft.com/office/powerpoint/2010/main" val="3600547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6046" y="6049108"/>
            <a:ext cx="7529804" cy="338554"/>
          </a:xfrm>
          <a:prstGeom prst="rect">
            <a:avLst/>
          </a:prstGeom>
          <a:noFill/>
        </p:spPr>
        <p:txBody>
          <a:bodyPr wrap="square" rtlCol="0">
            <a:spAutoFit/>
          </a:bodyPr>
          <a:lstStyle/>
          <a:p>
            <a:r>
              <a:rPr lang="en-GB" sz="1600" dirty="0">
                <a:latin typeface="+mn-lt"/>
              </a:rPr>
              <a:t>Plan of the Tower in 1597, showing the Tudor palace (now destroyed)</a:t>
            </a:r>
          </a:p>
        </p:txBody>
      </p:sp>
      <p:pic>
        <p:nvPicPr>
          <p:cNvPr id="14338" name="Picture 2" descr="http://www.benjidog.co.uk/Tower%20Hill/Images%20General/Haiward%20and%20Gascoyne%20Map%201597.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046" y="317088"/>
            <a:ext cx="7529804" cy="56217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473654" y="6494071"/>
            <a:ext cx="1438016" cy="222809"/>
          </a:xfrm>
          <a:prstGeom prst="rect">
            <a:avLst/>
          </a:prstGeom>
        </p:spPr>
        <p:txBody>
          <a:bodyPr wrap="square">
            <a:spAutoFit/>
          </a:bodyPr>
          <a:lstStyle/>
          <a:p>
            <a:r>
              <a:rPr lang="en-GB" sz="800" dirty="0">
                <a:latin typeface="+mn-lt"/>
              </a:rPr>
              <a:t>© Historic Royal Palaces</a:t>
            </a:r>
          </a:p>
        </p:txBody>
      </p:sp>
    </p:spTree>
    <p:extLst>
      <p:ext uri="{BB962C8B-B14F-4D97-AF65-F5344CB8AC3E}">
        <p14:creationId xmlns:p14="http://schemas.microsoft.com/office/powerpoint/2010/main" val="72764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3" y="6270171"/>
            <a:ext cx="7529804" cy="523220"/>
          </a:xfrm>
          <a:prstGeom prst="rect">
            <a:avLst/>
          </a:prstGeom>
          <a:noFill/>
        </p:spPr>
        <p:txBody>
          <a:bodyPr wrap="square" rtlCol="0">
            <a:spAutoFit/>
          </a:bodyPr>
          <a:lstStyle/>
          <a:p>
            <a:r>
              <a:rPr lang="en-GB" sz="1400" dirty="0">
                <a:latin typeface="+mn-lt"/>
              </a:rPr>
              <a:t>Prisoner graffiti at the Tower of London. This shows a range of family, religious and esoteric carvings left by prisoners during the Tudor era. </a:t>
            </a:r>
          </a:p>
        </p:txBody>
      </p:sp>
      <p:pic>
        <p:nvPicPr>
          <p:cNvPr id="13314" name="Picture 2" descr="https://farm6.staticflickr.com/5800/22532108330_e39513b3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5" y="358327"/>
            <a:ext cx="2707298"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https://farm1.staticflickr.com/572/22720014465_f7558836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5391" y="4044438"/>
            <a:ext cx="2915762" cy="18547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5163068" y="321373"/>
            <a:ext cx="3128085" cy="3240000"/>
          </a:xfrm>
          <a:prstGeom prst="rect">
            <a:avLst/>
          </a:prstGeom>
        </p:spPr>
      </p:pic>
      <p:pic>
        <p:nvPicPr>
          <p:cNvPr id="9" name="Picture 8"/>
          <p:cNvPicPr>
            <a:picLocks noChangeAspect="1"/>
          </p:cNvPicPr>
          <p:nvPr/>
        </p:nvPicPr>
        <p:blipFill rotWithShape="1">
          <a:blip r:embed="rId6"/>
          <a:srcRect t="12116"/>
          <a:stretch/>
        </p:blipFill>
        <p:spPr>
          <a:xfrm>
            <a:off x="1506537" y="3711823"/>
            <a:ext cx="2188316" cy="2520000"/>
          </a:xfrm>
          <a:prstGeom prst="rect">
            <a:avLst/>
          </a:prstGeom>
        </p:spPr>
      </p:pic>
      <p:sp>
        <p:nvSpPr>
          <p:cNvPr id="10" name="Rectangle 9"/>
          <p:cNvSpPr/>
          <p:nvPr/>
        </p:nvSpPr>
        <p:spPr>
          <a:xfrm>
            <a:off x="7473654" y="6494071"/>
            <a:ext cx="1438016" cy="222809"/>
          </a:xfrm>
          <a:prstGeom prst="rect">
            <a:avLst/>
          </a:prstGeom>
        </p:spPr>
        <p:txBody>
          <a:bodyPr wrap="square">
            <a:spAutoFit/>
          </a:bodyPr>
          <a:lstStyle/>
          <a:p>
            <a:r>
              <a:rPr lang="en-GB" sz="800" dirty="0">
                <a:latin typeface="+mn-lt"/>
              </a:rPr>
              <a:t>© Historic Royal Palaces</a:t>
            </a:r>
          </a:p>
        </p:txBody>
      </p:sp>
    </p:spTree>
    <p:extLst>
      <p:ext uri="{BB962C8B-B14F-4D97-AF65-F5344CB8AC3E}">
        <p14:creationId xmlns:p14="http://schemas.microsoft.com/office/powerpoint/2010/main" val="1381931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43" y="247081"/>
            <a:ext cx="7161212" cy="709612"/>
          </a:xfrm>
        </p:spPr>
        <p:txBody>
          <a:bodyPr/>
          <a:lstStyle/>
          <a:p>
            <a:r>
              <a:rPr lang="en-GB" dirty="0"/>
              <a:t>Stuart</a:t>
            </a:r>
          </a:p>
        </p:txBody>
      </p:sp>
      <p:sp>
        <p:nvSpPr>
          <p:cNvPr id="4" name="Rectangle 3"/>
          <p:cNvSpPr/>
          <p:nvPr/>
        </p:nvSpPr>
        <p:spPr>
          <a:xfrm>
            <a:off x="1313343" y="3756282"/>
            <a:ext cx="7448819" cy="954107"/>
          </a:xfrm>
          <a:prstGeom prst="rect">
            <a:avLst/>
          </a:prstGeom>
        </p:spPr>
        <p:txBody>
          <a:bodyPr wrap="square">
            <a:spAutoFit/>
          </a:bodyPr>
          <a:lstStyle/>
          <a:p>
            <a:pPr marL="0" indent="0">
              <a:buNone/>
            </a:pPr>
            <a:r>
              <a:rPr lang="en-GB" sz="1400" b="1" dirty="0">
                <a:latin typeface="+mn-lt"/>
              </a:rPr>
              <a:t>Willem </a:t>
            </a:r>
            <a:r>
              <a:rPr lang="en-GB" sz="1400" b="1" dirty="0" err="1">
                <a:latin typeface="+mn-lt"/>
              </a:rPr>
              <a:t>Schellinks</a:t>
            </a:r>
            <a:r>
              <a:rPr lang="en-GB" sz="1400" b="1" dirty="0">
                <a:latin typeface="+mn-lt"/>
              </a:rPr>
              <a:t>’ Travel Journal</a:t>
            </a:r>
            <a:r>
              <a:rPr lang="en-GB" sz="1400" dirty="0">
                <a:latin typeface="+mn-lt"/>
              </a:rPr>
              <a:t> (an artist), </a:t>
            </a:r>
            <a:r>
              <a:rPr lang="en-GB" sz="1400" b="1" dirty="0">
                <a:latin typeface="+mn-lt"/>
              </a:rPr>
              <a:t>1661</a:t>
            </a:r>
            <a:endParaRPr lang="en-GB" sz="1400" dirty="0">
              <a:latin typeface="+mn-lt"/>
            </a:endParaRPr>
          </a:p>
          <a:p>
            <a:pPr marL="0" indent="0">
              <a:buNone/>
            </a:pPr>
            <a:r>
              <a:rPr lang="en-GB" sz="1400" dirty="0">
                <a:latin typeface="+mn-lt"/>
              </a:rPr>
              <a:t>‘Inside the tower is also the royal mint to be seen, which we afterwards saw working, a large number of people are employed there. They sit in 8 or 10 special places, and in separate square rooms above each other like shops in a street.’</a:t>
            </a:r>
          </a:p>
        </p:txBody>
      </p:sp>
      <p:sp>
        <p:nvSpPr>
          <p:cNvPr id="5" name="Rectangle 4"/>
          <p:cNvSpPr/>
          <p:nvPr/>
        </p:nvSpPr>
        <p:spPr>
          <a:xfrm>
            <a:off x="1313343" y="5068366"/>
            <a:ext cx="7629690" cy="1600438"/>
          </a:xfrm>
          <a:prstGeom prst="rect">
            <a:avLst/>
          </a:prstGeom>
        </p:spPr>
        <p:txBody>
          <a:bodyPr wrap="square">
            <a:spAutoFit/>
          </a:bodyPr>
          <a:lstStyle/>
          <a:p>
            <a:pPr marL="0" indent="0">
              <a:buNone/>
            </a:pPr>
            <a:r>
              <a:rPr lang="en-GB" sz="1400" b="1" dirty="0">
                <a:latin typeface="+mn-lt"/>
              </a:rPr>
              <a:t>Francis </a:t>
            </a:r>
            <a:r>
              <a:rPr lang="en-GB" sz="1400" b="1" dirty="0" err="1">
                <a:latin typeface="+mn-lt"/>
              </a:rPr>
              <a:t>Sandford</a:t>
            </a:r>
            <a:r>
              <a:rPr lang="en-GB" sz="1400" b="1" dirty="0">
                <a:latin typeface="+mn-lt"/>
              </a:rPr>
              <a:t>, writing in 1677</a:t>
            </a:r>
            <a:endParaRPr lang="en-GB" sz="1400" dirty="0">
              <a:latin typeface="+mn-lt"/>
            </a:endParaRPr>
          </a:p>
          <a:p>
            <a:pPr marL="0" indent="0">
              <a:buNone/>
            </a:pPr>
            <a:r>
              <a:rPr lang="en-GB" sz="1400" dirty="0">
                <a:latin typeface="+mn-lt"/>
              </a:rPr>
              <a:t>‘On Friday 17th July 1674 some men were digging down the stairs which led from the king’s lodgings to the chapel in the Tower. Suddenly they found the bones of two youngsters in a wooden chest about 10 feet underground. On looking at them they seemed to be about 13 and 11 years old. Presuming that these were the bones of the princes, King Charles II ordered that the bones should be put in a marble urn and placed in the chapel of King Henry VII in Westminster Abbey.’</a:t>
            </a:r>
            <a:endParaRPr lang="en-GB" sz="1100" dirty="0">
              <a:latin typeface="+mn-lt"/>
            </a:endParaRPr>
          </a:p>
        </p:txBody>
      </p:sp>
      <p:sp>
        <p:nvSpPr>
          <p:cNvPr id="6" name="Rectangle 5"/>
          <p:cNvSpPr/>
          <p:nvPr/>
        </p:nvSpPr>
        <p:spPr>
          <a:xfrm>
            <a:off x="1313343" y="956693"/>
            <a:ext cx="7448819" cy="1051057"/>
          </a:xfrm>
          <a:prstGeom prst="rect">
            <a:avLst/>
          </a:prstGeom>
        </p:spPr>
        <p:txBody>
          <a:bodyPr wrap="square">
            <a:spAutoFit/>
          </a:bodyPr>
          <a:lstStyle/>
          <a:p>
            <a:pPr>
              <a:spcBef>
                <a:spcPts val="0"/>
              </a:spcBef>
              <a:spcAft>
                <a:spcPts val="0"/>
              </a:spcAft>
            </a:pPr>
            <a:r>
              <a:rPr lang="en-GB" sz="1400" b="1" dirty="0">
                <a:latin typeface="Gotham-Book" panose="02000604040000020004" pitchFamily="2" charset="0"/>
                <a:ea typeface="Calibri" panose="020F0502020204030204" pitchFamily="34" charset="0"/>
                <a:cs typeface="Times New Roman" panose="02020603050405020304" pitchFamily="18" charset="0"/>
              </a:rPr>
              <a:t>Charles I’s pledge to Strafford, 1640:</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nSpc>
                <a:spcPct val="115000"/>
              </a:lnSpc>
              <a:spcBef>
                <a:spcPts val="0"/>
              </a:spcBef>
              <a:spcAft>
                <a:spcPts val="0"/>
              </a:spcAft>
            </a:pPr>
            <a:r>
              <a:rPr lang="en-GB" sz="1400" dirty="0">
                <a:latin typeface="Gotham-Book" panose="02000604040000020004" pitchFamily="2" charset="0"/>
                <a:ea typeface="Calibri" panose="020F0502020204030204" pitchFamily="34" charset="0"/>
                <a:cs typeface="Times New Roman" panose="02020603050405020304" pitchFamily="18" charset="0"/>
              </a:rPr>
              <a:t>‘I cannot satisfy myself in honour or conscience without assuring you now, in the midst of your troubles, that, upon the word of a king, you shall not suffer in life, honour or fortune.’</a:t>
            </a:r>
            <a:endParaRPr lang="en-GB" sz="1400" dirty="0">
              <a:latin typeface="Gotham-Book" panose="02000604040000020004" pitchFamily="2" charset="0"/>
              <a:ea typeface="Calibri" panose="020F0502020204030204" pitchFamily="34" charset="0"/>
              <a:cs typeface="Calibri" panose="020F0502020204030204" pitchFamily="34" charset="0"/>
            </a:endParaRPr>
          </a:p>
        </p:txBody>
      </p:sp>
      <p:sp>
        <p:nvSpPr>
          <p:cNvPr id="8" name="Rectangle 7"/>
          <p:cNvSpPr/>
          <p:nvPr/>
        </p:nvSpPr>
        <p:spPr>
          <a:xfrm>
            <a:off x="1313343" y="2268777"/>
            <a:ext cx="7448820" cy="1022909"/>
          </a:xfrm>
          <a:prstGeom prst="rect">
            <a:avLst/>
          </a:prstGeom>
        </p:spPr>
        <p:txBody>
          <a:bodyPr wrap="square">
            <a:spAutoFit/>
          </a:bodyPr>
          <a:lstStyle/>
          <a:p>
            <a:pPr>
              <a:spcBef>
                <a:spcPts val="0"/>
              </a:spcBef>
              <a:spcAft>
                <a:spcPts val="0"/>
              </a:spcAft>
            </a:pPr>
            <a:r>
              <a:rPr lang="en-GB" sz="1400" b="1" dirty="0">
                <a:latin typeface="Gotham-Book" panose="02000604040000020004" pitchFamily="2" charset="0"/>
                <a:ea typeface="Calibri" panose="020F0502020204030204" pitchFamily="34" charset="0"/>
                <a:cs typeface="Times New Roman" panose="02020603050405020304" pitchFamily="18" charset="0"/>
              </a:rPr>
              <a:t>Strafford’s words </a:t>
            </a:r>
            <a:r>
              <a:rPr lang="en-GB" sz="1400" b="1" dirty="0" err="1">
                <a:latin typeface="Gotham-Book" panose="02000604040000020004" pitchFamily="2" charset="0"/>
                <a:ea typeface="Calibri" panose="020F0502020204030204" pitchFamily="34" charset="0"/>
                <a:cs typeface="Times New Roman" panose="02020603050405020304" pitchFamily="18" charset="0"/>
              </a:rPr>
              <a:t>en</a:t>
            </a:r>
            <a:r>
              <a:rPr lang="en-GB" sz="1400" b="1" dirty="0">
                <a:latin typeface="Gotham-Book" panose="02000604040000020004" pitchFamily="2" charset="0"/>
                <a:ea typeface="Calibri" panose="020F0502020204030204" pitchFamily="34" charset="0"/>
                <a:cs typeface="Times New Roman" panose="02020603050405020304" pitchFamily="18" charset="0"/>
              </a:rPr>
              <a:t> route to his execution on Tower Hill, 12 May 1641:</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nSpc>
                <a:spcPct val="115000"/>
              </a:lnSpc>
              <a:spcBef>
                <a:spcPts val="0"/>
              </a:spcBef>
              <a:spcAft>
                <a:spcPts val="0"/>
              </a:spcAft>
            </a:pPr>
            <a:r>
              <a:rPr lang="en-GB" sz="1400" dirty="0">
                <a:latin typeface="Gotham-Book" panose="02000604040000020004" pitchFamily="2" charset="0"/>
                <a:ea typeface="Calibri" panose="020F0502020204030204" pitchFamily="34" charset="0"/>
                <a:cs typeface="Times New Roman" panose="02020603050405020304" pitchFamily="18" charset="0"/>
              </a:rPr>
              <a:t>‘I dare look death in the face, and I hope the people too. I care not how I die, whether by the hand of the executioner or by the madness and fury of the people: if that may give them better content, it is all one to me.’</a:t>
            </a:r>
            <a:endParaRPr lang="en-GB" sz="1400" dirty="0">
              <a:latin typeface="Gotham-Book" panose="02000604040000020004" pitchFamily="2"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6148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42" y="247081"/>
            <a:ext cx="7161212" cy="709612"/>
          </a:xfrm>
        </p:spPr>
        <p:txBody>
          <a:bodyPr/>
          <a:lstStyle/>
          <a:p>
            <a:r>
              <a:rPr lang="en-GB" dirty="0"/>
              <a:t>18</a:t>
            </a:r>
            <a:r>
              <a:rPr lang="en-GB" baseline="30000" dirty="0"/>
              <a:t>th</a:t>
            </a:r>
            <a:r>
              <a:rPr lang="en-GB" dirty="0"/>
              <a:t> and 19</a:t>
            </a:r>
            <a:r>
              <a:rPr lang="en-GB" baseline="30000" dirty="0"/>
              <a:t>th</a:t>
            </a:r>
            <a:r>
              <a:rPr lang="en-GB" dirty="0"/>
              <a:t> Century</a:t>
            </a:r>
          </a:p>
        </p:txBody>
      </p:sp>
      <p:sp>
        <p:nvSpPr>
          <p:cNvPr id="3" name="Content Placeholder 2"/>
          <p:cNvSpPr>
            <a:spLocks noGrp="1"/>
          </p:cNvSpPr>
          <p:nvPr>
            <p:ph idx="1"/>
          </p:nvPr>
        </p:nvSpPr>
        <p:spPr>
          <a:xfrm>
            <a:off x="1313342" y="956693"/>
            <a:ext cx="7328240" cy="1786507"/>
          </a:xfrm>
        </p:spPr>
        <p:txBody>
          <a:bodyPr/>
          <a:lstStyle/>
          <a:p>
            <a:pPr marL="0" indent="0">
              <a:buNone/>
            </a:pPr>
            <a:r>
              <a:rPr lang="en-GB" sz="1400" b="1" dirty="0"/>
              <a:t>César de Saussure</a:t>
            </a:r>
            <a:r>
              <a:rPr lang="en-GB" sz="1400" dirty="0"/>
              <a:t> (Swiss, writing in French), </a:t>
            </a:r>
            <a:r>
              <a:rPr lang="en-GB" sz="1400" b="1" dirty="0"/>
              <a:t>Letter III</a:t>
            </a:r>
            <a:r>
              <a:rPr lang="en-GB" sz="1400" dirty="0"/>
              <a:t>, </a:t>
            </a:r>
            <a:r>
              <a:rPr lang="en-GB" sz="1400" b="1" dirty="0"/>
              <a:t>16 December 1725</a:t>
            </a:r>
          </a:p>
          <a:p>
            <a:pPr marL="0" indent="0">
              <a:buNone/>
            </a:pPr>
            <a:r>
              <a:rPr lang="en-GB" sz="1400" i="1" dirty="0"/>
              <a:t>A Foreign view of England in the reigns of George I and George II: The letters of Monsieur Cesar de Saussure to his family; </a:t>
            </a:r>
            <a:r>
              <a:rPr lang="en-GB" sz="1400" dirty="0"/>
              <a:t>translated and edited by Madame Van </a:t>
            </a:r>
            <a:r>
              <a:rPr lang="en-GB" sz="1400" dirty="0" err="1"/>
              <a:t>Muyden</a:t>
            </a:r>
            <a:r>
              <a:rPr lang="en-GB" sz="1400" dirty="0"/>
              <a:t> (1902), pp. 90</a:t>
            </a:r>
          </a:p>
          <a:p>
            <a:pPr marL="0" indent="0">
              <a:buNone/>
            </a:pPr>
            <a:endParaRPr lang="en-GB" sz="1400" dirty="0"/>
          </a:p>
          <a:p>
            <a:pPr marL="0" indent="0">
              <a:buNone/>
            </a:pPr>
            <a:r>
              <a:rPr lang="en-GB" sz="1400" dirty="0"/>
              <a:t>‘We had not the curiosity to examine these [the records in the Records Office] but preferred going to see money coined, the Tower being the only place in the kingdom where this is done.’</a:t>
            </a:r>
          </a:p>
          <a:p>
            <a:pPr marL="0" indent="0">
              <a:buNone/>
            </a:pPr>
            <a:endParaRPr lang="en-GB" sz="1400" dirty="0"/>
          </a:p>
        </p:txBody>
      </p:sp>
      <p:sp>
        <p:nvSpPr>
          <p:cNvPr id="4" name="Rectangle 3"/>
          <p:cNvSpPr/>
          <p:nvPr/>
        </p:nvSpPr>
        <p:spPr>
          <a:xfrm>
            <a:off x="1229828" y="2866614"/>
            <a:ext cx="7328240" cy="1204945"/>
          </a:xfrm>
          <a:prstGeom prst="rect">
            <a:avLst/>
          </a:prstGeom>
        </p:spPr>
        <p:txBody>
          <a:bodyPr wrap="square">
            <a:spAutoFit/>
          </a:bodyPr>
          <a:lstStyle/>
          <a:p>
            <a:pPr>
              <a:spcBef>
                <a:spcPts val="600"/>
              </a:spcBef>
              <a:spcAft>
                <a:spcPts val="600"/>
              </a:spcAft>
            </a:pPr>
            <a:r>
              <a:rPr lang="en-GB" sz="1400" b="1" dirty="0">
                <a:latin typeface="Gotham-Book" panose="02000604040000020004" pitchFamily="2" charset="0"/>
                <a:ea typeface="Calibri" panose="020F0502020204030204" pitchFamily="34" charset="0"/>
                <a:cs typeface="Calibri" panose="020F0502020204030204" pitchFamily="34" charset="0"/>
              </a:rPr>
              <a:t>William Hutton</a:t>
            </a:r>
            <a:r>
              <a:rPr lang="en-GB" sz="1400" b="1" i="1" dirty="0">
                <a:latin typeface="Gotham-Book" panose="02000604040000020004" pitchFamily="2" charset="0"/>
                <a:ea typeface="Calibri" panose="020F0502020204030204" pitchFamily="34" charset="0"/>
                <a:cs typeface="Calibri" panose="020F0502020204030204" pitchFamily="34" charset="0"/>
              </a:rPr>
              <a:t>, A Journey from Birmingham to London</a:t>
            </a:r>
            <a:r>
              <a:rPr lang="en-GB" sz="1400" b="1" dirty="0">
                <a:latin typeface="Gotham-Book" panose="02000604040000020004" pitchFamily="2" charset="0"/>
                <a:ea typeface="Calibri" panose="020F0502020204030204" pitchFamily="34" charset="0"/>
                <a:cs typeface="Calibri" panose="020F0502020204030204" pitchFamily="34" charset="0"/>
              </a:rPr>
              <a:t>, 1749</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nSpc>
                <a:spcPct val="115000"/>
              </a:lnSpc>
              <a:spcBef>
                <a:spcPts val="600"/>
              </a:spcBef>
              <a:spcAft>
                <a:spcPts val="600"/>
              </a:spcAft>
            </a:pPr>
            <a:r>
              <a:rPr lang="en-GB" sz="1400" dirty="0">
                <a:latin typeface="Gotham-Book" panose="02000604040000020004" pitchFamily="2" charset="0"/>
                <a:ea typeface="Calibri" panose="020F0502020204030204" pitchFamily="34" charset="0"/>
                <a:cs typeface="Calibri" panose="020F0502020204030204" pitchFamily="34" charset="0"/>
              </a:rPr>
              <a:t>‘…my Derbyshire dialect quickly brought the warders out of their lodges; who on seeing the dust about my shoes, wisely concluded that money could not abound in my pocket, and, with the voice of authority, ordered me back.’</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
        <p:nvSpPr>
          <p:cNvPr id="5" name="Rectangle 4"/>
          <p:cNvSpPr/>
          <p:nvPr/>
        </p:nvSpPr>
        <p:spPr>
          <a:xfrm>
            <a:off x="1229828" y="4194973"/>
            <a:ext cx="7328240" cy="2382191"/>
          </a:xfrm>
          <a:prstGeom prst="rect">
            <a:avLst/>
          </a:prstGeom>
        </p:spPr>
        <p:txBody>
          <a:bodyPr wrap="square">
            <a:spAutoFit/>
          </a:bodyPr>
          <a:lstStyle/>
          <a:p>
            <a:pPr>
              <a:lnSpc>
                <a:spcPct val="115000"/>
              </a:lnSpc>
              <a:spcBef>
                <a:spcPts val="600"/>
              </a:spcBef>
              <a:spcAft>
                <a:spcPts val="600"/>
              </a:spcAft>
            </a:pPr>
            <a:r>
              <a:rPr lang="en-GB" sz="1400" b="1" i="1" dirty="0">
                <a:solidFill>
                  <a:srgbClr val="000000"/>
                </a:solidFill>
                <a:latin typeface="Gotham-Book" panose="02000604040000020004" pitchFamily="2" charset="0"/>
                <a:ea typeface="Times New Roman" panose="02020603050405020304" pitchFamily="18" charset="0"/>
              </a:rPr>
              <a:t>The Times,</a:t>
            </a:r>
            <a:r>
              <a:rPr lang="en-GB" sz="1400" b="1" dirty="0">
                <a:solidFill>
                  <a:srgbClr val="000000"/>
                </a:solidFill>
                <a:latin typeface="Gotham-Book" panose="02000604040000020004" pitchFamily="2" charset="0"/>
                <a:ea typeface="Times New Roman" panose="02020603050405020304" pitchFamily="18" charset="0"/>
              </a:rPr>
              <a:t> 29 October 1835</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nSpc>
                <a:spcPct val="115000"/>
              </a:lnSpc>
              <a:spcBef>
                <a:spcPts val="600"/>
              </a:spcBef>
              <a:spcAft>
                <a:spcPts val="600"/>
              </a:spcAft>
            </a:pPr>
            <a:r>
              <a:rPr lang="en-GB" sz="1400" dirty="0">
                <a:solidFill>
                  <a:srgbClr val="000000"/>
                </a:solidFill>
                <a:latin typeface="Gotham-Book" panose="02000604040000020004" pitchFamily="2" charset="0"/>
                <a:ea typeface="Times New Roman" panose="02020603050405020304" pitchFamily="18" charset="0"/>
              </a:rPr>
              <a:t>‘The Tower of London </a:t>
            </a:r>
            <a:r>
              <a:rPr lang="en-GB" sz="1400" dirty="0" err="1">
                <a:solidFill>
                  <a:srgbClr val="000000"/>
                </a:solidFill>
                <a:latin typeface="Gotham-Book" panose="02000604040000020004" pitchFamily="2" charset="0"/>
                <a:ea typeface="Times New Roman" panose="02020603050405020304" pitchFamily="18" charset="0"/>
              </a:rPr>
              <a:t>Menagery</a:t>
            </a:r>
            <a:r>
              <a:rPr lang="en-GB" sz="1400" dirty="0">
                <a:solidFill>
                  <a:srgbClr val="000000"/>
                </a:solidFill>
                <a:latin typeface="Gotham-Book" panose="02000604040000020004" pitchFamily="2" charset="0"/>
                <a:ea typeface="Times New Roman" panose="02020603050405020304" pitchFamily="18" charset="0"/>
              </a:rPr>
              <a:t>, this ancient exhibition, no longer exists… although the exhibition no longer exists, he [Mr Cops the keeper] retains his house, with a salary of 11</a:t>
            </a:r>
            <a:r>
              <a:rPr lang="en-GB" sz="1400" i="1" dirty="0">
                <a:solidFill>
                  <a:srgbClr val="000000"/>
                </a:solidFill>
                <a:latin typeface="Gotham-Book" panose="02000604040000020004" pitchFamily="2" charset="0"/>
                <a:ea typeface="Times New Roman" panose="02020603050405020304" pitchFamily="18" charset="0"/>
              </a:rPr>
              <a:t>s</a:t>
            </a:r>
            <a:r>
              <a:rPr lang="en-GB" sz="1400" dirty="0">
                <a:solidFill>
                  <a:srgbClr val="000000"/>
                </a:solidFill>
                <a:latin typeface="Gotham-Book" panose="02000604040000020004" pitchFamily="2" charset="0"/>
                <a:ea typeface="Times New Roman" panose="02020603050405020304" pitchFamily="18" charset="0"/>
              </a:rPr>
              <a:t> a day…</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nSpc>
                <a:spcPct val="115000"/>
              </a:lnSpc>
              <a:spcBef>
                <a:spcPts val="600"/>
              </a:spcBef>
              <a:spcAft>
                <a:spcPts val="0"/>
              </a:spcAft>
            </a:pPr>
            <a:r>
              <a:rPr lang="en-GB" sz="1400" dirty="0">
                <a:solidFill>
                  <a:srgbClr val="000000"/>
                </a:solidFill>
                <a:latin typeface="Gotham-Book" panose="02000604040000020004" pitchFamily="2" charset="0"/>
                <a:ea typeface="Times New Roman" panose="02020603050405020304" pitchFamily="18" charset="0"/>
              </a:rPr>
              <a:t>A few weeks since the above remnants [the bear, the monkeys and birds] were disposed of to an American gentleman, and exported to that country. Last week the materials which formed the dens &amp;c., were sold, broken up, and conveyed away.’</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8969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675" y="424796"/>
            <a:ext cx="6149961" cy="5040000"/>
          </a:xfrm>
          <a:prstGeom prst="rect">
            <a:avLst/>
          </a:prstGeom>
        </p:spPr>
      </p:pic>
      <p:sp>
        <p:nvSpPr>
          <p:cNvPr id="3" name="TextBox 2"/>
          <p:cNvSpPr txBox="1"/>
          <p:nvPr/>
        </p:nvSpPr>
        <p:spPr>
          <a:xfrm>
            <a:off x="1921675" y="5560129"/>
            <a:ext cx="6149961" cy="954107"/>
          </a:xfrm>
          <a:prstGeom prst="rect">
            <a:avLst/>
          </a:prstGeom>
          <a:noFill/>
        </p:spPr>
        <p:txBody>
          <a:bodyPr wrap="square" rtlCol="0">
            <a:spAutoFit/>
          </a:bodyPr>
          <a:lstStyle/>
          <a:p>
            <a:r>
              <a:rPr lang="en-GB" sz="1400" dirty="0">
                <a:latin typeface="+mn-lt"/>
              </a:rPr>
              <a:t>Men making coins using a machine, 1750. </a:t>
            </a:r>
          </a:p>
          <a:p>
            <a:r>
              <a:rPr lang="en-GB" sz="1400" dirty="0">
                <a:latin typeface="+mn-lt"/>
              </a:rPr>
              <a:t>The Royal Mint was based at the Tower between c1279 and 1812. It made had some well-known Wardens, including Sir Isaac Newton. He oversaw the production of £5,000,000 in silver coin.</a:t>
            </a:r>
          </a:p>
        </p:txBody>
      </p:sp>
    </p:spTree>
    <p:extLst>
      <p:ext uri="{BB962C8B-B14F-4D97-AF65-F5344CB8AC3E}">
        <p14:creationId xmlns:p14="http://schemas.microsoft.com/office/powerpoint/2010/main" val="2791059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7369lapper 1700 showplace of nation"/>
          <p:cNvPicPr>
            <a:picLocks noChangeAspect="1" noChangeArrowheads="1"/>
          </p:cNvPicPr>
          <p:nvPr/>
        </p:nvPicPr>
        <p:blipFill>
          <a:blip r:embed="rId3">
            <a:extLst>
              <a:ext uri="{28A0092B-C50C-407E-A947-70E740481C1C}">
                <a14:useLocalDpi xmlns:a14="http://schemas.microsoft.com/office/drawing/2010/main" val="0"/>
              </a:ext>
            </a:extLst>
          </a:blip>
          <a:srcRect l="882" t="1085"/>
          <a:stretch>
            <a:fillRect/>
          </a:stretch>
        </p:blipFill>
        <p:spPr bwMode="auto">
          <a:xfrm>
            <a:off x="1287828" y="518638"/>
            <a:ext cx="7680325"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85999" y="6544548"/>
            <a:ext cx="6158001" cy="215444"/>
          </a:xfrm>
          <a:prstGeom prst="rect">
            <a:avLst/>
          </a:prstGeom>
        </p:spPr>
        <p:txBody>
          <a:bodyPr wrap="square">
            <a:spAutoFit/>
          </a:bodyPr>
          <a:lstStyle/>
          <a:p>
            <a:r>
              <a:rPr lang="en-GB" sz="800" dirty="0">
                <a:latin typeface="+mn-lt"/>
              </a:rPr>
              <a:t>Modern interpretation of the Tower of London in the 18</a:t>
            </a:r>
            <a:r>
              <a:rPr lang="en-GB" sz="800" baseline="30000" dirty="0">
                <a:latin typeface="+mn-lt"/>
              </a:rPr>
              <a:t>th</a:t>
            </a:r>
            <a:r>
              <a:rPr lang="en-GB" sz="800" dirty="0">
                <a:latin typeface="+mn-lt"/>
              </a:rPr>
              <a:t> century © Historic Royal Palaces. Illustration by Ivan Lapper.</a:t>
            </a:r>
          </a:p>
        </p:txBody>
      </p:sp>
    </p:spTree>
    <p:extLst>
      <p:ext uri="{BB962C8B-B14F-4D97-AF65-F5344CB8AC3E}">
        <p14:creationId xmlns:p14="http://schemas.microsoft.com/office/powerpoint/2010/main" val="1980015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4" y="5995434"/>
            <a:ext cx="7745382" cy="646331"/>
          </a:xfrm>
          <a:prstGeom prst="rect">
            <a:avLst/>
          </a:prstGeom>
          <a:noFill/>
        </p:spPr>
        <p:txBody>
          <a:bodyPr wrap="square" rtlCol="0">
            <a:spAutoFit/>
          </a:bodyPr>
          <a:lstStyle/>
          <a:p>
            <a:r>
              <a:rPr lang="en-GB" dirty="0">
                <a:latin typeface="+mn-lt"/>
              </a:rPr>
              <a:t>Evidence of Roman settlement: </a:t>
            </a:r>
            <a:r>
              <a:rPr lang="en-GB" dirty="0" err="1">
                <a:latin typeface="+mn-lt"/>
              </a:rPr>
              <a:t>Samian</a:t>
            </a:r>
            <a:r>
              <a:rPr lang="en-GB" dirty="0">
                <a:latin typeface="+mn-lt"/>
              </a:rPr>
              <a:t> pottery and amphora fragments found during excavations at the Tower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4" y="195077"/>
            <a:ext cx="3789253" cy="252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369" y="2859473"/>
            <a:ext cx="4498331" cy="299156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5765" y="195077"/>
            <a:ext cx="3789251" cy="2520000"/>
          </a:xfrm>
          <a:prstGeom prst="rect">
            <a:avLst/>
          </a:prstGeom>
        </p:spPr>
      </p:pic>
      <p:sp>
        <p:nvSpPr>
          <p:cNvPr id="6" name="Rectangle 5"/>
          <p:cNvSpPr/>
          <p:nvPr/>
        </p:nvSpPr>
        <p:spPr>
          <a:xfrm>
            <a:off x="7826010" y="6570717"/>
            <a:ext cx="1317990" cy="215444"/>
          </a:xfrm>
          <a:prstGeom prst="rect">
            <a:avLst/>
          </a:prstGeom>
        </p:spPr>
        <p:txBody>
          <a:bodyPr wrap="none">
            <a:spAutoFit/>
          </a:bodyPr>
          <a:lstStyle/>
          <a:p>
            <a:r>
              <a:rPr lang="en-GB" sz="800" dirty="0"/>
              <a:t>© Historic Royal Palaces</a:t>
            </a:r>
          </a:p>
        </p:txBody>
      </p:sp>
    </p:spTree>
    <p:extLst>
      <p:ext uri="{BB962C8B-B14F-4D97-AF65-F5344CB8AC3E}">
        <p14:creationId xmlns:p14="http://schemas.microsoft.com/office/powerpoint/2010/main" val="529604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3826" y="178683"/>
            <a:ext cx="5636110" cy="2520000"/>
          </a:xfrm>
          <a:prstGeom prst="rect">
            <a:avLst/>
          </a:prstGeom>
        </p:spPr>
      </p:pic>
      <p:pic>
        <p:nvPicPr>
          <p:cNvPr id="4" name="Picture 2" descr="http://static.artuk.org/w944h944/LNE/LNE_HRPTOL_300383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0976" y="3057559"/>
            <a:ext cx="4795650" cy="360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14331" y="6546156"/>
            <a:ext cx="1438016" cy="222809"/>
          </a:xfrm>
          <a:prstGeom prst="rect">
            <a:avLst/>
          </a:prstGeom>
        </p:spPr>
        <p:txBody>
          <a:bodyPr wrap="square">
            <a:spAutoFit/>
          </a:bodyPr>
          <a:lstStyle/>
          <a:p>
            <a:r>
              <a:rPr lang="en-GB" sz="800" dirty="0">
                <a:latin typeface="+mn-lt"/>
              </a:rPr>
              <a:t>© Historic Royal Palaces</a:t>
            </a:r>
          </a:p>
        </p:txBody>
      </p:sp>
      <p:sp>
        <p:nvSpPr>
          <p:cNvPr id="6" name="Rectangle 5"/>
          <p:cNvSpPr/>
          <p:nvPr/>
        </p:nvSpPr>
        <p:spPr>
          <a:xfrm>
            <a:off x="1240976" y="2770399"/>
            <a:ext cx="6456066" cy="215444"/>
          </a:xfrm>
          <a:prstGeom prst="rect">
            <a:avLst/>
          </a:prstGeom>
        </p:spPr>
        <p:txBody>
          <a:bodyPr wrap="square">
            <a:spAutoFit/>
          </a:bodyPr>
          <a:lstStyle/>
          <a:p>
            <a:pPr lvl="0" fontAlgn="auto">
              <a:spcBef>
                <a:spcPts val="0"/>
              </a:spcBef>
              <a:spcAft>
                <a:spcPts val="0"/>
              </a:spcAft>
              <a:defRPr/>
            </a:pPr>
            <a:r>
              <a:rPr lang="en-GB" sz="800" dirty="0">
                <a:latin typeface="+mn-lt"/>
              </a:rPr>
              <a:t>Drawing of the Grand Storehouse which burned down in 1841. Archive reference TOL158. © Historic Royal Palaces</a:t>
            </a:r>
          </a:p>
        </p:txBody>
      </p:sp>
      <p:sp>
        <p:nvSpPr>
          <p:cNvPr id="3" name="Rectangle 2"/>
          <p:cNvSpPr/>
          <p:nvPr/>
        </p:nvSpPr>
        <p:spPr>
          <a:xfrm>
            <a:off x="6265147" y="3150453"/>
            <a:ext cx="2556088" cy="3108543"/>
          </a:xfrm>
          <a:prstGeom prst="rect">
            <a:avLst/>
          </a:prstGeom>
        </p:spPr>
        <p:txBody>
          <a:bodyPr wrap="square">
            <a:spAutoFit/>
          </a:bodyPr>
          <a:lstStyle/>
          <a:p>
            <a:r>
              <a:rPr lang="en-GB" sz="1400" dirty="0">
                <a:latin typeface="+mn-lt"/>
              </a:rPr>
              <a:t>Built in 1688, and destroyed by fire in 1841 with the loss of a number of historic artefacts, the Grand Storehouse was designed to store artillery and small arms, but it soon became a tourist attraction. The Duke Wellington was Constable during this time, and replaced it with the Waterloo Barracks which are still present today.</a:t>
            </a:r>
          </a:p>
        </p:txBody>
      </p:sp>
    </p:spTree>
    <p:extLst>
      <p:ext uri="{BB962C8B-B14F-4D97-AF65-F5344CB8AC3E}">
        <p14:creationId xmlns:p14="http://schemas.microsoft.com/office/powerpoint/2010/main" val="87298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ic.pics.livejournal.com/mi3ch/983718/6465825/6465825_origina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975" y="163982"/>
            <a:ext cx="7165935" cy="46186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65975" y="4723494"/>
            <a:ext cx="7053835" cy="1615827"/>
          </a:xfrm>
          <a:prstGeom prst="rect">
            <a:avLst/>
          </a:prstGeom>
        </p:spPr>
        <p:txBody>
          <a:bodyPr wrap="square">
            <a:spAutoFit/>
          </a:bodyPr>
          <a:lstStyle/>
          <a:p>
            <a:pPr fontAlgn="t"/>
            <a:r>
              <a:rPr lang="en-GB" sz="1100" dirty="0">
                <a:latin typeface="+mn-lt"/>
              </a:rPr>
              <a:t>Visitors at the Tower looking at the animals, 1808. </a:t>
            </a:r>
          </a:p>
          <a:p>
            <a:pPr fontAlgn="t"/>
            <a:r>
              <a:rPr lang="en-GB" sz="1100" dirty="0">
                <a:latin typeface="+mn-lt"/>
              </a:rPr>
              <a:t>The Menagerie operated at the Tower from its foundation in the early 1200s until the collection was moved to Regent’s Park in 1826 and closed completely in 1835. The Royal Menagerie became home to more than 60 species of animal. This saw a long tradition of kings and queens keeping exotic animals as symbols of power and for the entertainment and curiosity of the court. </a:t>
            </a:r>
          </a:p>
          <a:p>
            <a:pPr fontAlgn="t"/>
            <a:endParaRPr lang="en-GB" sz="1100" dirty="0">
              <a:latin typeface="+mn-lt"/>
            </a:endParaRPr>
          </a:p>
          <a:p>
            <a:pPr fontAlgn="t"/>
            <a:r>
              <a:rPr lang="en-GB" sz="1100" dirty="0">
                <a:latin typeface="+mn-lt"/>
              </a:rPr>
              <a:t>Animals were also exchanged throughout Europe as regal gifts, but sadly, they were often mistreated. By the beginning of the 19th century the Menagerie was in decline, until it was revitalised by the energetic showman Alfred Cops, Head Keeper.</a:t>
            </a:r>
          </a:p>
        </p:txBody>
      </p:sp>
      <p:sp>
        <p:nvSpPr>
          <p:cNvPr id="2" name="Rectangle 1"/>
          <p:cNvSpPr/>
          <p:nvPr/>
        </p:nvSpPr>
        <p:spPr>
          <a:xfrm>
            <a:off x="1565975" y="6331944"/>
            <a:ext cx="4572000" cy="338554"/>
          </a:xfrm>
          <a:prstGeom prst="rect">
            <a:avLst/>
          </a:prstGeom>
        </p:spPr>
        <p:txBody>
          <a:bodyPr>
            <a:spAutoFit/>
          </a:bodyPr>
          <a:lstStyle/>
          <a:p>
            <a:pPr fontAlgn="auto">
              <a:spcBef>
                <a:spcPts val="0"/>
              </a:spcBef>
              <a:spcAft>
                <a:spcPts val="0"/>
              </a:spcAft>
              <a:defRPr/>
            </a:pPr>
            <a:r>
              <a:rPr lang="en-GB" sz="800" dirty="0">
                <a:latin typeface="+mn-lt"/>
              </a:rPr>
              <a:t>© New York Library Public Collections http://digitalcollections.nypl.org/items/5e66b3e8-cac0-d471-e040-e00a180654d7</a:t>
            </a:r>
          </a:p>
        </p:txBody>
      </p:sp>
    </p:spTree>
    <p:extLst>
      <p:ext uri="{BB962C8B-B14F-4D97-AF65-F5344CB8AC3E}">
        <p14:creationId xmlns:p14="http://schemas.microsoft.com/office/powerpoint/2010/main" val="2513162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331" y="126311"/>
            <a:ext cx="7161212" cy="709612"/>
          </a:xfrm>
        </p:spPr>
        <p:txBody>
          <a:bodyPr/>
          <a:lstStyle/>
          <a:p>
            <a:r>
              <a:rPr lang="en-GB" dirty="0"/>
              <a:t>20</a:t>
            </a:r>
            <a:r>
              <a:rPr lang="en-GB" baseline="30000" dirty="0"/>
              <a:t>th</a:t>
            </a:r>
            <a:r>
              <a:rPr lang="en-GB" dirty="0"/>
              <a:t> Century</a:t>
            </a:r>
          </a:p>
        </p:txBody>
      </p:sp>
      <p:sp>
        <p:nvSpPr>
          <p:cNvPr id="3" name="Content Placeholder 2"/>
          <p:cNvSpPr>
            <a:spLocks noGrp="1"/>
          </p:cNvSpPr>
          <p:nvPr>
            <p:ph idx="1"/>
          </p:nvPr>
        </p:nvSpPr>
        <p:spPr>
          <a:xfrm>
            <a:off x="1244331" y="835923"/>
            <a:ext cx="7161212" cy="3770582"/>
          </a:xfrm>
        </p:spPr>
        <p:txBody>
          <a:bodyPr/>
          <a:lstStyle/>
          <a:p>
            <a:pPr marL="0" indent="0">
              <a:buNone/>
            </a:pPr>
            <a:r>
              <a:rPr lang="en-GB" sz="1400" b="1" dirty="0"/>
              <a:t>Carl </a:t>
            </a:r>
            <a:r>
              <a:rPr lang="en-GB" sz="1400" b="1" dirty="0" err="1"/>
              <a:t>Lody</a:t>
            </a:r>
            <a:r>
              <a:rPr lang="en-GB" sz="1400" b="1" dirty="0"/>
              <a:t>, Letters, 5 November 1914 </a:t>
            </a:r>
            <a:r>
              <a:rPr lang="en-GB" sz="1200" dirty="0"/>
              <a:t>(shortly before his execution as a spy)</a:t>
            </a:r>
          </a:p>
          <a:p>
            <a:pPr marL="0" indent="0">
              <a:buNone/>
            </a:pPr>
            <a:r>
              <a:rPr lang="en-GB" sz="1400" dirty="0"/>
              <a:t>London, Nov, 5th 1914</a:t>
            </a:r>
          </a:p>
          <a:p>
            <a:pPr marL="0" indent="0">
              <a:buNone/>
            </a:pPr>
            <a:r>
              <a:rPr lang="en-GB" sz="1400" dirty="0"/>
              <a:t>Tower of London</a:t>
            </a:r>
          </a:p>
          <a:p>
            <a:pPr marL="0" indent="0">
              <a:buNone/>
            </a:pPr>
            <a:r>
              <a:rPr lang="en-GB" sz="1400" dirty="0"/>
              <a:t> </a:t>
            </a:r>
          </a:p>
          <a:p>
            <a:pPr marL="0" indent="0">
              <a:buNone/>
            </a:pPr>
            <a:r>
              <a:rPr lang="en-GB" sz="1400" dirty="0"/>
              <a:t>To the Commanding Officer of the 3rd Battalion </a:t>
            </a:r>
            <a:r>
              <a:rPr lang="en-GB" sz="1400" dirty="0" err="1"/>
              <a:t>Gren</a:t>
            </a:r>
            <a:r>
              <a:rPr lang="en-GB" sz="1400" dirty="0"/>
              <a:t>. Guards.</a:t>
            </a:r>
          </a:p>
          <a:p>
            <a:pPr marL="0" indent="0">
              <a:buNone/>
            </a:pPr>
            <a:r>
              <a:rPr lang="en-GB" sz="1400" dirty="0"/>
              <a:t>Wellington Barracks</a:t>
            </a:r>
          </a:p>
          <a:p>
            <a:pPr marL="0" indent="0">
              <a:buNone/>
            </a:pPr>
            <a:r>
              <a:rPr lang="en-GB" sz="1400" dirty="0"/>
              <a:t>Sir,</a:t>
            </a:r>
          </a:p>
          <a:p>
            <a:pPr marL="0" indent="0">
              <a:buNone/>
            </a:pPr>
            <a:r>
              <a:rPr lang="en-GB" sz="1400" dirty="0"/>
              <a:t>I feel it my duty as a German officer to express my sincere thanks and appreciation towards the staff officers and men who were in charge of my person during my confinement.</a:t>
            </a:r>
          </a:p>
          <a:p>
            <a:pPr marL="0" indent="0">
              <a:buNone/>
            </a:pPr>
            <a:r>
              <a:rPr lang="en-GB" sz="1400" dirty="0"/>
              <a:t>Their kind and considered treatment has called my highest esteem and admiration as regards good fellowship even towards the enemy and if I may be permitted, I would thank you for making this known to them.</a:t>
            </a:r>
          </a:p>
          <a:p>
            <a:pPr marL="0" indent="0">
              <a:buNone/>
            </a:pPr>
            <a:r>
              <a:rPr lang="en-GB" sz="1400" dirty="0"/>
              <a:t>I am, Sir, with profound respect:</a:t>
            </a:r>
          </a:p>
          <a:p>
            <a:pPr marL="0" indent="0">
              <a:buNone/>
            </a:pPr>
            <a:r>
              <a:rPr lang="en-GB" sz="1400" dirty="0"/>
              <a:t> </a:t>
            </a:r>
          </a:p>
          <a:p>
            <a:pPr marL="0" indent="0">
              <a:buNone/>
            </a:pPr>
            <a:r>
              <a:rPr lang="en-GB" sz="1400" dirty="0"/>
              <a:t>Carl Hans </a:t>
            </a:r>
            <a:r>
              <a:rPr lang="en-GB" sz="1400" dirty="0" err="1"/>
              <a:t>Lody</a:t>
            </a:r>
            <a:r>
              <a:rPr lang="en-GB" sz="1400" dirty="0"/>
              <a:t>.</a:t>
            </a:r>
          </a:p>
          <a:p>
            <a:pPr marL="0" indent="0">
              <a:buNone/>
            </a:pPr>
            <a:r>
              <a:rPr lang="en-GB" sz="1400" dirty="0"/>
              <a:t>Senior Lieutenant, Imperial German Naval Res. II.</a:t>
            </a:r>
          </a:p>
        </p:txBody>
      </p:sp>
      <p:sp>
        <p:nvSpPr>
          <p:cNvPr id="4" name="Rectangle 3"/>
          <p:cNvSpPr/>
          <p:nvPr/>
        </p:nvSpPr>
        <p:spPr>
          <a:xfrm>
            <a:off x="1143847" y="4904032"/>
            <a:ext cx="7161211" cy="1375761"/>
          </a:xfrm>
          <a:prstGeom prst="rect">
            <a:avLst/>
          </a:prstGeom>
        </p:spPr>
        <p:txBody>
          <a:bodyPr wrap="square">
            <a:spAutoFit/>
          </a:bodyPr>
          <a:lstStyle/>
          <a:p>
            <a:pPr>
              <a:spcBef>
                <a:spcPts val="0"/>
              </a:spcBef>
              <a:spcAft>
                <a:spcPts val="0"/>
              </a:spcAft>
            </a:pPr>
            <a:r>
              <a:rPr lang="en-GB" sz="1400" b="1" dirty="0">
                <a:latin typeface="Gotham-Book" panose="02000604040000020004" pitchFamily="2" charset="0"/>
                <a:ea typeface="Calibri" panose="020F0502020204030204" pitchFamily="34" charset="0"/>
                <a:cs typeface="Calibri" panose="020F0502020204030204" pitchFamily="34" charset="0"/>
              </a:rPr>
              <a:t>Sir Charles Peers of the Office of Works, 1923</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lnSpc>
                <a:spcPct val="115000"/>
              </a:lnSpc>
              <a:spcBef>
                <a:spcPts val="0"/>
              </a:spcBef>
              <a:spcAft>
                <a:spcPts val="0"/>
              </a:spcAft>
            </a:pPr>
            <a:r>
              <a:rPr lang="en-GB" sz="1400" dirty="0">
                <a:latin typeface="Gotham-Book" panose="02000604040000020004" pitchFamily="2" charset="0"/>
                <a:ea typeface="Calibri" panose="020F0502020204030204" pitchFamily="34" charset="0"/>
                <a:cs typeface="Calibri" panose="020F0502020204030204" pitchFamily="34" charset="0"/>
              </a:rPr>
              <a:t>When discussing how to memorialize the death of Henry VI, Sir Charles Peers of the Office of Works commented:</a:t>
            </a:r>
          </a:p>
          <a:p>
            <a:pPr>
              <a:lnSpc>
                <a:spcPct val="115000"/>
              </a:lnSpc>
              <a:spcBef>
                <a:spcPts val="600"/>
              </a:spcBef>
              <a:spcAft>
                <a:spcPts val="600"/>
              </a:spcAft>
            </a:pPr>
            <a:r>
              <a:rPr lang="en-GB" sz="1400" dirty="0">
                <a:latin typeface="Gotham-Book" panose="02000604040000020004" pitchFamily="2" charset="0"/>
                <a:ea typeface="Calibri" panose="020F0502020204030204" pitchFamily="34" charset="0"/>
                <a:cs typeface="Calibri" panose="020F0502020204030204" pitchFamily="34" charset="0"/>
              </a:rPr>
              <a:t>“A memorial tablet, if put up at all, should bear a qualified inscription – “by tradition” or something of that sort.”</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8442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_EWWWPowepoint5.jpg"/>
          <p:cNvPicPr>
            <a:picLocks noChangeAspect="1"/>
          </p:cNvPicPr>
          <p:nvPr/>
        </p:nvPicPr>
        <p:blipFill rotWithShape="1">
          <a:blip r:embed="rId3">
            <a:extLst>
              <a:ext uri="{BEBA8EAE-BF5A-486C-A8C5-ECC9F3942E4B}">
                <a14:imgProps xmlns:a14="http://schemas.microsoft.com/office/drawing/2010/main">
                  <a14:imgLayer r:embed="rId4">
                    <a14:imgEffect>
                      <a14:backgroundRemoval t="11511" b="86800" l="12000" r="63500"/>
                    </a14:imgEffect>
                  </a14:imgLayer>
                </a14:imgProps>
              </a:ext>
              <a:ext uri="{28A0092B-C50C-407E-A947-70E740481C1C}">
                <a14:useLocalDpi xmlns:a14="http://schemas.microsoft.com/office/drawing/2010/main" val="0"/>
              </a:ext>
            </a:extLst>
          </a:blip>
          <a:srcRect l="12000" t="12167" r="35625" b="13167"/>
          <a:stretch/>
        </p:blipFill>
        <p:spPr>
          <a:xfrm>
            <a:off x="1131570" y="1303020"/>
            <a:ext cx="3417570" cy="3654108"/>
          </a:xfrm>
          <a:prstGeom prst="rect">
            <a:avLst/>
          </a:prstGeom>
        </p:spPr>
      </p:pic>
      <p:sp>
        <p:nvSpPr>
          <p:cNvPr id="2" name="TextBox 1"/>
          <p:cNvSpPr txBox="1"/>
          <p:nvPr/>
        </p:nvSpPr>
        <p:spPr>
          <a:xfrm>
            <a:off x="1485900" y="5279537"/>
            <a:ext cx="2320290" cy="584775"/>
          </a:xfrm>
          <a:prstGeom prst="rect">
            <a:avLst/>
          </a:prstGeom>
          <a:noFill/>
        </p:spPr>
        <p:txBody>
          <a:bodyPr wrap="square" rtlCol="0">
            <a:spAutoFit/>
          </a:bodyPr>
          <a:lstStyle/>
          <a:p>
            <a:r>
              <a:rPr lang="en-GB" sz="1600" dirty="0">
                <a:latin typeface="+mn-lt"/>
              </a:rPr>
              <a:t>A hollowed out book containing pills.</a:t>
            </a:r>
          </a:p>
        </p:txBody>
      </p:sp>
      <p:sp>
        <p:nvSpPr>
          <p:cNvPr id="5" name="TextBox 4"/>
          <p:cNvSpPr txBox="1"/>
          <p:nvPr/>
        </p:nvSpPr>
        <p:spPr>
          <a:xfrm>
            <a:off x="1223010" y="128540"/>
            <a:ext cx="3326130" cy="1200329"/>
          </a:xfrm>
          <a:prstGeom prst="rect">
            <a:avLst/>
          </a:prstGeom>
          <a:noFill/>
        </p:spPr>
        <p:txBody>
          <a:bodyPr wrap="square" rtlCol="0">
            <a:spAutoFit/>
          </a:bodyPr>
          <a:lstStyle/>
          <a:p>
            <a:r>
              <a:rPr lang="en-GB" sz="3600" dirty="0" err="1">
                <a:latin typeface="+mj-lt"/>
              </a:rPr>
              <a:t>Lody’s</a:t>
            </a:r>
            <a:r>
              <a:rPr lang="en-GB" sz="3600" dirty="0">
                <a:latin typeface="+mj-lt"/>
              </a:rPr>
              <a:t> belongings</a:t>
            </a:r>
          </a:p>
        </p:txBody>
      </p:sp>
      <p:pic>
        <p:nvPicPr>
          <p:cNvPr id="1026" name="Picture 2" descr="Description: https://www.mi5.gov.uk/files/Global/About%20Us/lody_passport_1200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140" y="128540"/>
            <a:ext cx="2931207" cy="46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19_EWWWPowepoint6.jpg"/>
          <p:cNvPicPr>
            <a:picLocks noChangeAspect="1"/>
          </p:cNvPicPr>
          <p:nvPr/>
        </p:nvPicPr>
        <p:blipFill rotWithShape="1">
          <a:blip r:embed="rId6">
            <a:extLst>
              <a:ext uri="{BEBA8EAE-BF5A-486C-A8C5-ECC9F3942E4B}">
                <a14:imgProps xmlns:a14="http://schemas.microsoft.com/office/drawing/2010/main">
                  <a14:imgLayer r:embed="rId7">
                    <a14:imgEffect>
                      <a14:backgroundRemoval t="33067" b="88089" l="65100" r="92767"/>
                    </a14:imgEffect>
                  </a14:imgLayer>
                </a14:imgProps>
              </a:ext>
              <a:ext uri="{28A0092B-C50C-407E-A947-70E740481C1C}">
                <a14:useLocalDpi xmlns:a14="http://schemas.microsoft.com/office/drawing/2010/main" val="0"/>
              </a:ext>
            </a:extLst>
          </a:blip>
          <a:srcRect l="64930" t="32059" r="6499" b="11365"/>
          <a:stretch/>
        </p:blipFill>
        <p:spPr>
          <a:xfrm>
            <a:off x="7045276" y="3295809"/>
            <a:ext cx="2098724" cy="3116898"/>
          </a:xfrm>
          <a:prstGeom prst="rect">
            <a:avLst/>
          </a:prstGeom>
        </p:spPr>
      </p:pic>
      <p:sp>
        <p:nvSpPr>
          <p:cNvPr id="7" name="TextBox 6"/>
          <p:cNvSpPr txBox="1"/>
          <p:nvPr/>
        </p:nvSpPr>
        <p:spPr>
          <a:xfrm>
            <a:off x="4549140" y="5002538"/>
            <a:ext cx="2564716" cy="830997"/>
          </a:xfrm>
          <a:prstGeom prst="rect">
            <a:avLst/>
          </a:prstGeom>
          <a:noFill/>
        </p:spPr>
        <p:txBody>
          <a:bodyPr wrap="square" rtlCol="0">
            <a:spAutoFit/>
          </a:bodyPr>
          <a:lstStyle/>
          <a:p>
            <a:r>
              <a:rPr lang="en-GB" sz="1600" dirty="0">
                <a:latin typeface="+mn-lt"/>
              </a:rPr>
              <a:t>An American passport in the name of Charles </a:t>
            </a:r>
            <a:r>
              <a:rPr lang="en-GB" sz="1600" dirty="0" err="1">
                <a:latin typeface="+mn-lt"/>
              </a:rPr>
              <a:t>Inglis</a:t>
            </a:r>
            <a:endParaRPr lang="en-GB" sz="1600" dirty="0">
              <a:latin typeface="+mn-lt"/>
            </a:endParaRPr>
          </a:p>
        </p:txBody>
      </p:sp>
      <p:sp>
        <p:nvSpPr>
          <p:cNvPr id="9" name="Rectangle 8"/>
          <p:cNvSpPr/>
          <p:nvPr/>
        </p:nvSpPr>
        <p:spPr>
          <a:xfrm>
            <a:off x="7609663" y="6570339"/>
            <a:ext cx="1426994" cy="215444"/>
          </a:xfrm>
          <a:prstGeom prst="rect">
            <a:avLst/>
          </a:prstGeom>
        </p:spPr>
        <p:txBody>
          <a:bodyPr wrap="none">
            <a:spAutoFit/>
          </a:bodyPr>
          <a:lstStyle/>
          <a:p>
            <a:pPr fontAlgn="auto">
              <a:spcBef>
                <a:spcPts val="0"/>
              </a:spcBef>
              <a:spcAft>
                <a:spcPts val="0"/>
              </a:spcAft>
              <a:defRPr/>
            </a:pPr>
            <a:r>
              <a:rPr lang="en-GB" sz="800" dirty="0">
                <a:latin typeface="+mn-lt"/>
              </a:rPr>
              <a:t>© Historic Royal Palaces</a:t>
            </a:r>
          </a:p>
        </p:txBody>
      </p:sp>
    </p:spTree>
    <p:extLst>
      <p:ext uri="{BB962C8B-B14F-4D97-AF65-F5344CB8AC3E}">
        <p14:creationId xmlns:p14="http://schemas.microsoft.com/office/powerpoint/2010/main" val="3444307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7947" y="158675"/>
            <a:ext cx="3195376" cy="3539430"/>
          </a:xfrm>
          <a:prstGeom prst="rect">
            <a:avLst/>
          </a:prstGeom>
          <a:noFill/>
        </p:spPr>
        <p:txBody>
          <a:bodyPr wrap="square" rtlCol="0">
            <a:spAutoFit/>
          </a:bodyPr>
          <a:lstStyle/>
          <a:p>
            <a:r>
              <a:rPr lang="en-GB" sz="1400" dirty="0">
                <a:latin typeface="+mn-lt"/>
              </a:rPr>
              <a:t>Yeoman Warders (Beefeaters) in the 1800s and 2011. It is thought their nickname is derived from their position in the Royal Bodyguard, which permitted them to eat as much beef as they wanted from the king's table.</a:t>
            </a:r>
          </a:p>
          <a:p>
            <a:endParaRPr lang="en-GB" sz="1400" dirty="0">
              <a:latin typeface="+mn-lt"/>
            </a:endParaRPr>
          </a:p>
          <a:p>
            <a:r>
              <a:rPr lang="en-GB" sz="1400" dirty="0">
                <a:latin typeface="+mn-lt"/>
              </a:rPr>
              <a:t>Yeoman Warders are a detachment of the ‘Yeomen of the Guard’ and they have formed the Royal Bodyguard since at least 1509. Their origins stretch back as far as the reign of Edward IV (1461-83).</a:t>
            </a:r>
          </a:p>
          <a:p>
            <a:endParaRPr lang="en-GB" sz="1400" dirty="0">
              <a:latin typeface="+mn-lt"/>
            </a:endParaRPr>
          </a:p>
        </p:txBody>
      </p:sp>
      <p:pic>
        <p:nvPicPr>
          <p:cNvPr id="3" name="Content Placeholder 3" descr="1900 Group.jpg"/>
          <p:cNvPicPr>
            <a:picLocks noChangeAspect="1"/>
          </p:cNvPicPr>
          <p:nvPr/>
        </p:nvPicPr>
        <p:blipFill>
          <a:blip r:embed="rId3" cstate="print"/>
          <a:stretch>
            <a:fillRect/>
          </a:stretch>
        </p:blipFill>
        <p:spPr>
          <a:xfrm>
            <a:off x="1259634" y="158675"/>
            <a:ext cx="4447395" cy="3240000"/>
          </a:xfrm>
          <a:prstGeom prst="rect">
            <a:avLst/>
          </a:prstGeom>
        </p:spPr>
      </p:pic>
      <p:pic>
        <p:nvPicPr>
          <p:cNvPr id="24578" name="Picture 2" descr="Tower of London bully case pay-off 'devastated' female Beefe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295" y="3626742"/>
            <a:ext cx="4616028" cy="288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59633" y="6506742"/>
            <a:ext cx="1426994" cy="215444"/>
          </a:xfrm>
          <a:prstGeom prst="rect">
            <a:avLst/>
          </a:prstGeom>
        </p:spPr>
        <p:txBody>
          <a:bodyPr wrap="none">
            <a:spAutoFit/>
          </a:bodyPr>
          <a:lstStyle/>
          <a:p>
            <a:pPr fontAlgn="auto">
              <a:spcBef>
                <a:spcPts val="0"/>
              </a:spcBef>
              <a:spcAft>
                <a:spcPts val="0"/>
              </a:spcAft>
              <a:defRPr/>
            </a:pPr>
            <a:r>
              <a:rPr lang="en-GB" sz="800" dirty="0">
                <a:latin typeface="+mn-lt"/>
              </a:rPr>
              <a:t>© Historic Royal Palaces</a:t>
            </a:r>
          </a:p>
        </p:txBody>
      </p:sp>
      <p:sp>
        <p:nvSpPr>
          <p:cNvPr id="5" name="Rectangle 4"/>
          <p:cNvSpPr/>
          <p:nvPr/>
        </p:nvSpPr>
        <p:spPr>
          <a:xfrm>
            <a:off x="1259633" y="3626742"/>
            <a:ext cx="2880288" cy="1815882"/>
          </a:xfrm>
          <a:prstGeom prst="rect">
            <a:avLst/>
          </a:prstGeom>
        </p:spPr>
        <p:txBody>
          <a:bodyPr wrap="square">
            <a:spAutoFit/>
          </a:bodyPr>
          <a:lstStyle/>
          <a:p>
            <a:r>
              <a:rPr lang="en-GB" sz="1400" dirty="0">
                <a:latin typeface="+mn-lt"/>
              </a:rPr>
              <a:t>Today, Yeoman Warders must have served in the armed forces for at least 22 years, reaching the rank of warrant officer, and they must also have been awarded the long service and good conduct medal.</a:t>
            </a:r>
          </a:p>
        </p:txBody>
      </p:sp>
    </p:spTree>
    <p:extLst>
      <p:ext uri="{BB962C8B-B14F-4D97-AF65-F5344CB8AC3E}">
        <p14:creationId xmlns:p14="http://schemas.microsoft.com/office/powerpoint/2010/main" val="2928044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4563" t="43543" r="38879" b="26219"/>
          <a:stretch/>
        </p:blipFill>
        <p:spPr bwMode="auto">
          <a:xfrm>
            <a:off x="1471259" y="4007323"/>
            <a:ext cx="5675666" cy="242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03824" y="235940"/>
            <a:ext cx="2483922" cy="1754326"/>
          </a:xfrm>
          <a:prstGeom prst="rect">
            <a:avLst/>
          </a:prstGeom>
          <a:noFill/>
        </p:spPr>
        <p:txBody>
          <a:bodyPr wrap="square" rtlCol="0">
            <a:spAutoFit/>
          </a:bodyPr>
          <a:lstStyle/>
          <a:p>
            <a:r>
              <a:rPr lang="en-GB" sz="3600" dirty="0">
                <a:latin typeface="+mj-lt"/>
              </a:rPr>
              <a:t>The Tower Today</a:t>
            </a:r>
          </a:p>
        </p:txBody>
      </p:sp>
      <p:sp>
        <p:nvSpPr>
          <p:cNvPr id="6" name="Rectangle 5"/>
          <p:cNvSpPr/>
          <p:nvPr/>
        </p:nvSpPr>
        <p:spPr>
          <a:xfrm>
            <a:off x="1203824" y="1938814"/>
            <a:ext cx="2112132" cy="2031325"/>
          </a:xfrm>
          <a:prstGeom prst="rect">
            <a:avLst/>
          </a:prstGeom>
        </p:spPr>
        <p:txBody>
          <a:bodyPr wrap="square">
            <a:spAutoFit/>
          </a:bodyPr>
          <a:lstStyle/>
          <a:p>
            <a:r>
              <a:rPr lang="en-GB" dirty="0">
                <a:latin typeface="+mn-lt"/>
              </a:rPr>
              <a:t>The planting of the last Poppy in 2014 to commemorate the centenary of the First World War.</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1461" y="235940"/>
            <a:ext cx="5400000" cy="3600000"/>
          </a:xfrm>
          <a:prstGeom prst="rect">
            <a:avLst/>
          </a:prstGeom>
        </p:spPr>
      </p:pic>
      <p:sp>
        <p:nvSpPr>
          <p:cNvPr id="2" name="Rectangle 1"/>
          <p:cNvSpPr/>
          <p:nvPr/>
        </p:nvSpPr>
        <p:spPr>
          <a:xfrm>
            <a:off x="7299325" y="3970139"/>
            <a:ext cx="1692136" cy="830997"/>
          </a:xfrm>
          <a:prstGeom prst="rect">
            <a:avLst/>
          </a:prstGeom>
        </p:spPr>
        <p:txBody>
          <a:bodyPr wrap="square">
            <a:spAutoFit/>
          </a:bodyPr>
          <a:lstStyle/>
          <a:p>
            <a:r>
              <a:rPr lang="en-GB" sz="800" dirty="0">
                <a:latin typeface="+mn-lt"/>
              </a:rPr>
              <a:t>The Poppies installation ‘Blood Swept Lands and Seas of Red’ at the Tower of London, 11 November 2014. © Historic Royal Palaces. Photograph by R Lea-Hair</a:t>
            </a:r>
          </a:p>
        </p:txBody>
      </p:sp>
      <p:sp>
        <p:nvSpPr>
          <p:cNvPr id="7" name="Rectangle 6"/>
          <p:cNvSpPr/>
          <p:nvPr/>
        </p:nvSpPr>
        <p:spPr>
          <a:xfrm>
            <a:off x="1400920" y="6509206"/>
            <a:ext cx="1426994" cy="215444"/>
          </a:xfrm>
          <a:prstGeom prst="rect">
            <a:avLst/>
          </a:prstGeom>
        </p:spPr>
        <p:txBody>
          <a:bodyPr wrap="none">
            <a:spAutoFit/>
          </a:bodyPr>
          <a:lstStyle/>
          <a:p>
            <a:pPr fontAlgn="auto">
              <a:spcBef>
                <a:spcPts val="0"/>
              </a:spcBef>
              <a:spcAft>
                <a:spcPts val="0"/>
              </a:spcAft>
              <a:defRPr/>
            </a:pPr>
            <a:r>
              <a:rPr lang="en-GB" sz="800" dirty="0">
                <a:latin typeface="+mn-lt"/>
              </a:rPr>
              <a:t>© Historic Royal Palaces</a:t>
            </a:r>
          </a:p>
        </p:txBody>
      </p:sp>
      <p:sp>
        <p:nvSpPr>
          <p:cNvPr id="3" name="Rectangle 2"/>
          <p:cNvSpPr/>
          <p:nvPr/>
        </p:nvSpPr>
        <p:spPr>
          <a:xfrm>
            <a:off x="7272425" y="4970324"/>
            <a:ext cx="1745936" cy="1754326"/>
          </a:xfrm>
          <a:prstGeom prst="rect">
            <a:avLst/>
          </a:prstGeom>
        </p:spPr>
        <p:txBody>
          <a:bodyPr wrap="square">
            <a:spAutoFit/>
          </a:bodyPr>
          <a:lstStyle/>
          <a:p>
            <a:r>
              <a:rPr lang="en-GB" dirty="0">
                <a:latin typeface="+mn-lt"/>
              </a:rPr>
              <a:t>Tourists queuing to see the Crown Jewels in 2016 </a:t>
            </a:r>
          </a:p>
        </p:txBody>
      </p:sp>
    </p:spTree>
    <p:extLst>
      <p:ext uri="{BB962C8B-B14F-4D97-AF65-F5344CB8AC3E}">
        <p14:creationId xmlns:p14="http://schemas.microsoft.com/office/powerpoint/2010/main" val="1887933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245" y="230398"/>
            <a:ext cx="7161212" cy="709612"/>
          </a:xfrm>
        </p:spPr>
        <p:txBody>
          <a:bodyPr/>
          <a:lstStyle/>
          <a:p>
            <a:r>
              <a:rPr lang="en-GB" dirty="0"/>
              <a:t>Key Question Ideas</a:t>
            </a:r>
          </a:p>
        </p:txBody>
      </p:sp>
      <p:sp>
        <p:nvSpPr>
          <p:cNvPr id="3" name="Content Placeholder 2"/>
          <p:cNvSpPr>
            <a:spLocks noGrp="1"/>
          </p:cNvSpPr>
          <p:nvPr>
            <p:ph idx="1"/>
          </p:nvPr>
        </p:nvSpPr>
        <p:spPr>
          <a:xfrm>
            <a:off x="1242245" y="940009"/>
            <a:ext cx="7459628" cy="5478719"/>
          </a:xfrm>
        </p:spPr>
        <p:txBody>
          <a:bodyPr/>
          <a:lstStyle/>
          <a:p>
            <a:pPr>
              <a:spcBef>
                <a:spcPts val="600"/>
              </a:spcBef>
              <a:spcAft>
                <a:spcPts val="600"/>
              </a:spcAft>
            </a:pPr>
            <a:r>
              <a:rPr lang="en-GB" sz="2000" dirty="0"/>
              <a:t>How has the Tower of London changed over time?</a:t>
            </a:r>
          </a:p>
          <a:p>
            <a:pPr>
              <a:spcBef>
                <a:spcPts val="600"/>
              </a:spcBef>
              <a:spcAft>
                <a:spcPts val="600"/>
              </a:spcAft>
            </a:pPr>
            <a:endParaRPr lang="en-GB" sz="2000" dirty="0"/>
          </a:p>
          <a:p>
            <a:pPr>
              <a:spcBef>
                <a:spcPts val="600"/>
              </a:spcBef>
              <a:spcAft>
                <a:spcPts val="600"/>
              </a:spcAft>
            </a:pPr>
            <a:r>
              <a:rPr lang="en-GB" sz="2000" dirty="0"/>
              <a:t>What has been the Tower of London’s primary function?</a:t>
            </a:r>
          </a:p>
          <a:p>
            <a:pPr>
              <a:spcBef>
                <a:spcPts val="600"/>
              </a:spcBef>
              <a:spcAft>
                <a:spcPts val="600"/>
              </a:spcAft>
            </a:pPr>
            <a:endParaRPr lang="en-GB" sz="2000" dirty="0"/>
          </a:p>
          <a:p>
            <a:pPr>
              <a:spcBef>
                <a:spcPts val="600"/>
              </a:spcBef>
              <a:spcAft>
                <a:spcPts val="600"/>
              </a:spcAft>
            </a:pPr>
            <a:r>
              <a:rPr lang="en-GB" sz="2000" dirty="0"/>
              <a:t>Do the Tower of London’s uses over time prove it deserves its gory reputation?</a:t>
            </a:r>
          </a:p>
          <a:p>
            <a:pPr>
              <a:spcBef>
                <a:spcPts val="600"/>
              </a:spcBef>
              <a:spcAft>
                <a:spcPts val="600"/>
              </a:spcAft>
            </a:pPr>
            <a:endParaRPr lang="en-GB" sz="2000" dirty="0"/>
          </a:p>
          <a:p>
            <a:pPr>
              <a:spcBef>
                <a:spcPts val="600"/>
              </a:spcBef>
              <a:spcAft>
                <a:spcPts val="600"/>
              </a:spcAft>
            </a:pPr>
            <a:r>
              <a:rPr lang="en-GB" sz="2000" dirty="0"/>
              <a:t>What can the buildings of the Tower of London reveal?</a:t>
            </a:r>
          </a:p>
          <a:p>
            <a:pPr>
              <a:spcBef>
                <a:spcPts val="600"/>
              </a:spcBef>
              <a:spcAft>
                <a:spcPts val="600"/>
              </a:spcAft>
            </a:pPr>
            <a:endParaRPr lang="en-GB" sz="2000" dirty="0"/>
          </a:p>
          <a:p>
            <a:pPr>
              <a:spcBef>
                <a:spcPts val="600"/>
              </a:spcBef>
              <a:spcAft>
                <a:spcPts val="600"/>
              </a:spcAft>
            </a:pPr>
            <a:r>
              <a:rPr lang="en-GB" sz="2000" dirty="0"/>
              <a:t>Is the Tower of London a unique environment?</a:t>
            </a:r>
          </a:p>
          <a:p>
            <a:pPr>
              <a:spcBef>
                <a:spcPts val="600"/>
              </a:spcBef>
              <a:spcAft>
                <a:spcPts val="600"/>
              </a:spcAft>
            </a:pPr>
            <a:endParaRPr lang="en-GB" sz="2000" dirty="0"/>
          </a:p>
        </p:txBody>
      </p:sp>
    </p:spTree>
    <p:extLst>
      <p:ext uri="{BB962C8B-B14F-4D97-AF65-F5344CB8AC3E}">
        <p14:creationId xmlns:p14="http://schemas.microsoft.com/office/powerpoint/2010/main" val="1429947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391" y="220349"/>
            <a:ext cx="7161212" cy="709612"/>
          </a:xfrm>
        </p:spPr>
        <p:txBody>
          <a:bodyPr/>
          <a:lstStyle/>
          <a:p>
            <a:r>
              <a:rPr lang="en-GB" dirty="0"/>
              <a:t>Ideas for activities and foci</a:t>
            </a:r>
          </a:p>
        </p:txBody>
      </p:sp>
      <p:sp>
        <p:nvSpPr>
          <p:cNvPr id="3" name="Content Placeholder 2"/>
          <p:cNvSpPr>
            <a:spLocks noGrp="1"/>
          </p:cNvSpPr>
          <p:nvPr>
            <p:ph idx="1"/>
          </p:nvPr>
        </p:nvSpPr>
        <p:spPr>
          <a:xfrm>
            <a:off x="1272390" y="929961"/>
            <a:ext cx="7419433" cy="5802435"/>
          </a:xfrm>
        </p:spPr>
        <p:txBody>
          <a:bodyPr/>
          <a:lstStyle/>
          <a:p>
            <a:r>
              <a:rPr lang="en-GB" sz="2000" dirty="0"/>
              <a:t>Preparing to act as guides for tourists to learn about the different functions of the Tower</a:t>
            </a:r>
          </a:p>
          <a:p>
            <a:endParaRPr lang="en-GB" sz="2000" dirty="0"/>
          </a:p>
          <a:p>
            <a:r>
              <a:rPr lang="en-GB" sz="2000" dirty="0"/>
              <a:t>Creating an audio or video guide for the Tower</a:t>
            </a:r>
          </a:p>
          <a:p>
            <a:endParaRPr lang="en-GB" sz="2000" dirty="0"/>
          </a:p>
          <a:p>
            <a:r>
              <a:rPr lang="en-GB" sz="2000" dirty="0"/>
              <a:t>Creating a new exhibition with ideas for key objects, locations and sources</a:t>
            </a:r>
          </a:p>
          <a:p>
            <a:endParaRPr lang="en-GB" sz="2000" dirty="0"/>
          </a:p>
          <a:p>
            <a:r>
              <a:rPr lang="en-GB" sz="2000" dirty="0"/>
              <a:t>Writing a guide book or trail for primary or KS3 students</a:t>
            </a:r>
          </a:p>
          <a:p>
            <a:endParaRPr lang="en-GB" sz="2000" dirty="0"/>
          </a:p>
          <a:p>
            <a:r>
              <a:rPr lang="en-GB" sz="2000" dirty="0"/>
              <a:t>Debates on </a:t>
            </a:r>
            <a:r>
              <a:rPr lang="en-GB" sz="2000" dirty="0" err="1"/>
              <a:t>Salvin’s</a:t>
            </a:r>
            <a:r>
              <a:rPr lang="en-GB" sz="2000" dirty="0"/>
              <a:t> work: are newer buildings as important as older ones or should they be removed?</a:t>
            </a:r>
          </a:p>
          <a:p>
            <a:endParaRPr lang="en-GB" sz="2000" dirty="0"/>
          </a:p>
          <a:p>
            <a:r>
              <a:rPr lang="en-GB" sz="2000" dirty="0"/>
              <a:t>Physical remains vs written sources – which are more valuable for historians and what are their issues?</a:t>
            </a:r>
          </a:p>
        </p:txBody>
      </p:sp>
    </p:spTree>
    <p:extLst>
      <p:ext uri="{BB962C8B-B14F-4D97-AF65-F5344CB8AC3E}">
        <p14:creationId xmlns:p14="http://schemas.microsoft.com/office/powerpoint/2010/main" val="3751986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3" y="6018962"/>
            <a:ext cx="7529804" cy="369332"/>
          </a:xfrm>
          <a:prstGeom prst="rect">
            <a:avLst/>
          </a:prstGeom>
          <a:noFill/>
        </p:spPr>
        <p:txBody>
          <a:bodyPr wrap="square" rtlCol="0">
            <a:spAutoFit/>
          </a:bodyPr>
          <a:lstStyle/>
          <a:p>
            <a:r>
              <a:rPr lang="en-GB" dirty="0">
                <a:latin typeface="+mn-lt"/>
              </a:rPr>
              <a:t>An artists’ impression of the Roman City Wall, AD 400</a:t>
            </a:r>
          </a:p>
        </p:txBody>
      </p:sp>
      <p:pic>
        <p:nvPicPr>
          <p:cNvPr id="3" name="Picture 2" descr="17355 ad 400 twilight of roman city"/>
          <p:cNvPicPr>
            <a:picLocks noChangeAspect="1" noChangeArrowheads="1"/>
          </p:cNvPicPr>
          <p:nvPr/>
        </p:nvPicPr>
        <p:blipFill>
          <a:blip r:embed="rId3">
            <a:extLst>
              <a:ext uri="{28A0092B-C50C-407E-A947-70E740481C1C}">
                <a14:useLocalDpi xmlns:a14="http://schemas.microsoft.com/office/drawing/2010/main" val="0"/>
              </a:ext>
            </a:extLst>
          </a:blip>
          <a:srcRect l="902"/>
          <a:stretch>
            <a:fillRect/>
          </a:stretch>
        </p:blipFill>
        <p:spPr bwMode="auto">
          <a:xfrm>
            <a:off x="1259633" y="375684"/>
            <a:ext cx="78486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351125" y="6548347"/>
            <a:ext cx="5792875" cy="215444"/>
          </a:xfrm>
          <a:prstGeom prst="rect">
            <a:avLst/>
          </a:prstGeom>
        </p:spPr>
        <p:txBody>
          <a:bodyPr wrap="square">
            <a:spAutoFit/>
          </a:bodyPr>
          <a:lstStyle/>
          <a:p>
            <a:r>
              <a:rPr lang="en-GB" sz="800" dirty="0">
                <a:latin typeface="+mn-lt"/>
              </a:rPr>
              <a:t>Modern interpretation of the Tower of London in AD 400 © Historic Royal Palaces. Illustration by Ivan Lapper.</a:t>
            </a:r>
          </a:p>
        </p:txBody>
      </p:sp>
    </p:spTree>
    <p:extLst>
      <p:ext uri="{BB962C8B-B14F-4D97-AF65-F5344CB8AC3E}">
        <p14:creationId xmlns:p14="http://schemas.microsoft.com/office/powerpoint/2010/main" val="3979936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47848" y="229828"/>
            <a:ext cx="7161212" cy="709612"/>
          </a:xfrm>
        </p:spPr>
        <p:txBody>
          <a:bodyPr/>
          <a:lstStyle/>
          <a:p>
            <a:r>
              <a:rPr lang="en-GB" dirty="0"/>
              <a:t>Early Medieval</a:t>
            </a:r>
          </a:p>
        </p:txBody>
      </p:sp>
      <p:sp>
        <p:nvSpPr>
          <p:cNvPr id="5" name="Content Placeholder 4"/>
          <p:cNvSpPr>
            <a:spLocks noGrp="1"/>
          </p:cNvSpPr>
          <p:nvPr>
            <p:ph idx="1"/>
          </p:nvPr>
        </p:nvSpPr>
        <p:spPr>
          <a:xfrm>
            <a:off x="1347848" y="939441"/>
            <a:ext cx="7444460" cy="889360"/>
          </a:xfrm>
        </p:spPr>
        <p:txBody>
          <a:bodyPr/>
          <a:lstStyle/>
          <a:p>
            <a:pPr marL="0" indent="0">
              <a:buNone/>
            </a:pPr>
            <a:r>
              <a:rPr lang="en-GB" sz="1400" b="1" dirty="0"/>
              <a:t>Anglo-Saxon Chronicles, 1097</a:t>
            </a:r>
            <a:endParaRPr lang="en-GB" sz="1400" dirty="0"/>
          </a:p>
          <a:p>
            <a:pPr marL="0" indent="0">
              <a:buNone/>
            </a:pPr>
            <a:r>
              <a:rPr lang="en-GB" sz="1400" dirty="0"/>
              <a:t>‘Also many shires, whose work pertained to London were badly afflicted through the wall which they constructed around the Tower.’</a:t>
            </a:r>
          </a:p>
          <a:p>
            <a:endParaRPr lang="en-GB" sz="1400" dirty="0"/>
          </a:p>
        </p:txBody>
      </p:sp>
      <p:sp>
        <p:nvSpPr>
          <p:cNvPr id="6" name="Rectangle 5"/>
          <p:cNvSpPr/>
          <p:nvPr/>
        </p:nvSpPr>
        <p:spPr>
          <a:xfrm>
            <a:off x="1206224" y="1927100"/>
            <a:ext cx="7444460" cy="1107996"/>
          </a:xfrm>
          <a:prstGeom prst="rect">
            <a:avLst/>
          </a:prstGeom>
        </p:spPr>
        <p:txBody>
          <a:bodyPr wrap="square">
            <a:spAutoFit/>
          </a:bodyPr>
          <a:lstStyle/>
          <a:p>
            <a:pPr>
              <a:spcBef>
                <a:spcPts val="600"/>
              </a:spcBef>
              <a:spcAft>
                <a:spcPts val="600"/>
              </a:spcAft>
            </a:pPr>
            <a:r>
              <a:rPr lang="en-GB" sz="1400" b="1" dirty="0">
                <a:latin typeface="Gotham-Book" panose="02000604040000020004" pitchFamily="2" charset="0"/>
                <a:ea typeface="Calibri" panose="020F0502020204030204" pitchFamily="34" charset="0"/>
                <a:cs typeface="Calibri" panose="020F0502020204030204" pitchFamily="34" charset="0"/>
              </a:rPr>
              <a:t>The Anglo-Saxon Chronicles, 1100</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spcBef>
                <a:spcPts val="600"/>
              </a:spcBef>
              <a:spcAft>
                <a:spcPts val="600"/>
              </a:spcAft>
            </a:pPr>
            <a:r>
              <a:rPr lang="en-GB" sz="1400" dirty="0">
                <a:latin typeface="Gotham-Book" panose="02000604040000020004" pitchFamily="2" charset="0"/>
                <a:ea typeface="Calibri" panose="020F0502020204030204" pitchFamily="34" charset="0"/>
                <a:cs typeface="Calibri" panose="020F0502020204030204" pitchFamily="34" charset="0"/>
              </a:rPr>
              <a:t>‘And soon after that, by the advice of those who were around him, the king [Henry I] had </a:t>
            </a:r>
            <a:r>
              <a:rPr lang="en-GB" sz="1400" dirty="0" err="1">
                <a:latin typeface="Gotham-Book" panose="02000604040000020004" pitchFamily="2" charset="0"/>
                <a:ea typeface="Calibri" panose="020F0502020204030204" pitchFamily="34" charset="0"/>
                <a:cs typeface="Calibri" panose="020F0502020204030204" pitchFamily="34" charset="0"/>
              </a:rPr>
              <a:t>Ranulf</a:t>
            </a:r>
            <a:r>
              <a:rPr lang="en-GB" sz="1400" dirty="0">
                <a:latin typeface="Gotham-Book" panose="02000604040000020004" pitchFamily="2" charset="0"/>
                <a:ea typeface="Calibri" panose="020F0502020204030204" pitchFamily="34" charset="0"/>
                <a:cs typeface="Calibri" panose="020F0502020204030204" pitchFamily="34" charset="0"/>
              </a:rPr>
              <a:t> bishop of Durham seized and brought to the Tower in London and held there.’</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
        <p:nvSpPr>
          <p:cNvPr id="7" name="Rectangle 6"/>
          <p:cNvSpPr/>
          <p:nvPr/>
        </p:nvSpPr>
        <p:spPr>
          <a:xfrm>
            <a:off x="1206224" y="3370459"/>
            <a:ext cx="7444460" cy="2831544"/>
          </a:xfrm>
          <a:prstGeom prst="rect">
            <a:avLst/>
          </a:prstGeom>
        </p:spPr>
        <p:txBody>
          <a:bodyPr wrap="square">
            <a:spAutoFit/>
          </a:bodyPr>
          <a:lstStyle/>
          <a:p>
            <a:pPr>
              <a:spcBef>
                <a:spcPts val="600"/>
              </a:spcBef>
              <a:spcAft>
                <a:spcPts val="600"/>
              </a:spcAft>
            </a:pPr>
            <a:r>
              <a:rPr lang="en-GB" sz="1400" b="1" dirty="0">
                <a:latin typeface="Gotham-Book" panose="02000604040000020004" pitchFamily="2" charset="0"/>
                <a:ea typeface="Calibri" panose="020F0502020204030204" pitchFamily="34" charset="0"/>
                <a:cs typeface="Calibri" panose="020F0502020204030204" pitchFamily="34" charset="0"/>
              </a:rPr>
              <a:t>William </a:t>
            </a:r>
            <a:r>
              <a:rPr lang="en-GB" sz="1400" b="1" dirty="0" err="1">
                <a:latin typeface="Gotham-Book" panose="02000604040000020004" pitchFamily="2" charset="0"/>
                <a:ea typeface="Calibri" panose="020F0502020204030204" pitchFamily="34" charset="0"/>
                <a:cs typeface="Calibri" panose="020F0502020204030204" pitchFamily="34" charset="0"/>
              </a:rPr>
              <a:t>Fitzstephens</a:t>
            </a:r>
            <a:r>
              <a:rPr lang="en-GB" sz="1400" b="1" dirty="0">
                <a:latin typeface="Gotham-Book" panose="02000604040000020004" pitchFamily="2" charset="0"/>
                <a:ea typeface="Calibri" panose="020F0502020204030204" pitchFamily="34" charset="0"/>
                <a:cs typeface="Calibri" panose="020F0502020204030204" pitchFamily="34" charset="0"/>
              </a:rPr>
              <a:t>’, </a:t>
            </a:r>
            <a:r>
              <a:rPr lang="en-GB" sz="1400" b="1" dirty="0" err="1">
                <a:latin typeface="Gotham-Book" panose="02000604040000020004" pitchFamily="2" charset="0"/>
                <a:ea typeface="Calibri" panose="020F0502020204030204" pitchFamily="34" charset="0"/>
                <a:cs typeface="Calibri" panose="020F0502020204030204" pitchFamily="34" charset="0"/>
              </a:rPr>
              <a:t>Descriptio</a:t>
            </a:r>
            <a:r>
              <a:rPr lang="en-GB" sz="1400" b="1" dirty="0">
                <a:latin typeface="Gotham-Book" panose="02000604040000020004" pitchFamily="2" charset="0"/>
                <a:ea typeface="Calibri" panose="020F0502020204030204" pitchFamily="34" charset="0"/>
                <a:cs typeface="Calibri" panose="020F0502020204030204" pitchFamily="34" charset="0"/>
              </a:rPr>
              <a:t> </a:t>
            </a:r>
            <a:r>
              <a:rPr lang="en-GB" sz="1400" b="1" dirty="0" err="1">
                <a:latin typeface="Gotham-Book" panose="02000604040000020004" pitchFamily="2" charset="0"/>
                <a:ea typeface="Calibri" panose="020F0502020204030204" pitchFamily="34" charset="0"/>
                <a:cs typeface="Calibri" panose="020F0502020204030204" pitchFamily="34" charset="0"/>
              </a:rPr>
              <a:t>Nobilissimi</a:t>
            </a:r>
            <a:r>
              <a:rPr lang="en-GB" sz="1400" b="1" dirty="0">
                <a:latin typeface="Gotham-Book" panose="02000604040000020004" pitchFamily="2" charset="0"/>
                <a:ea typeface="Calibri" panose="020F0502020204030204" pitchFamily="34" charset="0"/>
                <a:cs typeface="Calibri" panose="020F0502020204030204" pitchFamily="34" charset="0"/>
              </a:rPr>
              <a:t> </a:t>
            </a:r>
            <a:r>
              <a:rPr lang="en-GB" sz="1400" b="1" dirty="0" err="1">
                <a:latin typeface="Gotham-Book" panose="02000604040000020004" pitchFamily="2" charset="0"/>
                <a:ea typeface="Calibri" panose="020F0502020204030204" pitchFamily="34" charset="0"/>
                <a:cs typeface="Calibri" panose="020F0502020204030204" pitchFamily="34" charset="0"/>
              </a:rPr>
              <a:t>Civitatis</a:t>
            </a:r>
            <a:r>
              <a:rPr lang="en-GB" sz="1400" b="1" dirty="0">
                <a:latin typeface="Gotham-Book" panose="02000604040000020004" pitchFamily="2" charset="0"/>
                <a:ea typeface="Calibri" panose="020F0502020204030204" pitchFamily="34" charset="0"/>
                <a:cs typeface="Calibri" panose="020F0502020204030204" pitchFamily="34" charset="0"/>
              </a:rPr>
              <a:t> </a:t>
            </a:r>
            <a:r>
              <a:rPr lang="en-GB" sz="1400" b="1" dirty="0" err="1">
                <a:latin typeface="Gotham-Book" panose="02000604040000020004" pitchFamily="2" charset="0"/>
                <a:ea typeface="Calibri" panose="020F0502020204030204" pitchFamily="34" charset="0"/>
                <a:cs typeface="Calibri" panose="020F0502020204030204" pitchFamily="34" charset="0"/>
              </a:rPr>
              <a:t>Londoniae</a:t>
            </a:r>
            <a:r>
              <a:rPr lang="en-GB" sz="1400" b="1" dirty="0">
                <a:latin typeface="Gotham-Book" panose="02000604040000020004" pitchFamily="2" charset="0"/>
                <a:ea typeface="Calibri" panose="020F0502020204030204" pitchFamily="34" charset="0"/>
                <a:cs typeface="Calibri" panose="020F0502020204030204" pitchFamily="34" charset="0"/>
              </a:rPr>
              <a:t> (description of the noblest City of London), 1174/1183</a:t>
            </a:r>
            <a:endParaRPr lang="en-GB" sz="1400" dirty="0">
              <a:latin typeface="Gotham-Book" panose="02000604040000020004" pitchFamily="2" charset="0"/>
              <a:ea typeface="Calibri" panose="020F0502020204030204" pitchFamily="34" charset="0"/>
              <a:cs typeface="Calibri" panose="020F0502020204030204" pitchFamily="34" charset="0"/>
            </a:endParaRPr>
          </a:p>
          <a:p>
            <a:pPr>
              <a:spcBef>
                <a:spcPts val="600"/>
              </a:spcBef>
              <a:spcAft>
                <a:spcPts val="600"/>
              </a:spcAft>
            </a:pPr>
            <a:r>
              <a:rPr lang="en-GB" sz="1400" dirty="0">
                <a:latin typeface="Gotham-Book" panose="02000604040000020004" pitchFamily="2" charset="0"/>
                <a:ea typeface="Calibri" panose="020F0502020204030204" pitchFamily="34" charset="0"/>
                <a:cs typeface="Calibri" panose="020F0502020204030204" pitchFamily="34" charset="0"/>
              </a:rPr>
              <a:t>‘It has on the east the Palatine Castle, very great and strong, of which the ground plan and the walls rise from a very deep foundation, fixed with a mortar tempered by the blood of animals. On the west are two towers very strongly fortified, with the high and great wall of the city having seven double gates, and towered to the north at intervals. London was walled and towered in like manner on the south, but the great fish-bearing Thames river which there glides, with ebb and flow from the sea, by course of time has washed against, loosened, and thrown down those walls. Also upwards to the west the royal palace is conspicuous above the same river, an incomparable building with ramparts and bulwarks, two miles from the city, joined to it by a populous suburb.’</a:t>
            </a:r>
            <a:endParaRPr lang="en-GB" sz="1400" dirty="0">
              <a:effectLst/>
              <a:latin typeface="Gotham-Book" panose="02000604040000020004" pitchFamily="2"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9921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7610" y="5848140"/>
            <a:ext cx="7529804" cy="338554"/>
          </a:xfrm>
          <a:prstGeom prst="rect">
            <a:avLst/>
          </a:prstGeom>
          <a:noFill/>
        </p:spPr>
        <p:txBody>
          <a:bodyPr wrap="square" rtlCol="0">
            <a:spAutoFit/>
          </a:bodyPr>
          <a:lstStyle/>
          <a:p>
            <a:r>
              <a:rPr lang="en-GB" sz="1600" dirty="0">
                <a:latin typeface="+mn-lt"/>
              </a:rPr>
              <a:t>An artists’ impression of the building of the White Tower, AD 1080s</a:t>
            </a:r>
          </a:p>
        </p:txBody>
      </p:sp>
      <p:pic>
        <p:nvPicPr>
          <p:cNvPr id="3" name="Picture 2" descr="17359 lapper 1080 conquerers 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610" y="537882"/>
            <a:ext cx="7699304" cy="502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300884" y="6546726"/>
            <a:ext cx="5843116" cy="215444"/>
          </a:xfrm>
          <a:prstGeom prst="rect">
            <a:avLst/>
          </a:prstGeom>
        </p:spPr>
        <p:txBody>
          <a:bodyPr wrap="square">
            <a:spAutoFit/>
          </a:bodyPr>
          <a:lstStyle/>
          <a:p>
            <a:r>
              <a:rPr lang="en-GB" sz="800" dirty="0">
                <a:latin typeface="+mn-lt"/>
              </a:rPr>
              <a:t>Modern interpretation of the Tower of London in AD 1080s © Historic Royal Palaces. Illustration by Ivan Lapper.</a:t>
            </a:r>
          </a:p>
        </p:txBody>
      </p:sp>
    </p:spTree>
    <p:extLst>
      <p:ext uri="{BB962C8B-B14F-4D97-AF65-F5344CB8AC3E}">
        <p14:creationId xmlns:p14="http://schemas.microsoft.com/office/powerpoint/2010/main" val="2523645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G_02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434" y="805284"/>
            <a:ext cx="3810895" cy="508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59633" y="5900840"/>
            <a:ext cx="3714301" cy="338554"/>
          </a:xfrm>
          <a:prstGeom prst="rect">
            <a:avLst/>
          </a:prstGeom>
          <a:noFill/>
        </p:spPr>
        <p:txBody>
          <a:bodyPr wrap="square" rtlCol="0">
            <a:spAutoFit/>
          </a:bodyPr>
          <a:lstStyle/>
          <a:p>
            <a:r>
              <a:rPr lang="en-GB" sz="1600" dirty="0">
                <a:latin typeface="+mn-lt"/>
              </a:rPr>
              <a:t>The White Tower and South Lawn</a:t>
            </a:r>
          </a:p>
        </p:txBody>
      </p:sp>
      <p:sp>
        <p:nvSpPr>
          <p:cNvPr id="4" name="TextBox 3"/>
          <p:cNvSpPr txBox="1"/>
          <p:nvPr/>
        </p:nvSpPr>
        <p:spPr>
          <a:xfrm>
            <a:off x="1365434" y="174342"/>
            <a:ext cx="6217920" cy="646331"/>
          </a:xfrm>
          <a:prstGeom prst="rect">
            <a:avLst/>
          </a:prstGeom>
          <a:noFill/>
        </p:spPr>
        <p:txBody>
          <a:bodyPr wrap="square" rtlCol="0">
            <a:spAutoFit/>
          </a:bodyPr>
          <a:lstStyle/>
          <a:p>
            <a:r>
              <a:rPr lang="en-GB" sz="3600" dirty="0">
                <a:latin typeface="+mj-lt"/>
              </a:rPr>
              <a:t>The Medieval Tower</a:t>
            </a: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375" r="50125"/>
                    </a14:imgEffect>
                  </a14:imgLayer>
                </a14:imgProps>
              </a:ext>
              <a:ext uri="{28A0092B-C50C-407E-A947-70E740481C1C}">
                <a14:useLocalDpi xmlns:a14="http://schemas.microsoft.com/office/drawing/2010/main" val="0"/>
              </a:ext>
            </a:extLst>
          </a:blip>
          <a:srcRect r="49834"/>
          <a:stretch/>
        </p:blipFill>
        <p:spPr bwMode="auto">
          <a:xfrm>
            <a:off x="5485250" y="2320726"/>
            <a:ext cx="1625716" cy="1620000"/>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969" l="0" r="100000"/>
                    </a14:imgEffect>
                  </a14:imgLayer>
                </a14:imgProps>
              </a:ext>
              <a:ext uri="{28A0092B-C50C-407E-A947-70E740481C1C}">
                <a14:useLocalDpi xmlns:a14="http://schemas.microsoft.com/office/drawing/2010/main" val="0"/>
              </a:ext>
            </a:extLst>
          </a:blip>
          <a:srcRect r="49834"/>
          <a:stretch/>
        </p:blipFill>
        <p:spPr bwMode="auto">
          <a:xfrm>
            <a:off x="7122551" y="3345658"/>
            <a:ext cx="1675446" cy="162000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4307747" y="6212296"/>
            <a:ext cx="4481690" cy="338554"/>
          </a:xfrm>
          <a:prstGeom prst="rect">
            <a:avLst/>
          </a:prstGeom>
        </p:spPr>
        <p:txBody>
          <a:bodyPr wrap="square">
            <a:spAutoFit/>
          </a:bodyPr>
          <a:lstStyle/>
          <a:p>
            <a:pPr>
              <a:spcBef>
                <a:spcPts val="600"/>
              </a:spcBef>
              <a:spcAft>
                <a:spcPts val="600"/>
              </a:spcAft>
            </a:pPr>
            <a:r>
              <a:rPr lang="en-GB" sz="1600" dirty="0">
                <a:latin typeface="Gotham-Book" panose="02000604040000020004" pitchFamily="2" charset="0"/>
                <a:ea typeface="Calibri" panose="020F0502020204030204" pitchFamily="34" charset="0"/>
                <a:cs typeface="Calibri" panose="020F0502020204030204" pitchFamily="34" charset="0"/>
              </a:rPr>
              <a:t>Pennies of Harold II and William I, 1066-68</a:t>
            </a:r>
          </a:p>
        </p:txBody>
      </p:sp>
      <p:cxnSp>
        <p:nvCxnSpPr>
          <p:cNvPr id="8" name="Straight Arrow Connector 7"/>
          <p:cNvCxnSpPr>
            <a:endCxn id="5" idx="2"/>
          </p:cNvCxnSpPr>
          <p:nvPr/>
        </p:nvCxnSpPr>
        <p:spPr>
          <a:xfrm flipV="1">
            <a:off x="5989187" y="3940726"/>
            <a:ext cx="308921" cy="2271570"/>
          </a:xfrm>
          <a:prstGeom prst="straightConnector1">
            <a:avLst/>
          </a:prstGeom>
          <a:ln>
            <a:solidFill>
              <a:schemeClr val="bg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857769" y="5009984"/>
            <a:ext cx="715412" cy="1157985"/>
          </a:xfrm>
          <a:prstGeom prst="straightConnector1">
            <a:avLst/>
          </a:prstGeom>
          <a:ln>
            <a:solidFill>
              <a:schemeClr val="bg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259633" y="6265812"/>
            <a:ext cx="1317990" cy="215444"/>
          </a:xfrm>
          <a:prstGeom prst="rect">
            <a:avLst/>
          </a:prstGeom>
        </p:spPr>
        <p:txBody>
          <a:bodyPr wrap="none">
            <a:spAutoFit/>
          </a:bodyPr>
          <a:lstStyle/>
          <a:p>
            <a:r>
              <a:rPr lang="en-GB" sz="800" dirty="0"/>
              <a:t>© Historic Royal Palaces</a:t>
            </a:r>
          </a:p>
        </p:txBody>
      </p:sp>
    </p:spTree>
    <p:extLst>
      <p:ext uri="{BB962C8B-B14F-4D97-AF65-F5344CB8AC3E}">
        <p14:creationId xmlns:p14="http://schemas.microsoft.com/office/powerpoint/2010/main" val="412937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837" y="316093"/>
            <a:ext cx="7161212" cy="709612"/>
          </a:xfrm>
        </p:spPr>
        <p:txBody>
          <a:bodyPr/>
          <a:lstStyle/>
          <a:p>
            <a:r>
              <a:rPr lang="en-GB" dirty="0"/>
              <a:t>Medieval</a:t>
            </a:r>
          </a:p>
        </p:txBody>
      </p:sp>
      <p:sp>
        <p:nvSpPr>
          <p:cNvPr id="3" name="Content Placeholder 2"/>
          <p:cNvSpPr>
            <a:spLocks noGrp="1"/>
          </p:cNvSpPr>
          <p:nvPr>
            <p:ph idx="1"/>
          </p:nvPr>
        </p:nvSpPr>
        <p:spPr>
          <a:xfrm>
            <a:off x="1278836" y="1025705"/>
            <a:ext cx="7453181" cy="5304757"/>
          </a:xfrm>
        </p:spPr>
        <p:txBody>
          <a:bodyPr/>
          <a:lstStyle/>
          <a:p>
            <a:pPr marL="0" indent="0">
              <a:buNone/>
            </a:pPr>
            <a:r>
              <a:rPr lang="en-GB" sz="1400" b="1" dirty="0"/>
              <a:t>Jean Froissart</a:t>
            </a:r>
            <a:r>
              <a:rPr lang="en-GB" sz="1400" b="1" i="1" dirty="0"/>
              <a:t>, Froissart’s Chronicle, pp.72-73, 1390s</a:t>
            </a:r>
            <a:endParaRPr lang="en-GB" sz="1400" dirty="0"/>
          </a:p>
          <a:p>
            <a:pPr marL="0" indent="0">
              <a:buNone/>
            </a:pPr>
            <a:r>
              <a:rPr lang="en-GB" sz="1400" dirty="0"/>
              <a:t>‘And on the Friday in the morning the people, being at Saint Katherine's near to the Tower, began to apparel themselves and to cry and shout, and said, without the king would come out and speak with them, they would assail the Tower and take it by force, and slay all them that were within.</a:t>
            </a:r>
          </a:p>
          <a:p>
            <a:pPr marL="0" indent="0">
              <a:buNone/>
            </a:pPr>
            <a:endParaRPr lang="en-GB" sz="1400" dirty="0"/>
          </a:p>
          <a:p>
            <a:pPr marL="0" indent="0">
              <a:buNone/>
            </a:pPr>
            <a:r>
              <a:rPr lang="en-GB" sz="1400" dirty="0"/>
              <a:t>Then the king doubted these words and so was counselled that he should issue out to speak with them: and then the king sent to them that they should all draw to a fair plain place called Mile-end…</a:t>
            </a:r>
          </a:p>
          <a:p>
            <a:pPr marL="0" indent="0">
              <a:buNone/>
            </a:pPr>
            <a:endParaRPr lang="en-GB" sz="1400" dirty="0"/>
          </a:p>
          <a:p>
            <a:pPr marL="0" indent="0">
              <a:buNone/>
            </a:pPr>
            <a:r>
              <a:rPr lang="en-GB" sz="1400" dirty="0"/>
              <a:t>Then the people began to depart, specially the commons of the villages, and went to the same place: but all went not thither… </a:t>
            </a:r>
          </a:p>
          <a:p>
            <a:pPr marL="0" indent="0">
              <a:buNone/>
            </a:pPr>
            <a:endParaRPr lang="en-GB" sz="1400" dirty="0"/>
          </a:p>
          <a:p>
            <a:pPr marL="0" indent="0">
              <a:buNone/>
            </a:pPr>
            <a:r>
              <a:rPr lang="en-GB" sz="1400" dirty="0"/>
              <a:t>more than four hundred entered into the Tower and brake up chamber after chamber, and at last found the archbishop of Canterbury, called Simon, a valiant man and a wise, and chief chancellor of England, and a little before he had said mass before the king. These gluttons took him and strake off his head, and also they beheaded the lord of Saint John's and a friar minor, master in medicine, pertaining to the duke of Lancaster, they slew him in despite of his master, and a sergeant at arms called John Leg; and these four heads were set on four long spears… </a:t>
            </a:r>
          </a:p>
          <a:p>
            <a:pPr marL="0" indent="0">
              <a:buNone/>
            </a:pPr>
            <a:endParaRPr lang="en-GB" sz="1400" dirty="0"/>
          </a:p>
          <a:p>
            <a:pPr marL="0" indent="0">
              <a:buNone/>
            </a:pPr>
            <a:r>
              <a:rPr lang="en-GB" sz="1400" dirty="0"/>
              <a:t>Also these gluttons entered into the princess' chamber and brake her bed, whereby she was so sore affrayed that she swooned.’</a:t>
            </a:r>
          </a:p>
        </p:txBody>
      </p:sp>
    </p:spTree>
    <p:extLst>
      <p:ext uri="{BB962C8B-B14F-4D97-AF65-F5344CB8AC3E}">
        <p14:creationId xmlns:p14="http://schemas.microsoft.com/office/powerpoint/2010/main" val="2659553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3963" y="5996924"/>
            <a:ext cx="7529804" cy="369332"/>
          </a:xfrm>
          <a:prstGeom prst="rect">
            <a:avLst/>
          </a:prstGeom>
          <a:noFill/>
        </p:spPr>
        <p:txBody>
          <a:bodyPr wrap="square" rtlCol="0">
            <a:spAutoFit/>
          </a:bodyPr>
          <a:lstStyle/>
          <a:p>
            <a:r>
              <a:rPr lang="en-GB" dirty="0">
                <a:latin typeface="+mn-lt"/>
              </a:rPr>
              <a:t>An artists’ impression of the Tower in AD 1300</a:t>
            </a:r>
          </a:p>
        </p:txBody>
      </p:sp>
      <p:pic>
        <p:nvPicPr>
          <p:cNvPr id="3" name="Picture 2" descr="17365 lapper 1300 apogee of med 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367666"/>
            <a:ext cx="7827019"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260690" y="6595514"/>
            <a:ext cx="5883310" cy="215444"/>
          </a:xfrm>
          <a:prstGeom prst="rect">
            <a:avLst/>
          </a:prstGeom>
        </p:spPr>
        <p:txBody>
          <a:bodyPr wrap="square">
            <a:spAutoFit/>
          </a:bodyPr>
          <a:lstStyle/>
          <a:p>
            <a:r>
              <a:rPr lang="en-GB" sz="800" dirty="0">
                <a:latin typeface="+mn-lt"/>
              </a:rPr>
              <a:t>Modern interpretation of the Tower of London in AD 1300 © Historic Royal Palaces. Illustration by Ivan Lapper.</a:t>
            </a:r>
          </a:p>
        </p:txBody>
      </p:sp>
    </p:spTree>
    <p:extLst>
      <p:ext uri="{BB962C8B-B14F-4D97-AF65-F5344CB8AC3E}">
        <p14:creationId xmlns:p14="http://schemas.microsoft.com/office/powerpoint/2010/main" val="2182757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40" t="9827" r="11342" b="12461"/>
          <a:stretch/>
        </p:blipFill>
        <p:spPr bwMode="auto">
          <a:xfrm>
            <a:off x="1382485" y="261256"/>
            <a:ext cx="7075715" cy="5595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82486" y="5856515"/>
            <a:ext cx="7075714" cy="307777"/>
          </a:xfrm>
          <a:prstGeom prst="rect">
            <a:avLst/>
          </a:prstGeom>
          <a:noFill/>
        </p:spPr>
        <p:txBody>
          <a:bodyPr wrap="square" rtlCol="0">
            <a:spAutoFit/>
          </a:bodyPr>
          <a:lstStyle/>
          <a:p>
            <a:r>
              <a:rPr lang="en-GB" sz="1400" dirty="0">
                <a:latin typeface="+mn-lt"/>
              </a:rPr>
              <a:t>Image of John Ball encouraging the rebels during the Peasant’s Revolt 1381</a:t>
            </a:r>
          </a:p>
        </p:txBody>
      </p:sp>
      <p:sp>
        <p:nvSpPr>
          <p:cNvPr id="2" name="Rectangle 1"/>
          <p:cNvSpPr/>
          <p:nvPr/>
        </p:nvSpPr>
        <p:spPr>
          <a:xfrm>
            <a:off x="1342651" y="6225847"/>
            <a:ext cx="5431375" cy="461665"/>
          </a:xfrm>
          <a:prstGeom prst="rect">
            <a:avLst/>
          </a:prstGeom>
        </p:spPr>
        <p:txBody>
          <a:bodyPr wrap="square">
            <a:spAutoFit/>
          </a:bodyPr>
          <a:lstStyle/>
          <a:p>
            <a:pPr fontAlgn="auto">
              <a:spcBef>
                <a:spcPts val="0"/>
              </a:spcBef>
              <a:spcAft>
                <a:spcPts val="0"/>
              </a:spcAft>
              <a:defRPr/>
            </a:pPr>
            <a:r>
              <a:rPr lang="en-GB" sz="800" dirty="0">
                <a:latin typeface="+mn-lt"/>
              </a:rPr>
              <a:t>© British Library</a:t>
            </a:r>
          </a:p>
          <a:p>
            <a:endParaRPr lang="en-GB" sz="800" dirty="0">
              <a:latin typeface="+mn-lt"/>
            </a:endParaRPr>
          </a:p>
          <a:p>
            <a:r>
              <a:rPr lang="en-GB" sz="800" dirty="0">
                <a:latin typeface="+mn-lt"/>
              </a:rPr>
              <a:t>Source: Detail of British Library manuscript Royal 18 E. I f.165v (Froissart’s Chronicles) (date: 1385-1400)</a:t>
            </a:r>
          </a:p>
        </p:txBody>
      </p:sp>
    </p:spTree>
    <p:extLst>
      <p:ext uri="{BB962C8B-B14F-4D97-AF65-F5344CB8AC3E}">
        <p14:creationId xmlns:p14="http://schemas.microsoft.com/office/powerpoint/2010/main" val="4233473054"/>
      </p:ext>
    </p:extLst>
  </p:cSld>
  <p:clrMapOvr>
    <a:masterClrMapping/>
  </p:clrMapOvr>
</p:sld>
</file>

<file path=ppt/theme/theme1.xml><?xml version="1.0" encoding="utf-8"?>
<a:theme xmlns:a="http://schemas.openxmlformats.org/drawingml/2006/main" name="Tower_of_London">
  <a:themeElements>
    <a:clrScheme name="tower_of_london_template 13">
      <a:dk1>
        <a:srgbClr val="000000"/>
      </a:dk1>
      <a:lt1>
        <a:srgbClr val="FFFFFF"/>
      </a:lt1>
      <a:dk2>
        <a:srgbClr val="000000"/>
      </a:dk2>
      <a:lt2>
        <a:srgbClr val="808080"/>
      </a:lt2>
      <a:accent1>
        <a:srgbClr val="0078AE"/>
      </a:accent1>
      <a:accent2>
        <a:srgbClr val="FDB813"/>
      </a:accent2>
      <a:accent3>
        <a:srgbClr val="FFFFFF"/>
      </a:accent3>
      <a:accent4>
        <a:srgbClr val="000000"/>
      </a:accent4>
      <a:accent5>
        <a:srgbClr val="AABED3"/>
      </a:accent5>
      <a:accent6>
        <a:srgbClr val="E5A610"/>
      </a:accent6>
      <a:hlink>
        <a:srgbClr val="F04E5B"/>
      </a:hlink>
      <a:folHlink>
        <a:srgbClr val="61C5BA"/>
      </a:folHlink>
    </a:clrScheme>
    <a:fontScheme name="tower_of_london_template">
      <a:majorFont>
        <a:latin typeface="Gotham-Medium"/>
        <a:ea typeface=""/>
        <a:cs typeface=""/>
      </a:majorFont>
      <a:minorFont>
        <a:latin typeface="Gotham-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ower_of_london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wer_of_london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wer_of_london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wer_of_london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wer_of_london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wer_of_london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wer_of_london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wer_of_london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wer_of_london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wer_of_london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wer_of_london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wer_of_london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ower_of_london_template 13">
        <a:dk1>
          <a:srgbClr val="000000"/>
        </a:dk1>
        <a:lt1>
          <a:srgbClr val="FFFFFF"/>
        </a:lt1>
        <a:dk2>
          <a:srgbClr val="000000"/>
        </a:dk2>
        <a:lt2>
          <a:srgbClr val="808080"/>
        </a:lt2>
        <a:accent1>
          <a:srgbClr val="0078AE"/>
        </a:accent1>
        <a:accent2>
          <a:srgbClr val="FDB813"/>
        </a:accent2>
        <a:accent3>
          <a:srgbClr val="FFFFFF"/>
        </a:accent3>
        <a:accent4>
          <a:srgbClr val="000000"/>
        </a:accent4>
        <a:accent5>
          <a:srgbClr val="AABED3"/>
        </a:accent5>
        <a:accent6>
          <a:srgbClr val="E5A610"/>
        </a:accent6>
        <a:hlink>
          <a:srgbClr val="F04E5B"/>
        </a:hlink>
        <a:folHlink>
          <a:srgbClr val="61C5B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ower of london grey">
  <a:themeElements>
    <a:clrScheme name="tower of london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RPBrandMatters">
      <a:majorFont>
        <a:latin typeface="Farao Black OT"/>
        <a:ea typeface=""/>
        <a:cs typeface=""/>
      </a:majorFont>
      <a:minorFont>
        <a:latin typeface="Gotham-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ower of london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wer of london gre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wer of london gre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wer of london gre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wer of london gre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wer of london gre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wer of london gre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wer of london gre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wer of london gre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wer of london gre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wer of london gre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wer of london gre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ower of london grey 13">
        <a:dk1>
          <a:srgbClr val="000000"/>
        </a:dk1>
        <a:lt1>
          <a:srgbClr val="FFFFFF"/>
        </a:lt1>
        <a:dk2>
          <a:srgbClr val="000000"/>
        </a:dk2>
        <a:lt2>
          <a:srgbClr val="808080"/>
        </a:lt2>
        <a:accent1>
          <a:srgbClr val="0078AE"/>
        </a:accent1>
        <a:accent2>
          <a:srgbClr val="FDB813"/>
        </a:accent2>
        <a:accent3>
          <a:srgbClr val="FFFFFF"/>
        </a:accent3>
        <a:accent4>
          <a:srgbClr val="000000"/>
        </a:accent4>
        <a:accent5>
          <a:srgbClr val="AABED3"/>
        </a:accent5>
        <a:accent6>
          <a:srgbClr val="E5A610"/>
        </a:accent6>
        <a:hlink>
          <a:srgbClr val="F04E5B"/>
        </a:hlink>
        <a:folHlink>
          <a:srgbClr val="61C5B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Tower_of_London</Template>
  <TotalTime>933</TotalTime>
  <Words>3176</Words>
  <Application>Microsoft Office PowerPoint</Application>
  <PresentationFormat>On-screen Show (4:3)</PresentationFormat>
  <Paragraphs>198</Paragraphs>
  <Slides>27</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Farao Black OT</vt:lpstr>
      <vt:lpstr>Gotham-Book</vt:lpstr>
      <vt:lpstr>Gotham-Medium</vt:lpstr>
      <vt:lpstr>Tower_of_London</vt:lpstr>
      <vt:lpstr>tower of london grey</vt:lpstr>
      <vt:lpstr>The Tower of London as a historic environment</vt:lpstr>
      <vt:lpstr>PowerPoint Presentation</vt:lpstr>
      <vt:lpstr>PowerPoint Presentation</vt:lpstr>
      <vt:lpstr>Early Medieval</vt:lpstr>
      <vt:lpstr>PowerPoint Presentation</vt:lpstr>
      <vt:lpstr>PowerPoint Presentation</vt:lpstr>
      <vt:lpstr>Medieval</vt:lpstr>
      <vt:lpstr>PowerPoint Presentation</vt:lpstr>
      <vt:lpstr>PowerPoint Presentation</vt:lpstr>
      <vt:lpstr>Late Medieval</vt:lpstr>
      <vt:lpstr>PowerPoint Presentation</vt:lpstr>
      <vt:lpstr>PowerPoint Presentation</vt:lpstr>
      <vt:lpstr>Tudor</vt:lpstr>
      <vt:lpstr>PowerPoint Presentation</vt:lpstr>
      <vt:lpstr>PowerPoint Presentation</vt:lpstr>
      <vt:lpstr>Stuart</vt:lpstr>
      <vt:lpstr>18th and 19th Century</vt:lpstr>
      <vt:lpstr>PowerPoint Presentation</vt:lpstr>
      <vt:lpstr>PowerPoint Presentation</vt:lpstr>
      <vt:lpstr>PowerPoint Presentation</vt:lpstr>
      <vt:lpstr>PowerPoint Presentation</vt:lpstr>
      <vt:lpstr>20th Century</vt:lpstr>
      <vt:lpstr>PowerPoint Presentation</vt:lpstr>
      <vt:lpstr>PowerPoint Presentation</vt:lpstr>
      <vt:lpstr>PowerPoint Presentation</vt:lpstr>
      <vt:lpstr>Key Question Ideas</vt:lpstr>
      <vt:lpstr>Ideas for activities and foci</vt:lpstr>
    </vt:vector>
  </TitlesOfParts>
  <Company>Historic Royal Palaces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Tower of London as a historic environment</dc:title>
  <dc:creator>Historic Royal Palaces</dc:creator>
  <cp:lastModifiedBy>Allison</cp:lastModifiedBy>
  <cp:revision>56</cp:revision>
  <cp:lastPrinted>2018-01-04T11:51:14Z</cp:lastPrinted>
  <dcterms:created xsi:type="dcterms:W3CDTF">2016-07-05T14:38:23Z</dcterms:created>
  <dcterms:modified xsi:type="dcterms:W3CDTF">2021-09-09T08:12:46Z</dcterms:modified>
</cp:coreProperties>
</file>