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7" r:id="rId5"/>
    <p:sldId id="270" r:id="rId6"/>
    <p:sldId id="281" r:id="rId7"/>
    <p:sldId id="282" r:id="rId8"/>
    <p:sldId id="279" r:id="rId9"/>
    <p:sldId id="266"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38224F"/>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E28A4F-CAE7-427E-9F66-4CEBCE7B6A07}" v="1" dt="2024-05-07T09:52:22.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26" autoAdjust="0"/>
    <p:restoredTop sz="86939" autoAdjust="0"/>
  </p:normalViewPr>
  <p:slideViewPr>
    <p:cSldViewPr snapToGrid="0">
      <p:cViewPr varScale="1">
        <p:scale>
          <a:sx n="95" d="100"/>
          <a:sy n="95" d="100"/>
        </p:scale>
        <p:origin x="798" y="84"/>
      </p:cViewPr>
      <p:guideLst>
        <p:guide orient="horz" pos="2727"/>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3083199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2544940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3812862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pPr marL="342900" lvl="0" indent="-342900">
              <a:lnSpc>
                <a:spcPct val="107000"/>
              </a:lnSpc>
              <a:spcAft>
                <a:spcPts val="800"/>
              </a:spcAft>
              <a:buFont typeface="Symbol" pitchFamily="2" charset="2"/>
              <a:buChar char=""/>
            </a:pPr>
            <a:endParaRPr lang="en-GB"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Richard Duke of York was killed at the Battle of Wakefield.</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Edward IV was crowned King after the Battle of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Towton</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The Battle of Blore Heath came first in 1459. The Battle of Mortimer Cross was in 1461. </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Battle of Tewkesbury took place in 1471.</a:t>
            </a:r>
            <a:r>
              <a:rPr lang="en-GB" sz="2800" dirty="0">
                <a:effectLst/>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5/7/2024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5/7/2024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jpe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3.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7.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jpe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3.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7.png"/><Relationship Id="rId9"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5181600" y="5321553"/>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1898753"/>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May 1455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white rose – a symbol of the royal House of York.">
            <a:extLst>
              <a:ext uri="{FF2B5EF4-FFF2-40B4-BE49-F238E27FC236}">
                <a16:creationId xmlns:a16="http://schemas.microsoft.com/office/drawing/2014/main" id="{2E05DA2B-1D09-D219-BF21-4A1697626C9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13384" y="768280"/>
            <a:ext cx="1133142" cy="110709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00538" y="2128081"/>
            <a:ext cx="1747441"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Battle of                   St. Albans | Richard,                      Duke of York becomes Lord Protector</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654589" y="1903283"/>
            <a:ext cx="146936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December 1460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red rose – a symbol of the royal House of Lancaster.">
            <a:extLst>
              <a:ext uri="{FF2B5EF4-FFF2-40B4-BE49-F238E27FC236}">
                <a16:creationId xmlns:a16="http://schemas.microsoft.com/office/drawing/2014/main" id="{B13401C8-D454-F533-9CBB-5844C4F2654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97797" y="783543"/>
            <a:ext cx="1103487" cy="1113873"/>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611"/>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Wakefield  Richard, Duke of York killed</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810528"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March 1461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3" name="Picture 62" descr="A white rose – a symbol of the royal House of York.">
            <a:extLst>
              <a:ext uri="{FF2B5EF4-FFF2-40B4-BE49-F238E27FC236}">
                <a16:creationId xmlns:a16="http://schemas.microsoft.com/office/drawing/2014/main" id="{78071C61-921C-C783-3BB4-AC90192D162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26471" y="5136673"/>
            <a:ext cx="1133142" cy="11070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595762"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Towton Edward IV </a:t>
            </a:r>
            <a:br>
              <a:rPr lang="en-GB" sz="1100" dirty="0">
                <a:latin typeface="Georgia" panose="02040502050405020303" pitchFamily="18" charset="0"/>
              </a:rPr>
            </a:br>
            <a:r>
              <a:rPr lang="en-GB" sz="1100" dirty="0">
                <a:latin typeface="Georgia" panose="02040502050405020303" pitchFamily="18" charset="0"/>
              </a:rPr>
              <a:t>crowned King</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02065" y="4107266"/>
            <a:ext cx="123042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1470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King Edward IV running.">
            <a:extLst>
              <a:ext uri="{FF2B5EF4-FFF2-40B4-BE49-F238E27FC236}">
                <a16:creationId xmlns:a16="http://schemas.microsoft.com/office/drawing/2014/main" id="{0F9EA5C1-24B1-4EAA-6932-16B17FCD3D0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177938" y="4968441"/>
            <a:ext cx="1554312" cy="150818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068774" y="4336594"/>
            <a:ext cx="1699297"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              restored to throne and             Edward IV flees</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8909645"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1471</a:t>
            </a:r>
          </a:p>
        </p:txBody>
      </p:sp>
      <p:pic>
        <p:nvPicPr>
          <p:cNvPr id="67" name="Picture 66" descr="A white rose – a symbol of the royal House of York.">
            <a:extLst>
              <a:ext uri="{FF2B5EF4-FFF2-40B4-BE49-F238E27FC236}">
                <a16:creationId xmlns:a16="http://schemas.microsoft.com/office/drawing/2014/main" id="{16BC745C-A862-03B9-9F29-EE01E776A9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11803" y="5130343"/>
            <a:ext cx="1133142" cy="1107092"/>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8506319" y="4336594"/>
            <a:ext cx="1856485"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Tewkesbury Henry VI murdered in Tower of London | Edward IV becomes King again</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543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An outline of Edward V and his brother Richard, Duke of York – the two princes who disappeared in 1483. ">
            <a:extLst>
              <a:ext uri="{FF2B5EF4-FFF2-40B4-BE49-F238E27FC236}">
                <a16:creationId xmlns:a16="http://schemas.microsoft.com/office/drawing/2014/main" id="{D34852C3-7F10-BA49-B710-BE1AC2CBD7DE}"/>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941482" y="613154"/>
            <a:ext cx="1318474" cy="1256393"/>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111613"/>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 and the two princes disappear | Richard III becomes King</a:t>
            </a:r>
          </a:p>
          <a:p>
            <a:pPr algn="ctr" defTabSz="144000">
              <a:spcBef>
                <a:spcPts val="600"/>
              </a:spcBef>
            </a:pP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A34A5689-D153-FD19-D58B-01052C5A1837}"/>
              </a:ext>
              <a:ext uri="{C183D7F6-B498-43B3-948B-1728B52AA6E4}">
                <adec:decorative xmlns:adec="http://schemas.microsoft.com/office/drawing/2017/decorative" val="0"/>
              </a:ext>
            </a:extLst>
          </p:cNvPr>
          <p:cNvSpPr txBox="1"/>
          <p:nvPr/>
        </p:nvSpPr>
        <p:spPr>
          <a:xfrm>
            <a:off x="10404504" y="409688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The Tudor Rose combines the symbols of the York and Lancastrian families who fought each other in the Wars of the Roses. It has five white inner petals (House of York) and five white outer petals (House of Lancaster).">
            <a:extLst>
              <a:ext uri="{FF2B5EF4-FFF2-40B4-BE49-F238E27FC236}">
                <a16:creationId xmlns:a16="http://schemas.microsoft.com/office/drawing/2014/main" id="{7FD31373-4E76-688D-F31C-5D2D3E93C4B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453396" y="5110708"/>
            <a:ext cx="1108915" cy="1098576"/>
          </a:xfrm>
          <a:prstGeom prst="rect">
            <a:avLst/>
          </a:prstGeom>
        </p:spPr>
      </p:pic>
      <p:sp>
        <p:nvSpPr>
          <p:cNvPr id="5" name="TextBox 4">
            <a:extLst>
              <a:ext uri="{FF2B5EF4-FFF2-40B4-BE49-F238E27FC236}">
                <a16:creationId xmlns:a16="http://schemas.microsoft.com/office/drawing/2014/main" id="{11EDC80C-ADD1-FBDD-1A70-0762B2BCCA3D}"/>
              </a:ext>
              <a:ext uri="{C183D7F6-B498-43B3-948B-1728B52AA6E4}">
                <adec:decorative xmlns:adec="http://schemas.microsoft.com/office/drawing/2017/decorative" val="0"/>
              </a:ext>
            </a:extLst>
          </p:cNvPr>
          <p:cNvSpPr txBox="1"/>
          <p:nvPr/>
        </p:nvSpPr>
        <p:spPr>
          <a:xfrm>
            <a:off x="10277056" y="4303058"/>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Bosworth Richard III killed Henry Tudor becomes King</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5812429" y="3541673"/>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7369135"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8891396" y="3541672"/>
            <a:ext cx="1072056" cy="721277"/>
          </a:xfrm>
          <a:prstGeom prst="rect">
            <a:avLst/>
          </a:prstGeom>
        </p:spPr>
      </p:pic>
      <p:pic>
        <p:nvPicPr>
          <p:cNvPr id="6" name="Picture 5">
            <a:extLst>
              <a:ext uri="{FF2B5EF4-FFF2-40B4-BE49-F238E27FC236}">
                <a16:creationId xmlns:a16="http://schemas.microsoft.com/office/drawing/2014/main" id="{F8782327-CB7B-747A-AA35-5569969E12FD}"/>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10384980" y="3522496"/>
            <a:ext cx="1072056" cy="721277"/>
          </a:xfrm>
          <a:prstGeom prst="rect">
            <a:avLst/>
          </a:prstGeom>
        </p:spPr>
      </p:pic>
      <p:sp>
        <p:nvSpPr>
          <p:cNvPr id="2" name="Title 6">
            <a:extLst>
              <a:ext uri="{FF2B5EF4-FFF2-40B4-BE49-F238E27FC236}">
                <a16:creationId xmlns:a16="http://schemas.microsoft.com/office/drawing/2014/main" id="{1873D92E-9692-BAD2-7E66-6A8726F8EC43}"/>
              </a:ext>
              <a:ext uri="{C183D7F6-B498-43B3-948B-1728B52AA6E4}">
                <adec:decorative xmlns:adec="http://schemas.microsoft.com/office/drawing/2017/decorative" val="1"/>
              </a:ext>
            </a:extLst>
          </p:cNvPr>
          <p:cNvSpPr txBox="1">
            <a:spLocks noGrp="1"/>
          </p:cNvSpPr>
          <p:nvPr>
            <p:ph type="title" idx="4294967295"/>
          </p:nvPr>
        </p:nvSpPr>
        <p:spPr>
          <a:xfrm>
            <a:off x="146869" y="-1033731"/>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 2</a:t>
            </a:r>
          </a:p>
        </p:txBody>
      </p:sp>
    </p:spTree>
    <p:extLst>
      <p:ext uri="{BB962C8B-B14F-4D97-AF65-F5344CB8AC3E}">
        <p14:creationId xmlns:p14="http://schemas.microsoft.com/office/powerpoint/2010/main" val="322685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1898753"/>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May 1455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white rose – a symbol of the royal House of York.">
            <a:extLst>
              <a:ext uri="{FF2B5EF4-FFF2-40B4-BE49-F238E27FC236}">
                <a16:creationId xmlns:a16="http://schemas.microsoft.com/office/drawing/2014/main" id="{2E05DA2B-1D09-D219-BF21-4A1697626C9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13384" y="768280"/>
            <a:ext cx="1133142" cy="110709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00538" y="2128081"/>
            <a:ext cx="1747441"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Battle of                   St. Albans | Richard,                      Duke of York becomes Lord Protector</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654589" y="1903283"/>
            <a:ext cx="146936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December 1460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red rose – a symbol of the royal House of Lancaster.">
            <a:extLst>
              <a:ext uri="{FF2B5EF4-FFF2-40B4-BE49-F238E27FC236}">
                <a16:creationId xmlns:a16="http://schemas.microsoft.com/office/drawing/2014/main" id="{B13401C8-D454-F533-9CBB-5844C4F2654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97797" y="783543"/>
            <a:ext cx="1103487" cy="1113873"/>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611"/>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Wakefield  Richard, Duke of York killed</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810528"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March 1461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3" name="Picture 62" descr="A white rose – a symbol of the royal House of York.">
            <a:extLst>
              <a:ext uri="{FF2B5EF4-FFF2-40B4-BE49-F238E27FC236}">
                <a16:creationId xmlns:a16="http://schemas.microsoft.com/office/drawing/2014/main" id="{78071C61-921C-C783-3BB4-AC90192D162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26471" y="5136673"/>
            <a:ext cx="1133142" cy="11070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595762"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Towton Edward IV </a:t>
            </a:r>
            <a:br>
              <a:rPr lang="en-GB" sz="1100" dirty="0">
                <a:latin typeface="Georgia" panose="02040502050405020303" pitchFamily="18" charset="0"/>
              </a:rPr>
            </a:br>
            <a:r>
              <a:rPr lang="en-GB" sz="1100" dirty="0">
                <a:latin typeface="Georgia" panose="02040502050405020303" pitchFamily="18" charset="0"/>
              </a:rPr>
              <a:t>crowned King</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190462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1465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2" name="Picture 21" descr="A prison cell door and bench">
            <a:extLst>
              <a:ext uri="{FF2B5EF4-FFF2-40B4-BE49-F238E27FC236}">
                <a16:creationId xmlns:a16="http://schemas.microsoft.com/office/drawing/2014/main" id="{B3F020B9-4A4B-4654-6CB3-8C223C0615B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930805" y="847332"/>
            <a:ext cx="1049764" cy="1113872"/>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133957"/>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 captured and imprisoned in     Tower of London</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02065" y="4107266"/>
            <a:ext cx="123042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1470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King Edward IV running.">
            <a:extLst>
              <a:ext uri="{FF2B5EF4-FFF2-40B4-BE49-F238E27FC236}">
                <a16:creationId xmlns:a16="http://schemas.microsoft.com/office/drawing/2014/main" id="{0F9EA5C1-24B1-4EAA-6932-16B17FCD3D0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177938" y="4968441"/>
            <a:ext cx="1554312" cy="150818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068774" y="4336594"/>
            <a:ext cx="1699297"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              restored to throne and             Edward IV flees</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491393" y="190559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April 1471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8" name="Picture 67" descr="A white rose – a symbol of the royal House of York.">
            <a:extLst>
              <a:ext uri="{FF2B5EF4-FFF2-40B4-BE49-F238E27FC236}">
                <a16:creationId xmlns:a16="http://schemas.microsoft.com/office/drawing/2014/main" id="{C5C1832C-E8A6-254D-9F80-6E567265A82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446851" y="767713"/>
            <a:ext cx="1133142" cy="110709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88200" y="2111777"/>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Barnet Edward IV returns  to England</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8909645"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1471</a:t>
            </a:r>
          </a:p>
        </p:txBody>
      </p:sp>
      <p:pic>
        <p:nvPicPr>
          <p:cNvPr id="67" name="Picture 66" descr="A white rose – a symbol of the royal House of York.">
            <a:extLst>
              <a:ext uri="{FF2B5EF4-FFF2-40B4-BE49-F238E27FC236}">
                <a16:creationId xmlns:a16="http://schemas.microsoft.com/office/drawing/2014/main" id="{16BC745C-A862-03B9-9F29-EE01E776A9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11803" y="5130343"/>
            <a:ext cx="1133142" cy="1107092"/>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8506319" y="4336594"/>
            <a:ext cx="1856485"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Tewkesbury Henry VI murdered in Tower of London | Edward IV becomes King again</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543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An outline of Edward V and his brother Richard, Duke of York – the two princes who disappeared in 1483. ">
            <a:extLst>
              <a:ext uri="{FF2B5EF4-FFF2-40B4-BE49-F238E27FC236}">
                <a16:creationId xmlns:a16="http://schemas.microsoft.com/office/drawing/2014/main" id="{D34852C3-7F10-BA49-B710-BE1AC2CBD7D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941482" y="613154"/>
            <a:ext cx="1318474" cy="1256393"/>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111613"/>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 and the two princes disappear | Richard III becomes King</a:t>
            </a:r>
          </a:p>
          <a:p>
            <a:pPr algn="ctr" defTabSz="144000">
              <a:spcBef>
                <a:spcPts val="600"/>
              </a:spcBef>
            </a:pP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A34A5689-D153-FD19-D58B-01052C5A1837}"/>
              </a:ext>
              <a:ext uri="{C183D7F6-B498-43B3-948B-1728B52AA6E4}">
                <adec:decorative xmlns:adec="http://schemas.microsoft.com/office/drawing/2017/decorative" val="0"/>
              </a:ext>
            </a:extLst>
          </p:cNvPr>
          <p:cNvSpPr txBox="1"/>
          <p:nvPr/>
        </p:nvSpPr>
        <p:spPr>
          <a:xfrm>
            <a:off x="10404504" y="409688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The Tudor Rose combines the symbols of the York and Lancastrian families who fought each other in the Wars of the Roses. It has five white inner petals (House of York) and five white outer petals (House of Lancaster).">
            <a:extLst>
              <a:ext uri="{FF2B5EF4-FFF2-40B4-BE49-F238E27FC236}">
                <a16:creationId xmlns:a16="http://schemas.microsoft.com/office/drawing/2014/main" id="{7FD31373-4E76-688D-F31C-5D2D3E93C4BA}"/>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453396" y="5110708"/>
            <a:ext cx="1108915" cy="1098576"/>
          </a:xfrm>
          <a:prstGeom prst="rect">
            <a:avLst/>
          </a:prstGeom>
        </p:spPr>
      </p:pic>
      <p:sp>
        <p:nvSpPr>
          <p:cNvPr id="5" name="TextBox 4">
            <a:extLst>
              <a:ext uri="{FF2B5EF4-FFF2-40B4-BE49-F238E27FC236}">
                <a16:creationId xmlns:a16="http://schemas.microsoft.com/office/drawing/2014/main" id="{11EDC80C-ADD1-FBDD-1A70-0762B2BCCA3D}"/>
              </a:ext>
              <a:ext uri="{C183D7F6-B498-43B3-948B-1728B52AA6E4}">
                <adec:decorative xmlns:adec="http://schemas.microsoft.com/office/drawing/2017/decorative" val="0"/>
              </a:ext>
            </a:extLst>
          </p:cNvPr>
          <p:cNvSpPr txBox="1"/>
          <p:nvPr/>
        </p:nvSpPr>
        <p:spPr>
          <a:xfrm>
            <a:off x="10277056" y="4303058"/>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Bosworth Richard III killed Henry Tudor becomes King</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8505867"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5812429" y="3541673"/>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7369135"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8891396" y="3541672"/>
            <a:ext cx="1072056" cy="721277"/>
          </a:xfrm>
          <a:prstGeom prst="rect">
            <a:avLst/>
          </a:prstGeom>
        </p:spPr>
      </p:pic>
      <p:pic>
        <p:nvPicPr>
          <p:cNvPr id="6" name="Picture 5">
            <a:extLst>
              <a:ext uri="{FF2B5EF4-FFF2-40B4-BE49-F238E27FC236}">
                <a16:creationId xmlns:a16="http://schemas.microsoft.com/office/drawing/2014/main" id="{F8782327-CB7B-747A-AA35-5569969E12FD}"/>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10384980" y="3522496"/>
            <a:ext cx="1072056" cy="721277"/>
          </a:xfrm>
          <a:prstGeom prst="rect">
            <a:avLst/>
          </a:prstGeom>
        </p:spPr>
      </p:pic>
      <p:sp>
        <p:nvSpPr>
          <p:cNvPr id="2" name="Title 6">
            <a:extLst>
              <a:ext uri="{FF2B5EF4-FFF2-40B4-BE49-F238E27FC236}">
                <a16:creationId xmlns:a16="http://schemas.microsoft.com/office/drawing/2014/main" id="{1873D92E-9692-BAD2-7E66-6A8726F8EC43}"/>
              </a:ext>
              <a:ext uri="{C183D7F6-B498-43B3-948B-1728B52AA6E4}">
                <adec:decorative xmlns:adec="http://schemas.microsoft.com/office/drawing/2017/decorative" val="1"/>
              </a:ext>
            </a:extLst>
          </p:cNvPr>
          <p:cNvSpPr txBox="1">
            <a:spLocks noGrp="1"/>
          </p:cNvSpPr>
          <p:nvPr>
            <p:ph type="title" idx="4294967295"/>
          </p:nvPr>
        </p:nvSpPr>
        <p:spPr>
          <a:xfrm>
            <a:off x="146869" y="-1033731"/>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 2</a:t>
            </a:r>
          </a:p>
        </p:txBody>
      </p:sp>
    </p:spTree>
    <p:extLst>
      <p:ext uri="{BB962C8B-B14F-4D97-AF65-F5344CB8AC3E}">
        <p14:creationId xmlns:p14="http://schemas.microsoft.com/office/powerpoint/2010/main" val="3574785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a:t>
            </a:r>
            <a:endPar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622239" y="1898753"/>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May 1455</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white rose – a symbol of the royal House of York.">
            <a:extLst>
              <a:ext uri="{FF2B5EF4-FFF2-40B4-BE49-F238E27FC236}">
                <a16:creationId xmlns:a16="http://schemas.microsoft.com/office/drawing/2014/main" id="{2E05DA2B-1D09-D219-BF21-4A1697626C9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13384" y="768280"/>
            <a:ext cx="1133142" cy="110709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400538" y="2128081"/>
            <a:ext cx="1747441"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First Battle of                   St. Albans | Richard,                      Duke of York becomes Lord Protector</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993212" y="4107537"/>
            <a:ext cx="1428128"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September</a:t>
            </a: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1459</a:t>
            </a:r>
          </a:p>
        </p:txBody>
      </p:sp>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796098" y="4336865"/>
            <a:ext cx="1825182"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Blore Heath</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1905241"/>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October 1459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134569"/>
            <a:ext cx="1574750"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a:t>
            </a:r>
            <a:r>
              <a:rPr lang="en-GB" sz="1100" dirty="0" err="1">
                <a:latin typeface="Georgia" panose="02040502050405020303" pitchFamily="18" charset="0"/>
              </a:rPr>
              <a:t>Ludford</a:t>
            </a:r>
            <a:r>
              <a:rPr lang="en-GB" sz="1100" dirty="0">
                <a:latin typeface="Georgia" panose="02040502050405020303" pitchFamily="18" charset="0"/>
              </a:rPr>
              <a:t> Bridge</a:t>
            </a:r>
            <a:endParaRPr lang="en-GB" sz="1100" dirty="0">
              <a:effectLst/>
              <a:latin typeface="Georgia" panose="02040502050405020303" pitchFamily="18" charset="0"/>
            </a:endParaRP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2409667" y="4107266"/>
            <a:ext cx="1672410"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July 1460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488042" y="4336594"/>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Battle of Northampton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654589" y="1903283"/>
            <a:ext cx="146936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December 1460</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5" name="Picture 64" descr="A red rose – a symbol of the royal House of Lancaster.">
            <a:extLst>
              <a:ext uri="{FF2B5EF4-FFF2-40B4-BE49-F238E27FC236}">
                <a16:creationId xmlns:a16="http://schemas.microsoft.com/office/drawing/2014/main" id="{B13401C8-D454-F533-9CBB-5844C4F2654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97797" y="783543"/>
            <a:ext cx="1103487" cy="1113873"/>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611"/>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Wakefield  Richard, Duke of York killed</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102577" y="4107266"/>
            <a:ext cx="1388678"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2 February 1461</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037735"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Mortimer Cross</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135228" y="1903278"/>
            <a:ext cx="1608565"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 February 1461</a:t>
            </a:r>
          </a:p>
        </p:txBody>
      </p:sp>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132606"/>
            <a:ext cx="1634175"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Second Battle                 of St. Albans</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5810528"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March 1461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3" name="Picture 62" descr="A white rose – a symbol of the royal House of York.">
            <a:extLst>
              <a:ext uri="{FF2B5EF4-FFF2-40B4-BE49-F238E27FC236}">
                <a16:creationId xmlns:a16="http://schemas.microsoft.com/office/drawing/2014/main" id="{78071C61-921C-C783-3BB4-AC90192D162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826471" y="5136673"/>
            <a:ext cx="1133142" cy="1107092"/>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595762"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Towton Edward IV </a:t>
            </a:r>
            <a:br>
              <a:rPr lang="en-GB" sz="1100" dirty="0">
                <a:latin typeface="Georgia" panose="02040502050405020303" pitchFamily="18" charset="0"/>
              </a:rPr>
            </a:br>
            <a:r>
              <a:rPr lang="en-GB" sz="1100" dirty="0">
                <a:latin typeface="Georgia" panose="02040502050405020303" pitchFamily="18" charset="0"/>
              </a:rPr>
              <a:t>crowned King</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190462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1465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2" name="Picture 21" descr="A prison cell door and bench">
            <a:extLst>
              <a:ext uri="{FF2B5EF4-FFF2-40B4-BE49-F238E27FC236}">
                <a16:creationId xmlns:a16="http://schemas.microsoft.com/office/drawing/2014/main" id="{B3F020B9-4A4B-4654-6CB3-8C223C0615B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930805" y="847332"/>
            <a:ext cx="1049764" cy="1113872"/>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133957"/>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 captured and imprisoned in     Tower of London</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302065" y="4107266"/>
            <a:ext cx="1230420"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1470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1" name="Picture 40" descr="King Edward IV running.">
            <a:extLst>
              <a:ext uri="{FF2B5EF4-FFF2-40B4-BE49-F238E27FC236}">
                <a16:creationId xmlns:a16="http://schemas.microsoft.com/office/drawing/2014/main" id="{0F9EA5C1-24B1-4EAA-6932-16B17FCD3D0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177938" y="4968441"/>
            <a:ext cx="1554312" cy="150818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068774" y="4336594"/>
            <a:ext cx="1699297"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Henry VI              restored to throne and             Edward IV flees</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491393" y="1905594"/>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April 1471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8" name="Picture 67" descr="A white rose – a symbol of the royal House of York.">
            <a:extLst>
              <a:ext uri="{FF2B5EF4-FFF2-40B4-BE49-F238E27FC236}">
                <a16:creationId xmlns:a16="http://schemas.microsoft.com/office/drawing/2014/main" id="{C5C1832C-E8A6-254D-9F80-6E567265A82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446851" y="767713"/>
            <a:ext cx="1133142" cy="1107092"/>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88200" y="2111777"/>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Barnet Edward IV returns  to England</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8909645"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1471</a:t>
            </a:r>
          </a:p>
        </p:txBody>
      </p:sp>
      <p:pic>
        <p:nvPicPr>
          <p:cNvPr id="67" name="Picture 66" descr="A white rose – a symbol of the royal House of York.">
            <a:extLst>
              <a:ext uri="{FF2B5EF4-FFF2-40B4-BE49-F238E27FC236}">
                <a16:creationId xmlns:a16="http://schemas.microsoft.com/office/drawing/2014/main" id="{16BC745C-A862-03B9-9F29-EE01E776A97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911803" y="5130343"/>
            <a:ext cx="1133142" cy="1107092"/>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8506319" y="4336594"/>
            <a:ext cx="1856485"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Tewkesbury Henry VI murdered in Tower of London | Edward IV becomes King again</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543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An outline of Edward V and his brother Richard, Duke of York – the two princes who disappeared in 1483. ">
            <a:extLst>
              <a:ext uri="{FF2B5EF4-FFF2-40B4-BE49-F238E27FC236}">
                <a16:creationId xmlns:a16="http://schemas.microsoft.com/office/drawing/2014/main" id="{D34852C3-7F10-BA49-B710-BE1AC2CBD7D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9941482" y="613154"/>
            <a:ext cx="1318474" cy="1256393"/>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934595" y="2111613"/>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IV dies and the two princes disappear | Richard III becomes King</a:t>
            </a:r>
          </a:p>
          <a:p>
            <a:pPr algn="ctr" defTabSz="144000">
              <a:spcBef>
                <a:spcPts val="600"/>
              </a:spcBef>
            </a:pPr>
            <a:endParaRPr lang="en-GB" sz="1100" dirty="0">
              <a:effectLst/>
              <a:latin typeface="Georgia" panose="02040502050405020303" pitchFamily="18" charset="0"/>
            </a:endParaRPr>
          </a:p>
        </p:txBody>
      </p:sp>
      <p:sp>
        <p:nvSpPr>
          <p:cNvPr id="4" name="TextBox 3">
            <a:extLst>
              <a:ext uri="{FF2B5EF4-FFF2-40B4-BE49-F238E27FC236}">
                <a16:creationId xmlns:a16="http://schemas.microsoft.com/office/drawing/2014/main" id="{A34A5689-D153-FD19-D58B-01052C5A1837}"/>
              </a:ext>
              <a:ext uri="{C183D7F6-B498-43B3-948B-1728B52AA6E4}">
                <adec:decorative xmlns:adec="http://schemas.microsoft.com/office/drawing/2017/decorative" val="0"/>
              </a:ext>
            </a:extLst>
          </p:cNvPr>
          <p:cNvSpPr txBox="1"/>
          <p:nvPr/>
        </p:nvSpPr>
        <p:spPr>
          <a:xfrm>
            <a:off x="10404504" y="4096880"/>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1485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2" name="Picture 11" descr="The Tudor Rose combines the symbols of the York and Lancastrian families who fought each other in the Wars of the Roses. It has five white inner petals (House of York) and five white outer petals (House of Lancaster).">
            <a:extLst>
              <a:ext uri="{FF2B5EF4-FFF2-40B4-BE49-F238E27FC236}">
                <a16:creationId xmlns:a16="http://schemas.microsoft.com/office/drawing/2014/main" id="{7FD31373-4E76-688D-F31C-5D2D3E93C4BA}"/>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453396" y="5110708"/>
            <a:ext cx="1108915" cy="1098576"/>
          </a:xfrm>
          <a:prstGeom prst="rect">
            <a:avLst/>
          </a:prstGeom>
        </p:spPr>
      </p:pic>
      <p:sp>
        <p:nvSpPr>
          <p:cNvPr id="5" name="TextBox 4">
            <a:extLst>
              <a:ext uri="{FF2B5EF4-FFF2-40B4-BE49-F238E27FC236}">
                <a16:creationId xmlns:a16="http://schemas.microsoft.com/office/drawing/2014/main" id="{11EDC80C-ADD1-FBDD-1A70-0762B2BCCA3D}"/>
              </a:ext>
              <a:ext uri="{C183D7F6-B498-43B3-948B-1728B52AA6E4}">
                <adec:decorative xmlns:adec="http://schemas.microsoft.com/office/drawing/2017/decorative" val="0"/>
              </a:ext>
            </a:extLst>
          </p:cNvPr>
          <p:cNvSpPr txBox="1"/>
          <p:nvPr/>
        </p:nvSpPr>
        <p:spPr>
          <a:xfrm>
            <a:off x="10277056" y="4303058"/>
            <a:ext cx="1409461" cy="1015663"/>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Battle of Bosworth Richard III killed Henry Tudor becomes King</a:t>
            </a:r>
          </a:p>
          <a:p>
            <a:pPr algn="ctr" defTabSz="144000">
              <a:spcBef>
                <a:spcPts val="600"/>
              </a:spcBef>
            </a:pPr>
            <a:endParaRPr lang="en-GB" sz="1100" dirty="0">
              <a:effectLst/>
              <a:latin typeface="Georgia" panose="02040502050405020303" pitchFamily="18"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8505867"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5812429"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4261271"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2710995"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1152968"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7369135"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8891396" y="3541672"/>
            <a:ext cx="1072056" cy="721277"/>
          </a:xfrm>
          <a:prstGeom prst="rect">
            <a:avLst/>
          </a:prstGeom>
        </p:spPr>
      </p:pic>
      <p:pic>
        <p:nvPicPr>
          <p:cNvPr id="6" name="Picture 5">
            <a:extLst>
              <a:ext uri="{FF2B5EF4-FFF2-40B4-BE49-F238E27FC236}">
                <a16:creationId xmlns:a16="http://schemas.microsoft.com/office/drawing/2014/main" id="{F8782327-CB7B-747A-AA35-5569969E12FD}"/>
              </a:ext>
              <a:ext uri="{C183D7F6-B498-43B3-948B-1728B52AA6E4}">
                <adec:decorative xmlns:adec="http://schemas.microsoft.com/office/drawing/2017/decorative" val="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rot="10800000">
            <a:off x="10384980" y="3522496"/>
            <a:ext cx="1072056" cy="721277"/>
          </a:xfrm>
          <a:prstGeom prst="rect">
            <a:avLst/>
          </a:prstGeom>
        </p:spPr>
      </p:pic>
      <p:sp>
        <p:nvSpPr>
          <p:cNvPr id="2" name="Title 6">
            <a:extLst>
              <a:ext uri="{FF2B5EF4-FFF2-40B4-BE49-F238E27FC236}">
                <a16:creationId xmlns:a16="http://schemas.microsoft.com/office/drawing/2014/main" id="{1873D92E-9692-BAD2-7E66-6A8726F8EC43}"/>
              </a:ext>
              <a:ext uri="{C183D7F6-B498-43B3-948B-1728B52AA6E4}">
                <adec:decorative xmlns:adec="http://schemas.microsoft.com/office/drawing/2017/decorative" val="1"/>
              </a:ext>
            </a:extLst>
          </p:cNvPr>
          <p:cNvSpPr txBox="1">
            <a:spLocks noGrp="1"/>
          </p:cNvSpPr>
          <p:nvPr>
            <p:ph type="title" idx="4294967295"/>
          </p:nvPr>
        </p:nvSpPr>
        <p:spPr>
          <a:xfrm>
            <a:off x="146869" y="-1033731"/>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WARS OF THE ROSES TIMELINE 2</a:t>
            </a:r>
          </a:p>
        </p:txBody>
      </p:sp>
    </p:spTree>
    <p:extLst>
      <p:ext uri="{BB962C8B-B14F-4D97-AF65-F5344CB8AC3E}">
        <p14:creationId xmlns:p14="http://schemas.microsoft.com/office/powerpoint/2010/main" val="62903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In which battle was Richard, Duke of York killed</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Who was crowned king after the Battle of </a:t>
            </a:r>
            <a:r>
              <a:rPr lang="en-GB" sz="1600" dirty="0" err="1">
                <a:effectLst/>
                <a:latin typeface="Georgia" panose="02040502050405020303" pitchFamily="18" charset="0"/>
                <a:ea typeface="Open Sans" panose="020B0606030504020204" pitchFamily="34" charset="0"/>
                <a:cs typeface="Open Sans" panose="020B0606030504020204" pitchFamily="34" charset="0"/>
              </a:rPr>
              <a:t>Towton</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18231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40748"/>
            <a:ext cx="9952650" cy="338554"/>
          </a:xfrm>
          <a:prstGeom prst="rect">
            <a:avLst/>
          </a:prstGeom>
          <a:noFill/>
        </p:spPr>
        <p:txBody>
          <a:bodyPr wrap="square" rtlCol="0">
            <a:spAutoFit/>
          </a:bodyPr>
          <a:lstStyle/>
          <a:p>
            <a:r>
              <a:rPr lang="en-GB" sz="1600" dirty="0">
                <a:effectLst/>
                <a:latin typeface="Georgia" panose="02040502050405020303" pitchFamily="18" charset="0"/>
                <a:ea typeface="Open Sans" panose="020B0606030504020204" pitchFamily="34" charset="0"/>
                <a:cs typeface="Open Sans" panose="020B0606030504020204" pitchFamily="34" charset="0"/>
              </a:rPr>
              <a:t>Which came first – the Battle of Mortimer Cross or the Battle of Blore Heath?</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52289"/>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3506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2986030"/>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I</a:t>
            </a:r>
            <a:r>
              <a:rPr lang="en-GB" sz="1600" dirty="0">
                <a:effectLst/>
                <a:latin typeface="Georgia" panose="02040502050405020303" pitchFamily="18" charset="0"/>
                <a:ea typeface="Open Sans" panose="020B0606030504020204" pitchFamily="34" charset="0"/>
                <a:cs typeface="Open Sans" panose="020B0606030504020204" pitchFamily="34" charset="0"/>
              </a:rPr>
              <a:t>n what year did the Battle of Tewkesbury take place?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2997571"/>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8565341" cy="584775"/>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Lord Protector</a:t>
            </a:r>
            <a:r>
              <a:rPr lang="en-GB" sz="1600" dirty="0">
                <a:effectLst/>
                <a:latin typeface="Georgia" panose="02040502050405020303" pitchFamily="18" charset="0"/>
                <a:ea typeface="Open Sans" panose="020B0606030504020204" pitchFamily="34" charset="0"/>
                <a:cs typeface="Open Sans" panose="020B0606030504020204" pitchFamily="34" charset="0"/>
              </a:rPr>
              <a:t>  |  Person in charge of a kin</a:t>
            </a:r>
            <a:r>
              <a:rPr lang="en-GB" sz="1600" dirty="0">
                <a:latin typeface="Georgia" panose="02040502050405020303" pitchFamily="18" charset="0"/>
                <a:ea typeface="Open Sans" panose="020B0606030504020204" pitchFamily="34" charset="0"/>
                <a:cs typeface="Open Sans" panose="020B0606030504020204" pitchFamily="34" charset="0"/>
              </a:rPr>
              <a:t>gdom when the actual king or queen is unable to rule (if they are unwell or a child, for example)</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3A52B0-74CC-4FDE-A853-3A8DD9711C10}">
  <ds:schemaRef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purl.org/dc/dcmitype/"/>
    <ds:schemaRef ds:uri="http://purl.org/dc/elements/1.1/"/>
    <ds:schemaRef ds:uri="66780ec6-367a-4d76-a92d-b6cfe4c4ea3e"/>
    <ds:schemaRef ds:uri="31d596bc-3970-4961-a954-aa047f23021d"/>
    <ds:schemaRef ds:uri="http://schemas.microsoft.com/office/2006/metadata/properties"/>
  </ds:schemaRefs>
</ds:datastoreItem>
</file>

<file path=customXml/itemProps3.xml><?xml version="1.0" encoding="utf-8"?>
<ds:datastoreItem xmlns:ds="http://schemas.openxmlformats.org/officeDocument/2006/customXml" ds:itemID="{A143F6A4-7BED-4B17-80BC-1BFF0DFD66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16167</TotalTime>
  <Words>836</Words>
  <Application>Microsoft Office PowerPoint</Application>
  <PresentationFormat>Widescreen</PresentationFormat>
  <Paragraphs>125</Paragraphs>
  <Slides>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WARS OF THE ROSES TIMELINE 2</vt:lpstr>
      <vt:lpstr>WARS OF THE ROSES TIMELINE 2</vt:lpstr>
      <vt:lpstr>WARS OF THE ROSES TIMELINE 2</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47</cp:revision>
  <dcterms:created xsi:type="dcterms:W3CDTF">2023-08-03T09:37:27Z</dcterms:created>
  <dcterms:modified xsi:type="dcterms:W3CDTF">2024-05-07T09:52:31Z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