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8C406C-A6D6-4D68-AFD0-30FDD570CF09}" v="9" dt="2026-04-23T10:49:16.9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7" autoAdjust="0"/>
    <p:restoredTop sz="85181" autoAdjust="0"/>
  </p:normalViewPr>
  <p:slideViewPr>
    <p:cSldViewPr snapToGrid="0">
      <p:cViewPr varScale="1">
        <p:scale>
          <a:sx n="85" d="100"/>
          <a:sy n="85" d="100"/>
        </p:scale>
        <p:origin x="75" y="93"/>
      </p:cViewPr>
      <p:guideLst/>
    </p:cSldViewPr>
  </p:slideViewPr>
  <p:notesTextViewPr>
    <p:cViewPr>
      <p:scale>
        <a:sx n="1" d="1"/>
        <a:sy n="1" d="1"/>
      </p:scale>
      <p:origin x="0" y="-843"/>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B3221F54-1406-41A8-BDC6-3F5342E52C8D}"/>
    <pc:docChg chg="undo custSel modSld">
      <pc:chgData name="Rosie Cooper" userId="bf124abb-9a2b-4602-9121-6ae61623fa8e" providerId="ADAL" clId="{B3221F54-1406-41A8-BDC6-3F5342E52C8D}" dt="2026-04-23T10:40:31.138" v="1266" actId="1036"/>
      <pc:docMkLst>
        <pc:docMk/>
      </pc:docMkLst>
      <pc:sldChg chg="addSp modSp mod modNotesTx">
        <pc:chgData name="Rosie Cooper" userId="bf124abb-9a2b-4602-9121-6ae61623fa8e" providerId="ADAL" clId="{B3221F54-1406-41A8-BDC6-3F5342E52C8D}" dt="2026-04-23T10:40:31.138" v="1266" actId="1036"/>
        <pc:sldMkLst>
          <pc:docMk/>
          <pc:sldMk cId="1248512973" sldId="257"/>
        </pc:sldMkLst>
        <pc:spChg chg="mod">
          <ac:chgData name="Rosie Cooper" userId="bf124abb-9a2b-4602-9121-6ae61623fa8e" providerId="ADAL" clId="{B3221F54-1406-41A8-BDC6-3F5342E52C8D}" dt="2026-04-23T09:02:01.083" v="1218" actId="20577"/>
          <ac:spMkLst>
            <pc:docMk/>
            <pc:sldMk cId="1248512973" sldId="257"/>
            <ac:spMk id="20" creationId="{8EF1E5E4-D4E4-2461-6588-FCEC11B04F50}"/>
          </ac:spMkLst>
        </pc:spChg>
        <pc:spChg chg="mod">
          <ac:chgData name="Rosie Cooper" userId="bf124abb-9a2b-4602-9121-6ae61623fa8e" providerId="ADAL" clId="{B3221F54-1406-41A8-BDC6-3F5342E52C8D}" dt="2026-04-23T09:03:21.212" v="1236" actId="113"/>
          <ac:spMkLst>
            <pc:docMk/>
            <pc:sldMk cId="1248512973" sldId="257"/>
            <ac:spMk id="25" creationId="{7239B626-E470-0840-109D-8271BFADF3F8}"/>
          </ac:spMkLst>
        </pc:spChg>
        <pc:spChg chg="mod">
          <ac:chgData name="Rosie Cooper" userId="bf124abb-9a2b-4602-9121-6ae61623fa8e" providerId="ADAL" clId="{B3221F54-1406-41A8-BDC6-3F5342E52C8D}" dt="2026-04-23T08:37:40.079" v="27" actId="20577"/>
          <ac:spMkLst>
            <pc:docMk/>
            <pc:sldMk cId="1248512973" sldId="257"/>
            <ac:spMk id="26" creationId="{BC68A432-C1DD-9610-BEDF-FCBE2EB535ED}"/>
          </ac:spMkLst>
        </pc:spChg>
        <pc:spChg chg="mod">
          <ac:chgData name="Rosie Cooper" userId="bf124abb-9a2b-4602-9121-6ae61623fa8e" providerId="ADAL" clId="{B3221F54-1406-41A8-BDC6-3F5342E52C8D}" dt="2026-04-23T10:40:09.842" v="1240" actId="1035"/>
          <ac:spMkLst>
            <pc:docMk/>
            <pc:sldMk cId="1248512973" sldId="257"/>
            <ac:spMk id="30" creationId="{E760C43B-56D3-1C0A-33BF-B7BD43DE76B0}"/>
          </ac:spMkLst>
        </pc:spChg>
        <pc:spChg chg="mod">
          <ac:chgData name="Rosie Cooper" userId="bf124abb-9a2b-4602-9121-6ae61623fa8e" providerId="ADAL" clId="{B3221F54-1406-41A8-BDC6-3F5342E52C8D}" dt="2026-04-23T10:40:09.842" v="1240" actId="1035"/>
          <ac:spMkLst>
            <pc:docMk/>
            <pc:sldMk cId="1248512973" sldId="257"/>
            <ac:spMk id="31" creationId="{90AEEFA3-4C69-5296-ABD4-B93EA5D5DEBE}"/>
          </ac:spMkLst>
        </pc:spChg>
        <pc:spChg chg="mod">
          <ac:chgData name="Rosie Cooper" userId="bf124abb-9a2b-4602-9121-6ae61623fa8e" providerId="ADAL" clId="{B3221F54-1406-41A8-BDC6-3F5342E52C8D}" dt="2026-04-23T10:40:31.138" v="1266" actId="1036"/>
          <ac:spMkLst>
            <pc:docMk/>
            <pc:sldMk cId="1248512973" sldId="257"/>
            <ac:spMk id="32" creationId="{700EF7AB-D8DA-CC24-2EF3-D25CA99CF61F}"/>
          </ac:spMkLst>
        </pc:spChg>
        <pc:spChg chg="mod">
          <ac:chgData name="Rosie Cooper" userId="bf124abb-9a2b-4602-9121-6ae61623fa8e" providerId="ADAL" clId="{B3221F54-1406-41A8-BDC6-3F5342E52C8D}" dt="2026-04-23T10:40:31.138" v="1266" actId="1036"/>
          <ac:spMkLst>
            <pc:docMk/>
            <pc:sldMk cId="1248512973" sldId="257"/>
            <ac:spMk id="33" creationId="{43A811A9-668D-F919-0DF3-531AFE457BD8}"/>
          </ac:spMkLst>
        </pc:spChg>
        <pc:spChg chg="mod">
          <ac:chgData name="Rosie Cooper" userId="bf124abb-9a2b-4602-9121-6ae61623fa8e" providerId="ADAL" clId="{B3221F54-1406-41A8-BDC6-3F5342E52C8D}" dt="2026-04-23T10:40:24.389" v="1262" actId="20577"/>
          <ac:spMkLst>
            <pc:docMk/>
            <pc:sldMk cId="1248512973" sldId="257"/>
            <ac:spMk id="34" creationId="{374A7331-0E73-FEA1-FE94-F3C20509FD81}"/>
          </ac:spMkLst>
        </pc:spChg>
        <pc:spChg chg="mod">
          <ac:chgData name="Rosie Cooper" userId="bf124abb-9a2b-4602-9121-6ae61623fa8e" providerId="ADAL" clId="{B3221F54-1406-41A8-BDC6-3F5342E52C8D}" dt="2026-04-23T10:40:17.572" v="1248" actId="1036"/>
          <ac:spMkLst>
            <pc:docMk/>
            <pc:sldMk cId="1248512973" sldId="257"/>
            <ac:spMk id="35" creationId="{F87805C0-596E-5425-5A8D-B971CDE773C9}"/>
          </ac:spMkLst>
        </pc:spChg>
        <pc:graphicFrameChg chg="add mod">
          <ac:chgData name="Rosie Cooper" userId="bf124abb-9a2b-4602-9121-6ae61623fa8e" providerId="ADAL" clId="{B3221F54-1406-41A8-BDC6-3F5342E52C8D}" dt="2026-04-23T08:43:33.240" v="433"/>
          <ac:graphicFrameMkLst>
            <pc:docMk/>
            <pc:sldMk cId="1248512973" sldId="257"/>
            <ac:graphicFrameMk id="4" creationId="{F8DC5357-E17C-19F1-FBB2-AC616F2B02D5}"/>
          </ac:graphicFrameMkLst>
        </pc:graphicFrameChg>
        <pc:graphicFrameChg chg="add mod">
          <ac:chgData name="Rosie Cooper" userId="bf124abb-9a2b-4602-9121-6ae61623fa8e" providerId="ADAL" clId="{B3221F54-1406-41A8-BDC6-3F5342E52C8D}" dt="2026-04-23T08:44:35.881" v="487"/>
          <ac:graphicFrameMkLst>
            <pc:docMk/>
            <pc:sldMk cId="1248512973" sldId="257"/>
            <ac:graphicFrameMk id="5" creationId="{1AC5752D-164E-5454-4DDA-7F0819FD1395}"/>
          </ac:graphicFrameMkLst>
        </pc:graphicFrameChg>
        <pc:picChg chg="ord">
          <ac:chgData name="Rosie Cooper" userId="bf124abb-9a2b-4602-9121-6ae61623fa8e" providerId="ADAL" clId="{B3221F54-1406-41A8-BDC6-3F5342E52C8D}" dt="2026-04-23T08:55:53.407" v="1098" actId="13244"/>
          <ac:picMkLst>
            <pc:docMk/>
            <pc:sldMk cId="1248512973" sldId="257"/>
            <ac:picMk id="2" creationId="{D36AC66B-3CA9-63DD-5DF8-3B519555EB8F}"/>
          </ac:picMkLst>
        </pc:picChg>
        <pc:cxnChg chg="mod">
          <ac:chgData name="Rosie Cooper" userId="bf124abb-9a2b-4602-9121-6ae61623fa8e" providerId="ADAL" clId="{B3221F54-1406-41A8-BDC6-3F5342E52C8D}" dt="2026-04-23T08:54:01.436" v="1094" actId="1036"/>
          <ac:cxnSpMkLst>
            <pc:docMk/>
            <pc:sldMk cId="1248512973" sldId="257"/>
            <ac:cxnSpMk id="39" creationId="{06D1E6D8-360B-13A1-38D0-2AC7C0352B5B}"/>
          </ac:cxnSpMkLst>
        </pc:cxnChg>
        <pc:cxnChg chg="mod">
          <ac:chgData name="Rosie Cooper" userId="bf124abb-9a2b-4602-9121-6ae61623fa8e" providerId="ADAL" clId="{B3221F54-1406-41A8-BDC6-3F5342E52C8D}" dt="2026-04-23T10:40:17.572" v="1248" actId="1036"/>
          <ac:cxnSpMkLst>
            <pc:docMk/>
            <pc:sldMk cId="1248512973" sldId="257"/>
            <ac:cxnSpMk id="40" creationId="{5A21F28C-FCB9-3EA5-8108-3A1D00181812}"/>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114F10-37DB-4664-9F62-E979E48B51C4}" type="datetimeFigureOut">
              <a:rPr lang="en-GB" smtClean="0"/>
              <a:t>23/04/2026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EB38E9-0032-417B-9F88-EC273DF09293}" type="slidenum">
              <a:rPr lang="en-GB" smtClean="0"/>
              <a:t>‹#›</a:t>
            </a:fld>
            <a:endParaRPr lang="en-GB"/>
          </a:p>
        </p:txBody>
      </p:sp>
    </p:spTree>
    <p:extLst>
      <p:ext uri="{BB962C8B-B14F-4D97-AF65-F5344CB8AC3E}">
        <p14:creationId xmlns:p14="http://schemas.microsoft.com/office/powerpoint/2010/main" val="2826795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GB" sz="1200" b="1" i="0" kern="1200" dirty="0">
                <a:solidFill>
                  <a:schemeClr val="tx1"/>
                </a:solidFill>
                <a:effectLst/>
                <a:latin typeface="+mn-lt"/>
                <a:ea typeface="+mn-ea"/>
                <a:cs typeface="+mn-cs"/>
              </a:rPr>
              <a:t>Why do you think we don’t know what Catalina of Motril’s birth name was?</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We do not know Catalina’s birth name because records about ordinary people were rarely written down in the past. If Catalina was enslaved, her original name may not have been recorded, or it may have been deliberately changed and lost over time.</a:t>
            </a:r>
          </a:p>
          <a:p>
            <a:pPr fontAlgn="t"/>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pPr fontAlgn="t"/>
            <a:r>
              <a:rPr lang="en-GB" sz="1200" b="1" i="0" kern="1200" dirty="0">
                <a:solidFill>
                  <a:schemeClr val="tx1"/>
                </a:solidFill>
                <a:effectLst/>
                <a:latin typeface="+mn-lt"/>
                <a:ea typeface="+mn-ea"/>
                <a:cs typeface="+mn-cs"/>
              </a:rPr>
              <a:t>Why do you think we don’t have an image of Catalina of Motril?</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We do not have an image of Catalina of Motril because portraits were expensive and usually only made of rich or powerful people. Ordinary people, especially women and enslaved people, were rarely painted or drawn.</a:t>
            </a:r>
          </a:p>
          <a:p>
            <a:pPr fontAlgn="t"/>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pPr fontAlgn="t"/>
            <a:r>
              <a:rPr lang="en-GB" sz="1200" b="1" i="0" kern="1200" dirty="0">
                <a:solidFill>
                  <a:schemeClr val="tx1"/>
                </a:solidFill>
                <a:effectLst/>
                <a:latin typeface="+mn-lt"/>
                <a:ea typeface="+mn-ea"/>
                <a:cs typeface="+mn-cs"/>
              </a:rPr>
              <a:t>What does Catalina of Motril’s story tell you about travel and migration in Tudor times?</a:t>
            </a:r>
            <a:br>
              <a:rPr lang="en-GB" sz="1200" b="0" i="0" kern="1200" dirty="0">
                <a:solidFill>
                  <a:schemeClr val="tx1"/>
                </a:solidFill>
                <a:effectLst/>
                <a:latin typeface="+mn-lt"/>
                <a:ea typeface="+mn-ea"/>
                <a:cs typeface="+mn-cs"/>
              </a:rPr>
            </a:br>
            <a:r>
              <a:rPr lang="en-GB" sz="1200" b="0" i="0" kern="1200" dirty="0">
                <a:solidFill>
                  <a:schemeClr val="tx1"/>
                </a:solidFill>
                <a:effectLst/>
                <a:latin typeface="+mn-lt"/>
                <a:ea typeface="+mn-ea"/>
                <a:cs typeface="+mn-cs"/>
              </a:rPr>
              <a:t>Catalina of Motril’s story shows that people moved to England from other parts of the world in Tudor times, but travel was not always a free choice. </a:t>
            </a:r>
            <a:r>
              <a:rPr lang="en-GB" sz="1200" b="0" i="0" kern="1200">
                <a:solidFill>
                  <a:schemeClr val="tx1"/>
                </a:solidFill>
                <a:effectLst/>
                <a:latin typeface="+mn-lt"/>
                <a:ea typeface="+mn-ea"/>
                <a:cs typeface="+mn-cs"/>
              </a:rPr>
              <a:t>Her life suggests that movement could be forced and shaped by power, religion, and the actions of rulers.</a:t>
            </a:r>
          </a:p>
          <a:p>
            <a:endParaRPr lang="en-GB" dirty="0"/>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2579296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DFE73-4183-7396-B94D-44AC4362B3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C4B21AB-0DD3-5671-68EC-65A19E2057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8A6B549-D08C-F13F-70B4-25F3ED2CD06F}"/>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5" name="Footer Placeholder 4">
            <a:extLst>
              <a:ext uri="{FF2B5EF4-FFF2-40B4-BE49-F238E27FC236}">
                <a16:creationId xmlns:a16="http://schemas.microsoft.com/office/drawing/2014/main" id="{CC01E5D9-5D5F-7179-2D46-30691279A8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9D7CB8-612E-6336-54ED-8BF349A7A8C1}"/>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3110572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73E61-A4D4-3579-A46B-A9933BB3F4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F7E2ECE-5FB6-251C-0FF0-42981FF94E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B93F83-D9CF-2F43-9EA5-6D572635F1BB}"/>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5" name="Footer Placeholder 4">
            <a:extLst>
              <a:ext uri="{FF2B5EF4-FFF2-40B4-BE49-F238E27FC236}">
                <a16:creationId xmlns:a16="http://schemas.microsoft.com/office/drawing/2014/main" id="{8EF115D8-B2B6-66DD-8248-CA924ADA8C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EB548A-4320-1BE1-7A11-1D02DE69FEEB}"/>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3983656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4AD6DB-A9F6-AD2A-5F33-A6514AB08D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7C5E7B-3C84-42E9-B346-39F7180894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12AFE8-FD7F-E176-723B-DBC0FC04A304}"/>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5" name="Footer Placeholder 4">
            <a:extLst>
              <a:ext uri="{FF2B5EF4-FFF2-40B4-BE49-F238E27FC236}">
                <a16:creationId xmlns:a16="http://schemas.microsoft.com/office/drawing/2014/main" id="{324B0AD6-E84E-2BC8-2A7E-FBA60A37D6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30415D-A01B-003B-6660-D8EF809EAE8E}"/>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4073454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E074C-2EB1-6AFA-ADED-49DC9BA42E4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363E854-961A-445F-6886-77D5ECDBFE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168C3F-DFEE-1647-E96F-EA63BCA9124D}"/>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5" name="Footer Placeholder 4">
            <a:extLst>
              <a:ext uri="{FF2B5EF4-FFF2-40B4-BE49-F238E27FC236}">
                <a16:creationId xmlns:a16="http://schemas.microsoft.com/office/drawing/2014/main" id="{CE7EE260-D169-B57B-A328-4A18B342D2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16B43C-783A-B184-3796-AF62CDC0A257}"/>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1045217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D468A-6384-C7AE-FF83-AA6B03EC85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1B312FE-5E8D-CEB9-946D-C900DE4B26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112C0C-E65B-0D15-284D-CBD72646944D}"/>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5" name="Footer Placeholder 4">
            <a:extLst>
              <a:ext uri="{FF2B5EF4-FFF2-40B4-BE49-F238E27FC236}">
                <a16:creationId xmlns:a16="http://schemas.microsoft.com/office/drawing/2014/main" id="{1613F5D1-3978-8CFD-38A2-D30F32EAAB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992259-146F-33FB-913D-CB10D39DCC77}"/>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1260186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D4C44-FE16-B58C-ECAC-76AFFAC3159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30B397-C50D-10DE-638D-1A01AC9F39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6FC9AA2-8E0B-6549-58B0-6FA9CF4EFB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F24BB52-7A3B-B993-C5DC-A39490FE5A32}"/>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6" name="Footer Placeholder 5">
            <a:extLst>
              <a:ext uri="{FF2B5EF4-FFF2-40B4-BE49-F238E27FC236}">
                <a16:creationId xmlns:a16="http://schemas.microsoft.com/office/drawing/2014/main" id="{C137A008-A912-4BF5-6B9F-89976F3C7B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07854F-1B2D-5E8C-8452-4208A3B75A26}"/>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633767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19EE-4B56-6591-89D3-68B6ADA5B50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6A4028E-4F31-C483-7155-C7BD9BDD1A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ABCF0E-43FA-8EBA-DC2C-1FB1810AF7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29F4043-CAED-F689-5BE3-C10C48FE86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63096D-62D8-AA2F-71C5-986B882C0A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49B6A0-C91B-61FB-02E7-F296861187D5}"/>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8" name="Footer Placeholder 7">
            <a:extLst>
              <a:ext uri="{FF2B5EF4-FFF2-40B4-BE49-F238E27FC236}">
                <a16:creationId xmlns:a16="http://schemas.microsoft.com/office/drawing/2014/main" id="{604E908B-DCD2-89E2-B8E8-B732CDC8A71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2D6787-577D-226D-5ACE-8F3CD532D6CC}"/>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317760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E16A5-AA10-5A41-F465-516DE5674DF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FF047A-44CA-E559-1820-CAEB74227D97}"/>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4" name="Footer Placeholder 3">
            <a:extLst>
              <a:ext uri="{FF2B5EF4-FFF2-40B4-BE49-F238E27FC236}">
                <a16:creationId xmlns:a16="http://schemas.microsoft.com/office/drawing/2014/main" id="{CDE61A45-D680-134D-2B93-6CE3249223A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84DABF8-D511-8685-20C4-C896D9A3C74D}"/>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3271246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734B37-A959-53C9-101D-FDFD492C8832}"/>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3" name="Footer Placeholder 2">
            <a:extLst>
              <a:ext uri="{FF2B5EF4-FFF2-40B4-BE49-F238E27FC236}">
                <a16:creationId xmlns:a16="http://schemas.microsoft.com/office/drawing/2014/main" id="{B58B78ED-EAA5-673A-D93D-1057C585004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CA7DCAE-61F4-4E4C-567F-79EB3F49DA7C}"/>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3520044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BFFC-3E9A-2F61-883F-C7B95737B5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5299997-29A6-B2E5-18DA-85452C2928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81B6D77-6B06-5641-E837-AB11CB33FE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40DF95-13E8-C4F9-4F63-23274F7E685A}"/>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6" name="Footer Placeholder 5">
            <a:extLst>
              <a:ext uri="{FF2B5EF4-FFF2-40B4-BE49-F238E27FC236}">
                <a16:creationId xmlns:a16="http://schemas.microsoft.com/office/drawing/2014/main" id="{57DC2DFA-86CA-9417-AE21-1831588860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3E2DE6-73EC-720E-D281-B3ED623721C0}"/>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133587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2953-3A0A-9C69-70B3-0924902E22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52C41E8-0A09-9D35-C807-7C6E1F11C6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9407AA4-4377-6416-49B7-06468B816D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D932F5-0E90-8A14-CB3E-4A00C4585DC3}"/>
              </a:ext>
            </a:extLst>
          </p:cNvPr>
          <p:cNvSpPr>
            <a:spLocks noGrp="1"/>
          </p:cNvSpPr>
          <p:nvPr>
            <p:ph type="dt" sz="half" idx="10"/>
          </p:nvPr>
        </p:nvSpPr>
        <p:spPr/>
        <p:txBody>
          <a:bodyPr/>
          <a:lstStyle/>
          <a:p>
            <a:fld id="{05CFF2BD-E2A9-4A64-8195-976CFFDE9F71}" type="datetimeFigureOut">
              <a:rPr lang="en-GB" smtClean="0"/>
              <a:t>23/04/2026</a:t>
            </a:fld>
            <a:endParaRPr lang="en-GB"/>
          </a:p>
        </p:txBody>
      </p:sp>
      <p:sp>
        <p:nvSpPr>
          <p:cNvPr id="6" name="Footer Placeholder 5">
            <a:extLst>
              <a:ext uri="{FF2B5EF4-FFF2-40B4-BE49-F238E27FC236}">
                <a16:creationId xmlns:a16="http://schemas.microsoft.com/office/drawing/2014/main" id="{145F8B42-EB09-682A-7573-9A9F3B7B15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10A07EF-F964-A9E1-1A57-5B79D5B80BDE}"/>
              </a:ext>
            </a:extLst>
          </p:cNvPr>
          <p:cNvSpPr>
            <a:spLocks noGrp="1"/>
          </p:cNvSpPr>
          <p:nvPr>
            <p:ph type="sldNum" sz="quarter" idx="12"/>
          </p:nvPr>
        </p:nvSpPr>
        <p:spPr/>
        <p:txBody>
          <a:bodyPr/>
          <a:lstStyle/>
          <a:p>
            <a:fld id="{D2E1B42A-FA5B-4CCB-AECD-EACE3FD16008}" type="slidenum">
              <a:rPr lang="en-GB" smtClean="0"/>
              <a:t>‹#›</a:t>
            </a:fld>
            <a:endParaRPr lang="en-GB"/>
          </a:p>
        </p:txBody>
      </p:sp>
    </p:spTree>
    <p:extLst>
      <p:ext uri="{BB962C8B-B14F-4D97-AF65-F5344CB8AC3E}">
        <p14:creationId xmlns:p14="http://schemas.microsoft.com/office/powerpoint/2010/main" val="535937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255800-5807-A78E-7E31-E3E8A1C1E2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DA0A2C-103F-BD92-A5C0-81B433D93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84FE83-DC22-8C3B-F22F-B1BACA4AB3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CFF2BD-E2A9-4A64-8195-976CFFDE9F71}" type="datetimeFigureOut">
              <a:rPr lang="en-GB" smtClean="0"/>
              <a:t>23/04/2026</a:t>
            </a:fld>
            <a:endParaRPr lang="en-GB"/>
          </a:p>
        </p:txBody>
      </p:sp>
      <p:sp>
        <p:nvSpPr>
          <p:cNvPr id="5" name="Footer Placeholder 4">
            <a:extLst>
              <a:ext uri="{FF2B5EF4-FFF2-40B4-BE49-F238E27FC236}">
                <a16:creationId xmlns:a16="http://schemas.microsoft.com/office/drawing/2014/main" id="{2F72F007-C28A-8375-F751-9242641260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8CAE7F0-C3F0-B467-51AE-240AB0524C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2E1B42A-FA5B-4CCB-AECD-EACE3FD16008}" type="slidenum">
              <a:rPr lang="en-GB" smtClean="0"/>
              <a:t>‹#›</a:t>
            </a:fld>
            <a:endParaRPr lang="en-GB"/>
          </a:p>
        </p:txBody>
      </p:sp>
    </p:spTree>
    <p:extLst>
      <p:ext uri="{BB962C8B-B14F-4D97-AF65-F5344CB8AC3E}">
        <p14:creationId xmlns:p14="http://schemas.microsoft.com/office/powerpoint/2010/main" val="496298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s://dlib.gnm.de/item/Hs22474/24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E409DC5-A305-9971-9550-31F31CC11970}"/>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8" name="Title 7">
            <a:extLst>
              <a:ext uri="{FF2B5EF4-FFF2-40B4-BE49-F238E27FC236}">
                <a16:creationId xmlns:a16="http://schemas.microsoft.com/office/drawing/2014/main" id="{7759A5BB-587E-31A9-7AB4-6303F41118E7}"/>
              </a:ext>
            </a:extLst>
          </p:cNvPr>
          <p:cNvSpPr txBox="1">
            <a:spLocks noGrp="1"/>
          </p:cNvSpPr>
          <p:nvPr>
            <p:ph type="title" idx="4294967295"/>
          </p:nvPr>
        </p:nvSpPr>
        <p:spPr>
          <a:xfrm>
            <a:off x="4232921" y="406437"/>
            <a:ext cx="514669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CATALINA OF MOTRIL</a:t>
            </a:r>
          </a:p>
        </p:txBody>
      </p:sp>
      <p:pic>
        <p:nvPicPr>
          <p:cNvPr id="2" name="Picture 1" descr="A drawing of a woman in period clothing. She wears a white head covering that covers her arms too. Her face can be seen. Under this, she wears red and blue garments.&#10;">
            <a:hlinkClick r:id="rId4"/>
            <a:extLst>
              <a:ext uri="{FF2B5EF4-FFF2-40B4-BE49-F238E27FC236}">
                <a16:creationId xmlns:a16="http://schemas.microsoft.com/office/drawing/2014/main" id="{D36AC66B-3CA9-63DD-5DF8-3B519555EB8F}"/>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5560" t="2723" r="12826" b="-548"/>
          <a:stretch>
            <a:fillRect/>
          </a:stretch>
        </p:blipFill>
        <p:spPr>
          <a:xfrm>
            <a:off x="518621" y="481904"/>
            <a:ext cx="3523545" cy="5220159"/>
          </a:xfrm>
          <a:prstGeom prst="rect">
            <a:avLst/>
          </a:prstGeom>
        </p:spPr>
      </p:pic>
      <p:sp>
        <p:nvSpPr>
          <p:cNvPr id="22" name="TextBox 21">
            <a:extLst>
              <a:ext uri="{FF2B5EF4-FFF2-40B4-BE49-F238E27FC236}">
                <a16:creationId xmlns:a16="http://schemas.microsoft.com/office/drawing/2014/main" id="{3BF1A004-F71B-F10F-C57B-32A9032C7ED1}"/>
              </a:ext>
            </a:extLst>
          </p:cNvPr>
          <p:cNvSpPr txBox="1"/>
          <p:nvPr/>
        </p:nvSpPr>
        <p:spPr>
          <a:xfrm>
            <a:off x="503690" y="5736848"/>
            <a:ext cx="3476738" cy="253916"/>
          </a:xfrm>
          <a:prstGeom prst="rect">
            <a:avLst/>
          </a:prstGeom>
          <a:noFill/>
        </p:spPr>
        <p:txBody>
          <a:bodyPr wrap="square" lIns="91440" tIns="45720" rIns="91440" bIns="45720" rtlCol="0" anchor="t">
            <a:spAutoFit/>
          </a:bodyPr>
          <a:lstStyle/>
          <a:p>
            <a:r>
              <a:rPr lang="en-GB" sz="1000" b="1" spc="30" dirty="0">
                <a:solidFill>
                  <a:srgbClr val="9D691F"/>
                </a:solidFill>
                <a:latin typeface="Georgia"/>
                <a:ea typeface="Open Sans Condensed" panose="020B0606030504020204" pitchFamily="34" charset="0"/>
                <a:cs typeface="Open Sans Condensed" panose="020B0606030504020204" pitchFamily="34" charset="0"/>
              </a:rPr>
              <a:t>Birth year: </a:t>
            </a:r>
            <a:r>
              <a:rPr lang="en-GB" sz="1000" spc="30" dirty="0">
                <a:solidFill>
                  <a:srgbClr val="9D691F"/>
                </a:solidFill>
                <a:latin typeface="Georgia"/>
                <a:ea typeface="Open Sans Condensed" panose="020B0606030504020204" pitchFamily="34" charset="0"/>
                <a:cs typeface="Open Sans Condensed" panose="020B0606030504020204" pitchFamily="34" charset="0"/>
              </a:rPr>
              <a:t>unknown</a:t>
            </a:r>
            <a:endParaRPr lang="en-GB" sz="1000" spc="30" dirty="0">
              <a:solidFill>
                <a:srgbClr val="9D691F"/>
              </a:solidFill>
              <a:effectLst/>
              <a:latin typeface="Georgia"/>
              <a:ea typeface="Open Sans Condensed Light" panose="020B0306030504020204" pitchFamily="34" charset="0"/>
              <a:cs typeface="Open Sans Condensed Light" panose="020B0306030504020204" pitchFamily="34" charset="0"/>
            </a:endParaRPr>
          </a:p>
        </p:txBody>
      </p:sp>
      <p:sp>
        <p:nvSpPr>
          <p:cNvPr id="23" name="TextBox 22">
            <a:extLst>
              <a:ext uri="{FF2B5EF4-FFF2-40B4-BE49-F238E27FC236}">
                <a16:creationId xmlns:a16="http://schemas.microsoft.com/office/drawing/2014/main" id="{959E2155-F00F-75D2-58C0-8B9EB84878F7}"/>
              </a:ext>
            </a:extLst>
          </p:cNvPr>
          <p:cNvSpPr txBox="1"/>
          <p:nvPr/>
        </p:nvSpPr>
        <p:spPr>
          <a:xfrm>
            <a:off x="503690" y="6070170"/>
            <a:ext cx="3476738" cy="253916"/>
          </a:xfrm>
          <a:prstGeom prst="rect">
            <a:avLst/>
          </a:prstGeom>
          <a:noFill/>
        </p:spPr>
        <p:txBody>
          <a:bodyPr wrap="square" rtlCol="0">
            <a:spAutoFit/>
          </a:bodyPr>
          <a:lstStyle/>
          <a:p>
            <a:r>
              <a:rPr lang="en-GB" sz="1000" b="1" spc="30" dirty="0">
                <a:solidFill>
                  <a:srgbClr val="38224F"/>
                </a:solidFill>
                <a:effectLst/>
                <a:latin typeface="Georgia" panose="02040502050405020303" pitchFamily="18" charset="0"/>
                <a:ea typeface="Open Sans Condensed" panose="020B0606030504020204" pitchFamily="34" charset="0"/>
                <a:cs typeface="Open Sans Condensed" panose="020B0606030504020204" pitchFamily="34" charset="0"/>
              </a:rPr>
              <a:t>Birthplace: </a:t>
            </a:r>
            <a:r>
              <a:rPr lang="en-GB" sz="1000" spc="30" dirty="0">
                <a:solidFill>
                  <a:srgbClr val="38224F"/>
                </a:solidFill>
                <a:effectLst/>
                <a:latin typeface="Georgia" panose="02040502050405020303" pitchFamily="18" charset="0"/>
                <a:ea typeface="Open Sans Condensed Light" panose="020B0306030504020204" pitchFamily="34" charset="0"/>
                <a:cs typeface="Open Sans Condensed Light" panose="020B0306030504020204" pitchFamily="34" charset="0"/>
              </a:rPr>
              <a:t>Motril, Granada, Spain</a:t>
            </a:r>
          </a:p>
        </p:txBody>
      </p:sp>
      <p:sp>
        <p:nvSpPr>
          <p:cNvPr id="26" name="TextBox 25">
            <a:extLst>
              <a:ext uri="{FF2B5EF4-FFF2-40B4-BE49-F238E27FC236}">
                <a16:creationId xmlns:a16="http://schemas.microsoft.com/office/drawing/2014/main" id="{BC68A432-C1DD-9610-BEDF-FCBE2EB535ED}"/>
              </a:ext>
            </a:extLst>
          </p:cNvPr>
          <p:cNvSpPr txBox="1"/>
          <p:nvPr/>
        </p:nvSpPr>
        <p:spPr>
          <a:xfrm>
            <a:off x="4188856" y="912419"/>
            <a:ext cx="6952237" cy="292388"/>
          </a:xfrm>
          <a:prstGeom prst="rect">
            <a:avLst/>
          </a:prstGeom>
          <a:noFill/>
        </p:spPr>
        <p:txBody>
          <a:bodyPr wrap="square" rtlCol="0">
            <a:spAutoFit/>
          </a:bodyPr>
          <a:lstStyle/>
          <a:p>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 Muslim woman who travelled to England and worked at the Tu</a:t>
            </a: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dor court</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8EF1E5E4-D4E4-2461-6588-FCEC11B04F50}"/>
              </a:ext>
            </a:extLst>
          </p:cNvPr>
          <p:cNvSpPr txBox="1"/>
          <p:nvPr/>
        </p:nvSpPr>
        <p:spPr>
          <a:xfrm>
            <a:off x="4188857" y="1320189"/>
            <a:ext cx="3560619" cy="3647152"/>
          </a:xfrm>
          <a:prstGeom prst="rect">
            <a:avLst/>
          </a:prstGeom>
          <a:noFill/>
        </p:spPr>
        <p:txBody>
          <a:bodyPr wrap="square" rtlCol="0">
            <a:spAutoFit/>
          </a:bodyPr>
          <a:lstStyle/>
          <a:p>
            <a:r>
              <a:rPr lang="en-GB" sz="1100" dirty="0">
                <a:effectLst/>
                <a:latin typeface="Georgia" panose="02040502050405020303" pitchFamily="18" charset="0"/>
              </a:rPr>
              <a:t>Catalina was from Motril. Today this area is part of Spain. However, in the 1400s, when Catalina first lived there, this area was home to a group of people called the Moors. They were Muslim and had North African heritage. </a:t>
            </a:r>
          </a:p>
          <a:p>
            <a:endParaRPr lang="en-GB" sz="1100" dirty="0">
              <a:effectLst/>
              <a:latin typeface="Georgia" panose="02040502050405020303" pitchFamily="18" charset="0"/>
            </a:endParaRPr>
          </a:p>
          <a:p>
            <a:r>
              <a:rPr lang="en-GB" sz="1100" dirty="0">
                <a:effectLst/>
                <a:latin typeface="Georgia" panose="02040502050405020303" pitchFamily="18" charset="0"/>
              </a:rPr>
              <a:t>In 1492, a Spanish queen took over Motril. The Moors were forced to flee. Those that didn’t, or couldn’t, were enslaved. </a:t>
            </a:r>
            <a:r>
              <a:rPr lang="en-GB" sz="1100" dirty="0">
                <a:effectLst/>
                <a:latin typeface="Georgia" panose="02040502050405020303" pitchFamily="18" charset="0"/>
                <a:ea typeface="Open Sans Semibold" panose="020B0606030504020204" pitchFamily="34" charset="0"/>
                <a:cs typeface="Open Sans Semibold" panose="020B0606030504020204" pitchFamily="34" charset="0"/>
              </a:rPr>
              <a:t>Catalina may have been one of those people. </a:t>
            </a:r>
          </a:p>
          <a:p>
            <a:endParaRPr lang="en-GB" sz="1100" dirty="0">
              <a:latin typeface="Georgia" panose="02040502050405020303" pitchFamily="18" charset="0"/>
              <a:ea typeface="Open Sans" panose="020B0606030504020204" pitchFamily="34" charset="0"/>
              <a:cs typeface="Open Sans" panose="020B0606030504020204" pitchFamily="34" charset="0"/>
            </a:endParaRPr>
          </a:p>
          <a:p>
            <a:pPr defTabSz="144000"/>
            <a:r>
              <a:rPr lang="en-GB" sz="1100" dirty="0">
                <a:effectLst/>
                <a:latin typeface="Georgia" panose="02040502050405020303" pitchFamily="18" charset="0"/>
                <a:ea typeface="Open Sans" panose="020B0606030504020204" pitchFamily="34" charset="0"/>
                <a:cs typeface="Open Sans" panose="020B0606030504020204" pitchFamily="34" charset="0"/>
              </a:rPr>
              <a:t>At the time, when people were enslaved, they were sometimes forced to change their religion to Christianity. They were also often given a new name.</a:t>
            </a:r>
          </a:p>
          <a:p>
            <a:pPr defTabSz="144000"/>
            <a:endParaRPr lang="en-GB" sz="1100" dirty="0">
              <a:latin typeface="Georgia" panose="02040502050405020303" pitchFamily="18" charset="0"/>
              <a:ea typeface="Open Sans" panose="020B0606030504020204" pitchFamily="34" charset="0"/>
              <a:cs typeface="Open Sans" panose="020B0606030504020204" pitchFamily="34" charset="0"/>
            </a:endParaRPr>
          </a:p>
          <a:p>
            <a:pPr defTabSz="144000"/>
            <a:r>
              <a:rPr lang="en-GB" sz="1100" dirty="0">
                <a:effectLst/>
                <a:latin typeface="Georgia" panose="02040502050405020303" pitchFamily="18" charset="0"/>
              </a:rPr>
              <a:t>This means ‘Catalina’ was probably not this woman’s birth nam</a:t>
            </a:r>
            <a:r>
              <a:rPr lang="en-GB" sz="1100" dirty="0">
                <a:latin typeface="Georgia" panose="02040502050405020303" pitchFamily="18" charset="0"/>
              </a:rPr>
              <a:t>e. She was possibly called ‘Catalina’ after her new mistress, Princess Catalina of Spain. </a:t>
            </a:r>
            <a:br>
              <a:rPr lang="en-GB" sz="1100" dirty="0">
                <a:latin typeface="Georgia" panose="02040502050405020303" pitchFamily="18" charset="0"/>
              </a:rPr>
            </a:br>
            <a:br>
              <a:rPr lang="en-GB" sz="1100" dirty="0">
                <a:latin typeface="Georgia" panose="02040502050405020303" pitchFamily="18" charset="0"/>
              </a:rPr>
            </a:br>
            <a:r>
              <a:rPr lang="en-GB" sz="1100" dirty="0">
                <a:effectLst/>
                <a:latin typeface="Georgia" panose="02040502050405020303" pitchFamily="18" charset="0"/>
                <a:ea typeface="Open Sans Semibold" panose="020B0606030504020204" pitchFamily="34" charset="0"/>
                <a:cs typeface="Open Sans Semibold" panose="020B0606030504020204" pitchFamily="34" charset="0"/>
              </a:rPr>
              <a:t>Princess Catalina was sent to marry an English Prince. Catalina of Motril travelled with her to England.</a:t>
            </a:r>
          </a:p>
          <a:p>
            <a:pPr defTabSz="144000"/>
            <a:endParaRPr lang="en-GB" sz="1100" dirty="0">
              <a:effectLst/>
              <a:latin typeface="Georgia" panose="02040502050405020303" pitchFamily="18" charset="0"/>
              <a:ea typeface="Open Sans Semibold" panose="020B0606030504020204" pitchFamily="34" charset="0"/>
              <a:cs typeface="Open Sans Semibold" panose="020B0606030504020204" pitchFamily="34" charset="0"/>
            </a:endParaRPr>
          </a:p>
        </p:txBody>
      </p:sp>
      <p:sp>
        <p:nvSpPr>
          <p:cNvPr id="25" name="TextBox 24">
            <a:extLst>
              <a:ext uri="{FF2B5EF4-FFF2-40B4-BE49-F238E27FC236}">
                <a16:creationId xmlns:a16="http://schemas.microsoft.com/office/drawing/2014/main" id="{7239B626-E470-0840-109D-8271BFADF3F8}"/>
              </a:ext>
            </a:extLst>
          </p:cNvPr>
          <p:cNvSpPr txBox="1"/>
          <p:nvPr/>
        </p:nvSpPr>
        <p:spPr>
          <a:xfrm>
            <a:off x="7896167" y="1320189"/>
            <a:ext cx="3618440" cy="4493538"/>
          </a:xfrm>
          <a:prstGeom prst="rect">
            <a:avLst/>
          </a:prstGeom>
          <a:noFill/>
        </p:spPr>
        <p:txBody>
          <a:bodyPr wrap="square" rtlCol="0">
            <a:spAutoFit/>
          </a:bodyPr>
          <a:lstStyle/>
          <a:p>
            <a:pPr defTabSz="144000"/>
            <a:r>
              <a:rPr lang="en-GB" sz="1100" dirty="0">
                <a:latin typeface="Georgia" panose="02040502050405020303" pitchFamily="18" charset="0"/>
                <a:ea typeface="Open Sans Semibold" panose="020B0606030504020204" pitchFamily="34" charset="0"/>
                <a:cs typeface="Open Sans Semibold" panose="020B0606030504020204" pitchFamily="34" charset="0"/>
              </a:rPr>
              <a:t>In 1509, Princess Catalina married King Henry VIII. Today we know her as Katherine of Aragon.</a:t>
            </a:r>
          </a:p>
          <a:p>
            <a:pPr defTabSz="144000"/>
            <a:endParaRPr lang="en-GB" sz="1100" dirty="0">
              <a:latin typeface="Georgia" panose="02040502050405020303" pitchFamily="18" charset="0"/>
              <a:ea typeface="Open Sans Semibold" panose="020B0606030504020204" pitchFamily="34" charset="0"/>
              <a:cs typeface="Open Sans Semibold" panose="020B0606030504020204" pitchFamily="34" charset="0"/>
            </a:endParaRPr>
          </a:p>
          <a:p>
            <a:pPr defTabSz="144000"/>
            <a:r>
              <a:rPr lang="en-GB" sz="1100" dirty="0">
                <a:latin typeface="Georgia" panose="02040502050405020303" pitchFamily="18" charset="0"/>
                <a:ea typeface="Open Sans Semibold" panose="020B0606030504020204" pitchFamily="34" charset="0"/>
                <a:cs typeface="Open Sans Semibold" panose="020B0606030504020204" pitchFamily="34" charset="0"/>
              </a:rPr>
              <a:t>Catalina of Motril would have helped Katherine of Aragon prepare for her wedding and her coronation. </a:t>
            </a:r>
            <a:br>
              <a:rPr lang="en-GB" sz="1100" dirty="0">
                <a:latin typeface="Georgia" panose="02040502050405020303" pitchFamily="18" charset="0"/>
                <a:ea typeface="Open Sans Semibold" panose="020B0606030504020204" pitchFamily="34" charset="0"/>
                <a:cs typeface="Open Sans Semibold" panose="020B0606030504020204" pitchFamily="34" charset="0"/>
              </a:rPr>
            </a:br>
            <a:br>
              <a:rPr lang="en-GB" sz="1100" dirty="0">
                <a:latin typeface="Georgia" panose="02040502050405020303" pitchFamily="18" charset="0"/>
                <a:ea typeface="Open Sans Semibold" panose="020B0606030504020204" pitchFamily="34" charset="0"/>
                <a:cs typeface="Open Sans Semibold" panose="020B0606030504020204" pitchFamily="34" charset="0"/>
              </a:rPr>
            </a:br>
            <a:r>
              <a:rPr lang="en-GB" sz="1100" dirty="0">
                <a:latin typeface="Georgia" panose="02040502050405020303" pitchFamily="18" charset="0"/>
                <a:ea typeface="Open Sans Semibold" panose="020B0606030504020204" pitchFamily="34" charset="0"/>
                <a:cs typeface="Open Sans Semibold" panose="020B0606030504020204" pitchFamily="34" charset="0"/>
              </a:rPr>
              <a:t>Slavery was not a recognised status in Tudor England. We do not know if Catalina of Motril was paid.</a:t>
            </a:r>
          </a:p>
          <a:p>
            <a:pPr defTabSz="144000"/>
            <a:endParaRPr lang="en-GB" sz="1100" dirty="0">
              <a:latin typeface="Georgia" panose="02040502050405020303" pitchFamily="18" charset="0"/>
              <a:ea typeface="Open Sans Semibold" panose="020B0606030504020204" pitchFamily="34" charset="0"/>
              <a:cs typeface="Open Sans Semibold" panose="020B0606030504020204" pitchFamily="34" charset="0"/>
            </a:endParaRPr>
          </a:p>
          <a:p>
            <a:pPr defTabSz="144000"/>
            <a:r>
              <a:rPr lang="en-GB" sz="1100" dirty="0">
                <a:latin typeface="Georgia" panose="02040502050405020303" pitchFamily="18" charset="0"/>
                <a:ea typeface="Open Sans Semibold" panose="020B0606030504020204" pitchFamily="34" charset="0"/>
                <a:cs typeface="Open Sans Semibold" panose="020B0606030504020204" pitchFamily="34" charset="0"/>
              </a:rPr>
              <a:t>We do know that Catalina of Motril did not stay in England. At some point she returned to Spain. She met a man called Oviedo. He was a crossbow maker. They got married and had two daughters in Malaga. </a:t>
            </a:r>
          </a:p>
          <a:p>
            <a:pPr defTabSz="144000"/>
            <a:endParaRPr lang="en-GB" sz="1100" dirty="0">
              <a:latin typeface="Georgia" panose="02040502050405020303" pitchFamily="18" charset="0"/>
              <a:ea typeface="Open Sans Semibold" panose="020B0606030504020204" pitchFamily="34" charset="0"/>
              <a:cs typeface="Open Sans Semibold" panose="020B0606030504020204" pitchFamily="34" charset="0"/>
            </a:endParaRPr>
          </a:p>
          <a:p>
            <a:pPr defTabSz="144000"/>
            <a:r>
              <a:rPr lang="en-GB" sz="1100" dirty="0">
                <a:latin typeface="Georgia" panose="02040502050405020303" pitchFamily="18" charset="0"/>
                <a:ea typeface="Open Sans Semibold" panose="020B0606030504020204" pitchFamily="34" charset="0"/>
                <a:cs typeface="Open Sans Semibold" panose="020B0606030504020204" pitchFamily="34" charset="0"/>
              </a:rPr>
              <a:t>When her husband died, Catalina and her daughters moved again. They went to live in Motril. </a:t>
            </a:r>
          </a:p>
          <a:p>
            <a:pPr defTabSz="144000"/>
            <a:endParaRPr lang="en-GB" sz="1100" dirty="0">
              <a:latin typeface="Georgia" panose="02040502050405020303" pitchFamily="18" charset="0"/>
              <a:ea typeface="Open Sans Semibold" panose="020B0606030504020204" pitchFamily="34" charset="0"/>
              <a:cs typeface="Open Sans Semibold" panose="020B0606030504020204" pitchFamily="34" charset="0"/>
            </a:endParaRPr>
          </a:p>
          <a:p>
            <a:pPr defTabSz="144000"/>
            <a:r>
              <a:rPr lang="en-GB" sz="1100" dirty="0">
                <a:latin typeface="Georgia" panose="02040502050405020303" pitchFamily="18" charset="0"/>
                <a:ea typeface="Open Sans Semibold" panose="020B0606030504020204" pitchFamily="34" charset="0"/>
                <a:cs typeface="Open Sans Semibold" panose="020B0606030504020204" pitchFamily="34" charset="0"/>
              </a:rPr>
              <a:t>In 1531, a group of Spanish officials went to look for Catalina. They wanted her to reveal secrets only she could know about Katherine of Aragon. There is no record of what happened next. </a:t>
            </a:r>
          </a:p>
          <a:p>
            <a:endParaRPr lang="en-GB" sz="1100" dirty="0">
              <a:solidFill>
                <a:srgbClr val="9D691F"/>
              </a:solidFill>
              <a:latin typeface="Georgia" panose="02040502050405020303" pitchFamily="18" charset="0"/>
            </a:endParaRPr>
          </a:p>
          <a:p>
            <a:r>
              <a:rPr lang="en-GB" sz="1100" b="1" dirty="0">
                <a:solidFill>
                  <a:srgbClr val="9D691F"/>
                </a:solidFill>
                <a:effectLst/>
                <a:latin typeface="Georgia" panose="02040502050405020303" pitchFamily="18" charset="0"/>
              </a:rPr>
              <a:t>This image is not of Catalina.</a:t>
            </a:r>
            <a:r>
              <a:rPr lang="en-GB" sz="1100" dirty="0">
                <a:solidFill>
                  <a:srgbClr val="9D691F"/>
                </a:solidFill>
                <a:effectLst/>
                <a:latin typeface="Georgia" panose="02040502050405020303" pitchFamily="18" charset="0"/>
              </a:rPr>
              <a:t> However, it is a representation of how women in Motril may have looked at the time. </a:t>
            </a:r>
          </a:p>
          <a:p>
            <a:pPr defTabSz="144000"/>
            <a:endParaRPr lang="en-GB" sz="1100" dirty="0">
              <a:effectLst/>
              <a:latin typeface="Georgia" panose="02040502050405020303" pitchFamily="18" charset="0"/>
              <a:ea typeface="Open Sans Semibold" panose="020B0606030504020204" pitchFamily="34" charset="0"/>
              <a:cs typeface="Open Sans Semibold" panose="020B0606030504020204" pitchFamily="34" charset="0"/>
            </a:endParaRPr>
          </a:p>
        </p:txBody>
      </p:sp>
      <p:sp>
        <p:nvSpPr>
          <p:cNvPr id="30" name="TextBox 29">
            <a:extLst>
              <a:ext uri="{FF2B5EF4-FFF2-40B4-BE49-F238E27FC236}">
                <a16:creationId xmlns:a16="http://schemas.microsoft.com/office/drawing/2014/main" id="{E760C43B-56D3-1C0A-33BF-B7BD43DE76B0}"/>
              </a:ext>
            </a:extLst>
          </p:cNvPr>
          <p:cNvSpPr txBox="1"/>
          <p:nvPr/>
        </p:nvSpPr>
        <p:spPr>
          <a:xfrm>
            <a:off x="4646542" y="4893673"/>
            <a:ext cx="3038176" cy="430887"/>
          </a:xfrm>
          <a:prstGeom prst="rect">
            <a:avLst/>
          </a:prstGeom>
          <a:noFill/>
        </p:spPr>
        <p:txBody>
          <a:bodyPr wrap="square" rtlCol="0">
            <a:spAutoFit/>
          </a:bodyPr>
          <a:lstStyle/>
          <a:p>
            <a:r>
              <a:rPr lang="en-GB" sz="1100" dirty="0">
                <a:effectLst/>
                <a:latin typeface="Georgia" panose="02040502050405020303" pitchFamily="18" charset="0"/>
              </a:rPr>
              <a:t>Why do you think we don’t know what Catalina of Motril’s birth name was? </a:t>
            </a:r>
          </a:p>
        </p:txBody>
      </p:sp>
      <p:sp>
        <p:nvSpPr>
          <p:cNvPr id="32" name="TextBox 31">
            <a:extLst>
              <a:ext uri="{FF2B5EF4-FFF2-40B4-BE49-F238E27FC236}">
                <a16:creationId xmlns:a16="http://schemas.microsoft.com/office/drawing/2014/main" id="{700EF7AB-D8DA-CC24-2EF3-D25CA99CF61F}"/>
              </a:ext>
            </a:extLst>
          </p:cNvPr>
          <p:cNvSpPr txBox="1"/>
          <p:nvPr/>
        </p:nvSpPr>
        <p:spPr>
          <a:xfrm>
            <a:off x="4640586" y="5426194"/>
            <a:ext cx="3038176" cy="430887"/>
          </a:xfrm>
          <a:prstGeom prst="rect">
            <a:avLst/>
          </a:prstGeom>
          <a:noFill/>
        </p:spPr>
        <p:txBody>
          <a:bodyPr wrap="square" rtlCol="0">
            <a:spAutoFit/>
          </a:bodyPr>
          <a:lstStyle/>
          <a:p>
            <a:r>
              <a:rPr lang="en-GB" sz="1100" dirty="0">
                <a:effectLst/>
                <a:latin typeface="Georgia" panose="02040502050405020303" pitchFamily="18" charset="0"/>
              </a:rPr>
              <a:t>Why do you think we don’t have an image of Catalina of Motril? </a:t>
            </a:r>
          </a:p>
        </p:txBody>
      </p:sp>
      <p:sp>
        <p:nvSpPr>
          <p:cNvPr id="34" name="TextBox 33">
            <a:extLst>
              <a:ext uri="{FF2B5EF4-FFF2-40B4-BE49-F238E27FC236}">
                <a16:creationId xmlns:a16="http://schemas.microsoft.com/office/drawing/2014/main" id="{374A7331-0E73-FEA1-FE94-F3C20509FD81}"/>
              </a:ext>
            </a:extLst>
          </p:cNvPr>
          <p:cNvSpPr txBox="1"/>
          <p:nvPr/>
        </p:nvSpPr>
        <p:spPr>
          <a:xfrm>
            <a:off x="4640586" y="5887548"/>
            <a:ext cx="3038176" cy="430887"/>
          </a:xfrm>
          <a:prstGeom prst="rect">
            <a:avLst/>
          </a:prstGeom>
          <a:noFill/>
        </p:spPr>
        <p:txBody>
          <a:bodyPr wrap="square" rtlCol="0">
            <a:spAutoFit/>
          </a:bodyPr>
          <a:lstStyle/>
          <a:p>
            <a:r>
              <a:rPr lang="en-GB" sz="1100" dirty="0">
                <a:effectLst/>
                <a:latin typeface="Georgia" panose="02040502050405020303" pitchFamily="18" charset="0"/>
              </a:rPr>
              <a:t>What does Catalina of Motril’s story tell you about travel and migration in Tudor times?</a:t>
            </a:r>
          </a:p>
        </p:txBody>
      </p:sp>
      <p:sp>
        <p:nvSpPr>
          <p:cNvPr id="18" name="Rectangle 17">
            <a:extLst>
              <a:ext uri="{FF2B5EF4-FFF2-40B4-BE49-F238E27FC236}">
                <a16:creationId xmlns:a16="http://schemas.microsoft.com/office/drawing/2014/main" id="{7F5E730D-2F17-DEF4-17F1-C963328DDF92}"/>
              </a:ext>
              <a:ext uri="{C183D7F6-B498-43B3-948B-1728B52AA6E4}">
                <adec:decorative xmlns:adec="http://schemas.microsoft.com/office/drawing/2017/decorative" val="1"/>
              </a:ext>
            </a:extLst>
          </p:cNvPr>
          <p:cNvSpPr/>
          <p:nvPr/>
        </p:nvSpPr>
        <p:spPr>
          <a:xfrm>
            <a:off x="503691" y="5719756"/>
            <a:ext cx="3560620" cy="288099"/>
          </a:xfrm>
          <a:prstGeom prst="rect">
            <a:avLst/>
          </a:prstGeom>
          <a:no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1E8196F-0E60-3289-AF71-DC0754CA6743}"/>
              </a:ext>
              <a:ext uri="{C183D7F6-B498-43B3-948B-1728B52AA6E4}">
                <adec:decorative xmlns:adec="http://schemas.microsoft.com/office/drawing/2017/decorative" val="1"/>
              </a:ext>
            </a:extLst>
          </p:cNvPr>
          <p:cNvSpPr/>
          <p:nvPr/>
        </p:nvSpPr>
        <p:spPr>
          <a:xfrm>
            <a:off x="503690" y="6053324"/>
            <a:ext cx="3564287" cy="288099"/>
          </a:xfrm>
          <a:prstGeom prst="rect">
            <a:avLst/>
          </a:prstGeom>
          <a:noFill/>
          <a:ln w="19050">
            <a:solidFill>
              <a:srgbClr val="3822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98082C3-5754-3D97-E6BF-94521064A965}"/>
              </a:ext>
              <a:ext uri="{C183D7F6-B498-43B3-948B-1728B52AA6E4}">
                <adec:decorative xmlns:adec="http://schemas.microsoft.com/office/drawing/2017/decorative" val="1"/>
              </a:ext>
            </a:extLst>
          </p:cNvPr>
          <p:cNvSpPr/>
          <p:nvPr/>
        </p:nvSpPr>
        <p:spPr>
          <a:xfrm>
            <a:off x="4290638" y="4817863"/>
            <a:ext cx="3560620" cy="1520767"/>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90AEEFA3-4C69-5296-ABD4-B93EA5D5DEBE}"/>
              </a:ext>
              <a:ext uri="{C183D7F6-B498-43B3-948B-1728B52AA6E4}">
                <adec:decorative xmlns:adec="http://schemas.microsoft.com/office/drawing/2017/decorative" val="1"/>
              </a:ext>
            </a:extLst>
          </p:cNvPr>
          <p:cNvSpPr txBox="1"/>
          <p:nvPr/>
        </p:nvSpPr>
        <p:spPr>
          <a:xfrm>
            <a:off x="4361154" y="4905214"/>
            <a:ext cx="379640" cy="253916"/>
          </a:xfrm>
          <a:prstGeom prst="rect">
            <a:avLst/>
          </a:prstGeom>
          <a:noFill/>
        </p:spPr>
        <p:txBody>
          <a:bodyPr wrap="square" rtlCol="0">
            <a:spAutoFit/>
          </a:bodyPr>
          <a:lstStyle/>
          <a:p>
            <a:r>
              <a:rPr lang="en-GB" sz="105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33" name="TextBox 32">
            <a:extLst>
              <a:ext uri="{FF2B5EF4-FFF2-40B4-BE49-F238E27FC236}">
                <a16:creationId xmlns:a16="http://schemas.microsoft.com/office/drawing/2014/main" id="{43A811A9-668D-F919-0DF3-531AFE457BD8}"/>
              </a:ext>
              <a:ext uri="{C183D7F6-B498-43B3-948B-1728B52AA6E4}">
                <adec:decorative xmlns:adec="http://schemas.microsoft.com/office/drawing/2017/decorative" val="1"/>
              </a:ext>
            </a:extLst>
          </p:cNvPr>
          <p:cNvSpPr txBox="1"/>
          <p:nvPr/>
        </p:nvSpPr>
        <p:spPr>
          <a:xfrm>
            <a:off x="4355198" y="5437735"/>
            <a:ext cx="379640" cy="253916"/>
          </a:xfrm>
          <a:prstGeom prst="rect">
            <a:avLst/>
          </a:prstGeom>
          <a:noFill/>
        </p:spPr>
        <p:txBody>
          <a:bodyPr wrap="square" rtlCol="0">
            <a:spAutoFit/>
          </a:bodyPr>
          <a:lstStyle/>
          <a:p>
            <a:r>
              <a:rPr lang="en-GB" sz="105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sp>
        <p:nvSpPr>
          <p:cNvPr id="35" name="TextBox 34">
            <a:extLst>
              <a:ext uri="{FF2B5EF4-FFF2-40B4-BE49-F238E27FC236}">
                <a16:creationId xmlns:a16="http://schemas.microsoft.com/office/drawing/2014/main" id="{F87805C0-596E-5425-5A8D-B971CDE773C9}"/>
              </a:ext>
              <a:ext uri="{C183D7F6-B498-43B3-948B-1728B52AA6E4}">
                <adec:decorative xmlns:adec="http://schemas.microsoft.com/office/drawing/2017/decorative" val="1"/>
              </a:ext>
            </a:extLst>
          </p:cNvPr>
          <p:cNvSpPr txBox="1"/>
          <p:nvPr/>
        </p:nvSpPr>
        <p:spPr>
          <a:xfrm>
            <a:off x="4355198" y="5899089"/>
            <a:ext cx="379640"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Q:</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9" name="Straight Connector 38">
            <a:extLst>
              <a:ext uri="{FF2B5EF4-FFF2-40B4-BE49-F238E27FC236}">
                <a16:creationId xmlns:a16="http://schemas.microsoft.com/office/drawing/2014/main" id="{06D1E6D8-360B-13A1-38D0-2AC7C0352B5B}"/>
              </a:ext>
              <a:ext uri="{C183D7F6-B498-43B3-948B-1728B52AA6E4}">
                <adec:decorative xmlns:adec="http://schemas.microsoft.com/office/drawing/2017/decorative" val="1"/>
              </a:ext>
            </a:extLst>
          </p:cNvPr>
          <p:cNvCxnSpPr>
            <a:cxnSpLocks/>
          </p:cNvCxnSpPr>
          <p:nvPr/>
        </p:nvCxnSpPr>
        <p:spPr>
          <a:xfrm>
            <a:off x="4421688" y="5395725"/>
            <a:ext cx="3257074" cy="0"/>
          </a:xfrm>
          <a:prstGeom prst="line">
            <a:avLst/>
          </a:prstGeom>
          <a:ln w="9525">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A21F28C-FCB9-3EA5-8108-3A1D00181812}"/>
              </a:ext>
              <a:ext uri="{C183D7F6-B498-43B3-948B-1728B52AA6E4}">
                <adec:decorative xmlns:adec="http://schemas.microsoft.com/office/drawing/2017/decorative" val="1"/>
              </a:ext>
            </a:extLst>
          </p:cNvPr>
          <p:cNvCxnSpPr>
            <a:cxnSpLocks/>
          </p:cNvCxnSpPr>
          <p:nvPr/>
        </p:nvCxnSpPr>
        <p:spPr>
          <a:xfrm>
            <a:off x="4421688" y="5853384"/>
            <a:ext cx="3257074" cy="0"/>
          </a:xfrm>
          <a:prstGeom prst="line">
            <a:avLst/>
          </a:prstGeom>
          <a:ln w="9525">
            <a:solidFill>
              <a:srgbClr val="D0B070"/>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390F9BF8-3617-3276-7EC8-5C7454ED2F0A}"/>
              </a:ext>
              <a:ext uri="{C183D7F6-B498-43B3-948B-1728B52AA6E4}">
                <adec:decorative xmlns:adec="http://schemas.microsoft.com/office/drawing/2017/decorative" val="1"/>
              </a:ext>
            </a:extLst>
          </p:cNvPr>
          <p:cNvSpPr txBox="1"/>
          <p:nvPr/>
        </p:nvSpPr>
        <p:spPr>
          <a:xfrm>
            <a:off x="503690" y="5468331"/>
            <a:ext cx="3044132" cy="200055"/>
          </a:xfrm>
          <a:prstGeom prst="rect">
            <a:avLst/>
          </a:prstGeom>
          <a:noFill/>
        </p:spPr>
        <p:txBody>
          <a:bodyPr wrap="square" rtlCol="0">
            <a:spAutoFit/>
          </a:bodyPr>
          <a:lstStyle/>
          <a:p>
            <a:r>
              <a:rPr lang="en-GB" sz="700" dirty="0" err="1">
                <a:solidFill>
                  <a:schemeClr val="bg1"/>
                </a:solidFill>
                <a:effectLst/>
                <a:latin typeface="Georgia" panose="02040502050405020303" pitchFamily="18" charset="0"/>
                <a:ea typeface="Open Sans" panose="020B0606030504020204" pitchFamily="34" charset="0"/>
                <a:cs typeface="Open Sans" panose="020B0606030504020204" pitchFamily="34" charset="0"/>
              </a:rPr>
              <a:t>Germanisches</a:t>
            </a:r>
            <a:r>
              <a:rPr lang="en-GB" sz="700" dirty="0">
                <a:solidFill>
                  <a:schemeClr val="bg1"/>
                </a:solidFill>
                <a:effectLst/>
                <a:latin typeface="Georgia" panose="02040502050405020303" pitchFamily="18" charset="0"/>
                <a:ea typeface="Open Sans" panose="020B0606030504020204" pitchFamily="34" charset="0"/>
                <a:cs typeface="Open Sans" panose="020B0606030504020204" pitchFamily="34" charset="0"/>
              </a:rPr>
              <a:t> National Museum</a:t>
            </a:r>
          </a:p>
        </p:txBody>
      </p:sp>
    </p:spTree>
    <p:extLst>
      <p:ext uri="{BB962C8B-B14F-4D97-AF65-F5344CB8AC3E}">
        <p14:creationId xmlns:p14="http://schemas.microsoft.com/office/powerpoint/2010/main" val="1248512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84b8b03b-0216-4e80-953c-0655d2b13321}" enabled="0" method="" siteId="{84b8b03b-0216-4e80-953c-0655d2b13321}" removed="1"/>
</clbl:labelList>
</file>

<file path=docProps/app.xml><?xml version="1.0" encoding="utf-8"?>
<Properties xmlns="http://schemas.openxmlformats.org/officeDocument/2006/extended-properties" xmlns:vt="http://schemas.openxmlformats.org/officeDocument/2006/docPropsVTypes">
  <TotalTime>78</TotalTime>
  <Words>615</Words>
  <Application>Microsoft Office PowerPoint</Application>
  <PresentationFormat>Widescreen</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Georgia</vt:lpstr>
      <vt:lpstr>Open Sans Condensed</vt:lpstr>
      <vt:lpstr>Open Sans Condensed Light</vt:lpstr>
      <vt:lpstr>Office Theme</vt:lpstr>
      <vt:lpstr>CATALINA OF MOTRIL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Rosie Cooper</dc:creator>
  <cp:lastModifiedBy>Rosie Cooper</cp:lastModifiedBy>
  <cp:revision>1</cp:revision>
  <dcterms:created xsi:type="dcterms:W3CDTF">2026-04-23T07:53:31Z</dcterms:created>
  <dcterms:modified xsi:type="dcterms:W3CDTF">2026-04-23T10:49:19Z</dcterms:modified>
</cp:coreProperties>
</file>