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67" r:id="rId6"/>
    <p:sldId id="257" r:id="rId7"/>
    <p:sldId id="271" r:id="rId8"/>
    <p:sldId id="277" r:id="rId9"/>
    <p:sldId id="270" r:id="rId10"/>
    <p:sldId id="272" r:id="rId11"/>
    <p:sldId id="278" r:id="rId12"/>
    <p:sldId id="268" r:id="rId13"/>
    <p:sldId id="269" r:id="rId14"/>
    <p:sldId id="279"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7F7F7F"/>
    <a:srgbClr val="F3734A"/>
    <a:srgbClr val="F36F32"/>
    <a:srgbClr val="F45637"/>
    <a:srgbClr val="85D272"/>
    <a:srgbClr val="61DF83"/>
    <a:srgbClr val="8FBDCB"/>
    <a:srgbClr val="55A1BC"/>
    <a:srgbClr val="CBA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6D8BE-D7CF-4753-97FC-C651307DDA4A}" v="458" dt="2024-04-26T14:32:15.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73988" autoAdjust="0"/>
  </p:normalViewPr>
  <p:slideViewPr>
    <p:cSldViewPr snapToGrid="0">
      <p:cViewPr varScale="1">
        <p:scale>
          <a:sx n="80" d="100"/>
          <a:sy n="80" d="100"/>
        </p:scale>
        <p:origin x="96" y="13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Thomas Wolsey notes:</a:t>
            </a:r>
          </a:p>
          <a:p>
            <a:r>
              <a:rPr lang="en-GB" sz="3200" b="0" i="0" dirty="0">
                <a:solidFill>
                  <a:srgbClr val="000000"/>
                </a:solidFill>
                <a:effectLst/>
                <a:latin typeface="Calibri" panose="020F0502020204030204" pitchFamily="34" charset="0"/>
              </a:rPr>
              <a:t>In his portrait, Thomas Wolsey seems to be a large, very powerful man. He used his wealth to display his power, through his palaces and very big household.</a:t>
            </a:r>
          </a:p>
          <a:p>
            <a:endParaRPr lang="en-GB" sz="2000" b="0" i="0" dirty="0">
              <a:solidFill>
                <a:srgbClr val="000000"/>
              </a:solidFill>
              <a:effectLst/>
              <a:latin typeface="Calibri" panose="020F0502020204030204" pitchFamily="34" charset="0"/>
            </a:endParaRPr>
          </a:p>
          <a:p>
            <a:r>
              <a:rPr lang="en-GB" sz="2000" b="0" i="0" dirty="0">
                <a:solidFill>
                  <a:srgbClr val="000000"/>
                </a:solidFill>
                <a:effectLst/>
                <a:latin typeface="Calibri" panose="020F0502020204030204" pitchFamily="34" charset="0"/>
              </a:rPr>
              <a:t>Henry VIII notes:</a:t>
            </a:r>
          </a:p>
          <a:p>
            <a:r>
              <a:rPr lang="en-GB" sz="1800" b="0" i="0" dirty="0">
                <a:solidFill>
                  <a:srgbClr val="000000"/>
                </a:solidFill>
                <a:effectLst/>
                <a:latin typeface="Calibri" panose="020F0502020204030204" pitchFamily="34" charset="0"/>
              </a:rPr>
              <a:t>In his portrait, Henry stands in a dominant pose. His expensive, fashionable clothes, encrusted with jewels, emphasise both his immense wealth and his physical size. One hand rests on his sword, which adds to the impression of a powerful ruler.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Thomas Cromwell notes:</a:t>
            </a:r>
          </a:p>
          <a:p>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In the portrait, the painter has included documents, a quill pen and a book bound in expensive covers. There is a pair of scissors under the pen, and a small leather pouch in front of it. The book has been identified as a prayer book (Book of Hours) dating from 1527. It demonstrates his religious devotion as well as his status.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 objects in the portrait create the impression that he is a stern, serious, hard-working man.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Catalina of Motril notes:</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It is possible that details about Catalina’s life were only recorded because she was associated with the King and Queen. At the time, often only high status and powerful people had details about their lives recorded. Not only that, but it is likely documents about high status people were kept safe and therefore still survive today. After Catalina went back to Spain it is likely that she was not deemed important enough to have much information recorded about her. Additionally, any documents relating to her may not have been kept safe enough for historians to learn more about her today. </a:t>
            </a:r>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Will </a:t>
            </a:r>
            <a:r>
              <a:rPr lang="en-GB" sz="1800" dirty="0" err="1"/>
              <a:t>Somer</a:t>
            </a:r>
            <a:r>
              <a:rPr lang="en-GB" sz="1800" dirty="0"/>
              <a:t> notes:</a:t>
            </a:r>
          </a:p>
          <a:p>
            <a:endParaRPr lang="en-GB" sz="1800" dirty="0"/>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Will is likely to have had a learning disability. The role of his ‘keeper’ was probably similar to that of a carer today.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Will started working for Henry around 1535 and his last performance was around 1559, 24 years later. This suggests the family had a strong connection to Will and that he was valued by them.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r>
              <a:rPr lang="en-GB" sz="2000" b="0" i="0" dirty="0">
                <a:solidFill>
                  <a:srgbClr val="000000"/>
                </a:solidFill>
                <a:effectLst/>
                <a:latin typeface="Calibri" panose="020F0502020204030204" pitchFamily="34" charset="0"/>
              </a:rPr>
              <a:t>Aura </a:t>
            </a:r>
            <a:r>
              <a:rPr lang="en-GB" sz="2000" b="0" i="0" dirty="0" err="1">
                <a:solidFill>
                  <a:srgbClr val="000000"/>
                </a:solidFill>
                <a:effectLst/>
                <a:latin typeface="Calibri" panose="020F0502020204030204" pitchFamily="34" charset="0"/>
              </a:rPr>
              <a:t>Soltana</a:t>
            </a:r>
            <a:r>
              <a:rPr lang="en-GB" sz="2000" b="0" i="0" dirty="0">
                <a:solidFill>
                  <a:srgbClr val="000000"/>
                </a:solidFill>
                <a:effectLst/>
                <a:latin typeface="Calibri" panose="020F0502020204030204" pitchFamily="34" charset="0"/>
              </a:rPr>
              <a:t> notes:</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This portrait depicts a woman wearing clothes inspired by Persian fashion and made of materials traded from North Africa and Asia to England. It shows the trade links between the Islamic World and the Tudor court.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Aura was an enslaved person and was moved between different countries, probably against her will. Details about Aura’s early life were possibly never recorded, or if they were, may have been lost overtime. The fact that Aura was given a different name by the people who enslaved her shows how little we know about her original identity.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Elizabeth I notes:</a:t>
            </a:r>
          </a:p>
          <a:p>
            <a:r>
              <a:rPr lang="en-GB" sz="2000" b="0" i="0" dirty="0">
                <a:solidFill>
                  <a:srgbClr val="000000"/>
                </a:solidFill>
                <a:effectLst/>
                <a:latin typeface="Calibri" panose="020F0502020204030204" pitchFamily="34" charset="0"/>
              </a:rPr>
              <a:t>In the portrait, we can see scenes from the defeat of the Spanish Armada on the wall behind the Queen. This suggests it was painted to celebrate the defeat of the Spanish Armada. (English fireships setting out on the left, and Spanish ships being wrecked in storms on the right.) Also, Elizabeth’s hand rests on a globe, perhaps representing England’s command of the seas.   </a:t>
            </a:r>
          </a:p>
          <a:p>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2000" b="0" i="0" dirty="0">
                <a:solidFill>
                  <a:srgbClr val="000000"/>
                </a:solidFill>
                <a:effectLst/>
                <a:latin typeface="Calibri" panose="020F0502020204030204" pitchFamily="34" charset="0"/>
              </a:rPr>
              <a:t>Jane the Fool notes:</a:t>
            </a:r>
          </a:p>
          <a:p>
            <a:pPr algn="l" rtl="0" fontAlgn="base">
              <a:buFont typeface="Arial" panose="020B0604020202020204" pitchFamily="34" charset="0"/>
              <a:buNone/>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2000" b="0" i="0" dirty="0">
                <a:solidFill>
                  <a:srgbClr val="000000"/>
                </a:solidFill>
                <a:effectLst/>
                <a:latin typeface="Calibri" panose="020F0502020204030204" pitchFamily="34" charset="0"/>
              </a:rPr>
              <a:t>Some people might think that however kindly Jane was treated, it shows that people with learning disabilities were seen as figures of fun. Also, it seems possible that Jane did not have freedom. Others may say it shows that people with learning disabilities were included and valued at court. </a:t>
            </a:r>
          </a:p>
          <a:p>
            <a:endParaRPr lang="en-GB" sz="20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William Shakespeare notes:</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In his portrait, Shakespeare is portrayed as a middle-aged man, with a receding hairline. He wears simple, plain clothes and has one earring visible. (Wearing one earring was a popular fashion for men at the time.) He appears to be half-smiling, as though he is amused by something.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74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Sophia </a:t>
            </a:r>
            <a:r>
              <a:rPr lang="en-GB" dirty="0" err="1"/>
              <a:t>Duleep</a:t>
            </a:r>
            <a:r>
              <a:rPr lang="en-GB" dirty="0"/>
              <a:t> Singh notes:</a:t>
            </a:r>
          </a:p>
          <a:p>
            <a:endParaRPr lang="en-GB" dirty="0"/>
          </a:p>
          <a:p>
            <a:r>
              <a:rPr lang="en-GB" sz="1800" b="0" i="0" dirty="0">
                <a:solidFill>
                  <a:srgbClr val="000000"/>
                </a:solidFill>
                <a:effectLst/>
                <a:latin typeface="Calibri" panose="020F0502020204030204" pitchFamily="34" charset="0"/>
              </a:rPr>
              <a:t>There is evidence that Sophia was a strong, determined woman who stood up for what she believed in. She sold the suffragette newspaper outside Hampton Court Palace and refused to complete her census return to support the suffragette movement. She also helped support Indian soldiers living in England.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378410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rct.uk/collection/404438/henry-viii-1491-1547" TargetMode="External"/><Relationship Id="rId5" Type="http://schemas.openxmlformats.org/officeDocument/2006/relationships/image" Target="../media/image6.jpeg"/><Relationship Id="rId4" Type="http://schemas.openxmlformats.org/officeDocument/2006/relationships/hyperlink" Target="https://www.npg.org.uk/collections/search/portrait/mw06903/Thomas-Wolsey?LinkID=mp04904&amp;search=sas&amp;sText=wolsey&amp;role=sit&amp;rNo=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hyperlink" Target="https://dlib.gnm.de/item/Hs22474/24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npg.org.uk/collections/search/portrait/mw02128/Thomas-Cromwell-Earl-of-Essex"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ct.uk/collection/406024/portrait-of-an-unknown-woman" TargetMode="External"/><Relationship Id="rId5" Type="http://schemas.openxmlformats.org/officeDocument/2006/relationships/image" Target="../media/image11.jpeg"/><Relationship Id="rId4" Type="http://schemas.openxmlformats.org/officeDocument/2006/relationships/hyperlink" Target="https://www.rct.uk/collection/405796/the-family-of-henry-vii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ct.uk/collection/405796/the-family-of-henry-viii" TargetMode="External"/><Relationship Id="rId5" Type="http://schemas.openxmlformats.org/officeDocument/2006/relationships/image" Target="../media/image13.jpeg"/><Relationship Id="rId4" Type="http://schemas.openxmlformats.org/officeDocument/2006/relationships/hyperlink" Target="https://www.npg.org.uk/collections/search/portrait/mw02077/Queen-Elizabeth-I?LinkID=mp01452&amp;search=sas&amp;sText=queen+elizabeth+I&amp;OConly=true&amp;wPage=0&amp;role=sit&amp;rNo=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npg.org.uk/collections/search/portrait/mw11574/William-Shakespeare?LinkID=mp04051&amp;search=sas&amp;sText=shakespeare&amp;OConly=true&amp;role=sit&amp;rNo=0"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jpg"/><Relationship Id="rId4" Type="http://schemas.openxmlformats.org/officeDocument/2006/relationships/hyperlink" Target="https://collections.museumoflondon.org.uk/online/object/731598.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p:cNvSpPr>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grace and favour    </a:t>
            </a:r>
            <a:r>
              <a:rPr lang="en-GB" sz="1100" dirty="0">
                <a:effectLst/>
                <a:latin typeface="Georgia" panose="02040502050405020303" pitchFamily="18" charset="0"/>
                <a:ea typeface="Open Sans" panose="020B0606030504020204" pitchFamily="34" charset="0"/>
                <a:cs typeface="Open Sans" panose="020B0606030504020204" pitchFamily="34" charset="0"/>
              </a:rPr>
              <a:t>  |  apartments and other residences gifted by the monarch inside a royal property in recognition of service to the country</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dirty="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will become the next king or queen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heritage     </a:t>
            </a:r>
            <a:r>
              <a:rPr lang="en-GB" sz="1100" dirty="0">
                <a:effectLst/>
                <a:latin typeface="Georgia" panose="02040502050405020303" pitchFamily="18" charset="0"/>
                <a:ea typeface="Open Sans" panose="020B0606030504020204" pitchFamily="34" charset="0"/>
                <a:cs typeface="Open Sans" panose="020B0606030504020204" pitchFamily="34" charset="0"/>
              </a:rPr>
              <a:t>  |   something that is handed down from the past, including culture and traditions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house arrest     </a:t>
            </a:r>
            <a:r>
              <a:rPr lang="en-GB" sz="1100" dirty="0">
                <a:effectLst/>
                <a:latin typeface="Georgia" panose="02040502050405020303" pitchFamily="18" charset="0"/>
                <a:ea typeface="Open Sans" panose="020B0606030504020204" pitchFamily="34" charset="0"/>
                <a:cs typeface="Open Sans" panose="020B0606030504020204" pitchFamily="34" charset="0"/>
              </a:rPr>
              <a:t>  |  kept as a prisoner in a house, castle or palace rather than a prison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joust/jousting     </a:t>
            </a:r>
            <a:r>
              <a:rPr lang="en-GB" sz="1100" dirty="0">
                <a:effectLst/>
                <a:latin typeface="Georgia" panose="02040502050405020303" pitchFamily="18" charset="0"/>
                <a:ea typeface="Open Sans" panose="020B0606030504020204" pitchFamily="34" charset="0"/>
                <a:cs typeface="Open Sans" panose="020B0606030504020204" pitchFamily="34" charset="0"/>
              </a:rPr>
              <a:t>  |  sport developed in the Middle Ages as training for soldiers who fought on horseback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lady-in-waiting     </a:t>
            </a:r>
            <a:r>
              <a:rPr lang="en-GB" sz="1100" dirty="0">
                <a:effectLst/>
                <a:latin typeface="Georgia" panose="02040502050405020303" pitchFamily="18" charset="0"/>
                <a:ea typeface="Open Sans" panose="020B0606030504020204" pitchFamily="34" charset="0"/>
                <a:cs typeface="Open Sans" panose="020B0606030504020204" pitchFamily="34" charset="0"/>
              </a:rPr>
              <a:t>  |  one of the queen’s companions who is there to do as the queen wishes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Maharaja     </a:t>
            </a:r>
            <a:r>
              <a:rPr lang="en-GB" sz="1100" dirty="0">
                <a:effectLst/>
                <a:latin typeface="Georgia" panose="02040502050405020303" pitchFamily="18" charset="0"/>
                <a:ea typeface="Open Sans" panose="020B0606030504020204" pitchFamily="34" charset="0"/>
                <a:cs typeface="Open Sans" panose="020B0606030504020204" pitchFamily="34" charset="0"/>
              </a:rPr>
              <a:t>  |  Indian prince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merchant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buys and sells things in large amounts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100" dirty="0">
                <a:effectLst/>
                <a:latin typeface="Georgia" panose="02040502050405020303" pitchFamily="18" charset="0"/>
                <a:ea typeface="Open Sans" panose="020B0606030504020204" pitchFamily="34" charset="0"/>
                <a:cs typeface="Open Sans" panose="020B0606030504020204" pitchFamily="34" charset="0"/>
              </a:rPr>
              <a:t>  |  ruler of a kingdom or empire, such as a king or queen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monasteries     </a:t>
            </a:r>
            <a:r>
              <a:rPr lang="en-GB" sz="1100" dirty="0">
                <a:effectLst/>
                <a:latin typeface="Georgia" panose="02040502050405020303" pitchFamily="18" charset="0"/>
                <a:ea typeface="Open Sans" panose="020B0606030504020204" pitchFamily="34" charset="0"/>
                <a:cs typeface="Open Sans" panose="020B0606030504020204" pitchFamily="34" charset="0"/>
              </a:rPr>
              <a:t>  |  buildings where religious communities of men called monks live and worship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dirty="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patron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gives financial or other support to a person or organisation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playwright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writes (‘makes’) plays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plotted      </a:t>
            </a:r>
            <a:r>
              <a:rPr lang="en-GB" sz="1100" dirty="0">
                <a:effectLst/>
                <a:latin typeface="Georgia" panose="02040502050405020303" pitchFamily="18" charset="0"/>
                <a:ea typeface="Open Sans" panose="020B0606030504020204" pitchFamily="34" charset="0"/>
                <a:cs typeface="Open Sans" panose="020B0606030504020204" pitchFamily="34" charset="0"/>
              </a:rPr>
              <a:t>  |  secretly planned to harm someone, especially a government or ruler </a:t>
            </a:r>
          </a:p>
        </p:txBody>
      </p:sp>
      <p:pic>
        <p:nvPicPr>
          <p:cNvPr id="4" name="Picture 3">
            <a:extLst>
              <a:ext uri="{FF2B5EF4-FFF2-40B4-BE49-F238E27FC236}">
                <a16:creationId xmlns:a16="http://schemas.microsoft.com/office/drawing/2014/main" id="{16D50752-CF75-AA95-0374-AA3EA19AD28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3" name="Title 3">
            <a:extLst>
              <a:ext uri="{FF2B5EF4-FFF2-40B4-BE49-F238E27FC236}">
                <a16:creationId xmlns:a16="http://schemas.microsoft.com/office/drawing/2014/main" id="{B473F19A-78C2-17D3-8159-928319BC88CC}"/>
              </a:ext>
            </a:extLst>
          </p:cNvPr>
          <p:cNvSpPr>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E6E6E6"/>
                </a:solidFill>
                <a:effectLst/>
                <a:uLnTx/>
                <a:uFillTx/>
                <a:latin typeface="+mj-lt"/>
                <a:ea typeface="+mj-ea"/>
                <a:cs typeface="+mj-cs"/>
              </a:rPr>
              <a:t>VOCABULARY LIST 2</a:t>
            </a:r>
          </a:p>
        </p:txBody>
      </p:sp>
    </p:spTree>
    <p:extLst>
      <p:ext uri="{BB962C8B-B14F-4D97-AF65-F5344CB8AC3E}">
        <p14:creationId xmlns:p14="http://schemas.microsoft.com/office/powerpoint/2010/main" val="313725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dirty="0">
                <a:effectLst/>
                <a:latin typeface="Georgia" panose="02040502050405020303" pitchFamily="18" charset="0"/>
                <a:ea typeface="Open Sans" panose="020B0606030504020204" pitchFamily="34" charset="0"/>
                <a:cs typeface="Open Sans" panose="020B0606030504020204" pitchFamily="34" charset="0"/>
              </a:rPr>
              <a:t>  |  </a:t>
            </a:r>
            <a:r>
              <a:rPr lang="en-GB" sz="1100" dirty="0">
                <a:latin typeface="Georgia" panose="02040502050405020303" pitchFamily="18" charset="0"/>
                <a:ea typeface="Open Sans" panose="020B0606030504020204" pitchFamily="34" charset="0"/>
                <a:cs typeface="Open Sans" panose="020B0606030504020204" pitchFamily="34" charset="0"/>
              </a:rPr>
              <a:t>a</a:t>
            </a:r>
            <a:r>
              <a:rPr lang="en-GB" sz="1100" dirty="0">
                <a:effectLst/>
                <a:latin typeface="Georgia" panose="02040502050405020303" pitchFamily="18" charset="0"/>
                <a:ea typeface="Open Sans" panose="020B0606030504020204" pitchFamily="34" charset="0"/>
                <a:cs typeface="Open Sans" panose="020B0606030504020204" pitchFamily="34" charset="0"/>
              </a:rPr>
              <a:t> type of Christianity that believes people do not need officials (such as the Pope or Bishops) to communicate with God</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530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326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dirty="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283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5079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Roman Catholic Church     </a:t>
            </a:r>
            <a:r>
              <a:rPr lang="en-GB" sz="1100" dirty="0">
                <a:effectLst/>
                <a:latin typeface="Georgia" panose="02040502050405020303" pitchFamily="18" charset="0"/>
                <a:ea typeface="Open Sans" panose="020B0606030504020204" pitchFamily="34" charset="0"/>
                <a:cs typeface="Open Sans" panose="020B0606030504020204" pitchFamily="34" charset="0"/>
              </a:rPr>
              <a:t>  |  Christian religion with the Pope as its head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5035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831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slavery     </a:t>
            </a:r>
            <a:r>
              <a:rPr lang="en-GB" sz="1100" dirty="0">
                <a:effectLst/>
                <a:latin typeface="Georgia" panose="02040502050405020303" pitchFamily="18" charset="0"/>
                <a:ea typeface="Open Sans" panose="020B0606030504020204" pitchFamily="34" charset="0"/>
                <a:cs typeface="Open Sans" panose="020B0606030504020204" pitchFamily="34" charset="0"/>
              </a:rPr>
              <a:t>  |  the practice of one person losing their freedom and being owned by another as property</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78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584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smallpox     </a:t>
            </a:r>
            <a:r>
              <a:rPr lang="en-GB" sz="1100" dirty="0">
                <a:effectLst/>
                <a:latin typeface="Georgia" panose="02040502050405020303" pitchFamily="18" charset="0"/>
                <a:ea typeface="Open Sans" panose="020B0606030504020204" pitchFamily="34" charset="0"/>
                <a:cs typeface="Open Sans" panose="020B0606030504020204" pitchFamily="34" charset="0"/>
              </a:rPr>
              <a:t>  |  </a:t>
            </a:r>
            <a:r>
              <a:rPr lang="en-GB" sz="1100" dirty="0">
                <a:latin typeface="Georgia" panose="02040502050405020303" pitchFamily="18" charset="0"/>
                <a:ea typeface="Open Sans" panose="020B0606030504020204" pitchFamily="34" charset="0"/>
                <a:cs typeface="Open Sans" panose="020B0606030504020204" pitchFamily="34" charset="0"/>
              </a:rPr>
              <a:t>serious and often deadly infectious disease in the past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541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6337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Spanish Armada     </a:t>
            </a:r>
            <a:r>
              <a:rPr lang="en-GB" sz="1100" dirty="0">
                <a:effectLst/>
                <a:latin typeface="Georgia" panose="02040502050405020303" pitchFamily="18" charset="0"/>
                <a:ea typeface="Open Sans" panose="020B0606030504020204" pitchFamily="34" charset="0"/>
                <a:cs typeface="Open Sans" panose="020B0606030504020204" pitchFamily="34" charset="0"/>
              </a:rPr>
              <a:t>  |  the large fleet of ships sent to invade England by Philip II of Spain in 1588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6294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10090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State Apartments     </a:t>
            </a:r>
            <a:r>
              <a:rPr lang="en-GB" sz="1100" dirty="0">
                <a:effectLst/>
                <a:latin typeface="Georgia" panose="02040502050405020303" pitchFamily="18" charset="0"/>
                <a:ea typeface="Open Sans" panose="020B0606030504020204" pitchFamily="34" charset="0"/>
                <a:cs typeface="Open Sans" panose="020B0606030504020204" pitchFamily="34" charset="0"/>
              </a:rPr>
              <a:t>  |  grand public rooms where official visitors are hosted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40047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3843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suffragette   </a:t>
            </a:r>
            <a:r>
              <a:rPr lang="en-GB" sz="1100" dirty="0">
                <a:effectLst/>
                <a:latin typeface="Georgia" panose="02040502050405020303" pitchFamily="18" charset="0"/>
                <a:ea typeface="Open Sans" panose="020B0606030504020204" pitchFamily="34" charset="0"/>
                <a:cs typeface="Open Sans" panose="020B0606030504020204" pitchFamily="34" charset="0"/>
              </a:rPr>
              <a:t>|  member of the Women’s Social and Political Union (WSPU) who campaigned for the right of women to vote in the UK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79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7595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Glorious Revolution     </a:t>
            </a:r>
            <a:r>
              <a:rPr lang="en-GB" sz="1100" dirty="0">
                <a:effectLst/>
                <a:latin typeface="Georgia" panose="02040502050405020303" pitchFamily="18" charset="0"/>
                <a:ea typeface="Open Sans" panose="020B0606030504020204" pitchFamily="34" charset="0"/>
                <a:cs typeface="Open Sans" panose="020B0606030504020204" pitchFamily="34" charset="0"/>
              </a:rPr>
              <a:t>  |  events of 1688-89 when the Catholic King James II was replaced by the Protestant William III and Mary II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7552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1348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dirty="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1305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5101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wealth     </a:t>
            </a:r>
            <a:r>
              <a:rPr lang="en-GB" sz="1100" dirty="0">
                <a:effectLst/>
                <a:latin typeface="Georgia" panose="02040502050405020303" pitchFamily="18" charset="0"/>
                <a:ea typeface="Open Sans" panose="020B0606030504020204" pitchFamily="34" charset="0"/>
                <a:cs typeface="Open Sans" panose="020B0606030504020204" pitchFamily="34" charset="0"/>
              </a:rPr>
              <a:t>  |  a large amount of money, property, land or valuable possessions </a:t>
            </a:r>
          </a:p>
        </p:txBody>
      </p:sp>
      <p:pic>
        <p:nvPicPr>
          <p:cNvPr id="2" name="Picture 1">
            <a:extLst>
              <a:ext uri="{FF2B5EF4-FFF2-40B4-BE49-F238E27FC236}">
                <a16:creationId xmlns:a16="http://schemas.microsoft.com/office/drawing/2014/main" id="{919079DF-8C5D-23DB-366B-9C13B39F7CB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3" name="Picture 2">
            <a:extLst>
              <a:ext uri="{FF2B5EF4-FFF2-40B4-BE49-F238E27FC236}">
                <a16:creationId xmlns:a16="http://schemas.microsoft.com/office/drawing/2014/main" id="{E0197C5C-C904-FFAB-55B0-753F4728B57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4" name="Title 3">
            <a:extLst>
              <a:ext uri="{FF2B5EF4-FFF2-40B4-BE49-F238E27FC236}">
                <a16:creationId xmlns:a16="http://schemas.microsoft.com/office/drawing/2014/main" id="{B751DAB5-DD28-B7B8-2132-FD11EE5EEEA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VOCABULARY LIST 3</a:t>
            </a:r>
          </a:p>
        </p:txBody>
      </p:sp>
    </p:spTree>
    <p:extLst>
      <p:ext uri="{BB962C8B-B14F-4D97-AF65-F5344CB8AC3E}">
        <p14:creationId xmlns:p14="http://schemas.microsoft.com/office/powerpoint/2010/main" val="400535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80C72938-EBA4-723B-C232-9B557153226D}"/>
              </a:ext>
              <a:ext uri="{C183D7F6-B498-43B3-948B-1728B52AA6E4}">
                <adec:decorative xmlns:adec="http://schemas.microsoft.com/office/drawing/2017/decorative" val="1"/>
              </a:ext>
            </a:extLst>
          </p:cNvPr>
          <p:cNvSpPr/>
          <p:nvPr/>
        </p:nvSpPr>
        <p:spPr>
          <a:xfrm>
            <a:off x="505389" y="503000"/>
            <a:ext cx="2257200" cy="2761530"/>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40B7095A-3CBD-FE57-7A2A-9B2270F6619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THOMAS WOLSEY AND HENRY VIII</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THOMAS</a:t>
            </a:r>
          </a:p>
        </p:txBody>
      </p:sp>
      <p:sp>
        <p:nvSpPr>
          <p:cNvPr id="2" name="TextBox 1">
            <a:extLst>
              <a:ext uri="{FF2B5EF4-FFF2-40B4-BE49-F238E27FC236}">
                <a16:creationId xmlns:a16="http://schemas.microsoft.com/office/drawing/2014/main" id="{73C01042-2FE0-08CD-9DA7-790098F704E1}"/>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WOLSEY</a:t>
            </a:r>
          </a:p>
        </p:txBody>
      </p:sp>
      <p:pic>
        <p:nvPicPr>
          <p:cNvPr id="16" name="Picture 15" descr="A painting of a man in a red robe and hat.&#10;">
            <a:hlinkClick r:id="rId4"/>
            <a:extLst>
              <a:ext uri="{FF2B5EF4-FFF2-40B4-BE49-F238E27FC236}">
                <a16:creationId xmlns:a16="http://schemas.microsoft.com/office/drawing/2014/main" id="{B89B1A35-1DC2-C3B4-B66B-3831225B08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788" y="503488"/>
            <a:ext cx="1892143" cy="2797993"/>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c.1470</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1530</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Ipswich</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priest who became a Cardinal and Henry VIII’s chief minister</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Thomas studied at Oxford University. His father was a butcher, and the family were not of high status. Thomas worked hard and eventually became very powerful.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Brilliant, ambitious and hard-working.</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Became </a:t>
            </a:r>
            <a:r>
              <a:rPr lang="en-GB" sz="1100" b="1" i="0" dirty="0">
                <a:solidFill>
                  <a:srgbClr val="000000"/>
                </a:solidFill>
                <a:effectLst/>
                <a:latin typeface="Georgia" panose="02040502050405020303" pitchFamily="18" charset="0"/>
              </a:rPr>
              <a:t>Archbishop</a:t>
            </a:r>
            <a:r>
              <a:rPr lang="en-GB" sz="1100" b="0" i="0" dirty="0">
                <a:solidFill>
                  <a:srgbClr val="000000"/>
                </a:solidFill>
                <a:effectLst/>
                <a:latin typeface="Georgia" panose="02040502050405020303" pitchFamily="18" charset="0"/>
              </a:rPr>
              <a:t> of York in 1514 and </a:t>
            </a:r>
            <a:r>
              <a:rPr lang="en-GB" sz="1100" b="1" i="0" dirty="0">
                <a:solidFill>
                  <a:srgbClr val="000000"/>
                </a:solidFill>
                <a:effectLst/>
                <a:latin typeface="Georgia" panose="02040502050405020303" pitchFamily="18" charset="0"/>
              </a:rPr>
              <a:t>Cardinal</a:t>
            </a:r>
            <a:r>
              <a:rPr lang="en-GB" sz="1100" b="0" i="0" dirty="0">
                <a:solidFill>
                  <a:srgbClr val="000000"/>
                </a:solidFill>
                <a:effectLst/>
                <a:latin typeface="Georgia" panose="02040502050405020303" pitchFamily="18" charset="0"/>
              </a:rPr>
              <a:t> in 1515.</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Also became King Henry VIII’s Lord Chancellor (chief advisor).</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Immensely powerful and wealthy.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rented Hampton Court Palace and transformed it from an ordinary country house into a magnificent palace.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When Henry wanted to end his first marriage, Thomas was not able to get the Pope to agree. As a result, he was eventually accused of </a:t>
            </a:r>
            <a:r>
              <a:rPr lang="en-GB" sz="1100" b="1" i="0" dirty="0">
                <a:solidFill>
                  <a:srgbClr val="000000"/>
                </a:solidFill>
                <a:effectLst/>
                <a:latin typeface="Georgia" panose="02040502050405020303" pitchFamily="18" charset="0"/>
              </a:rPr>
              <a:t>treason</a:t>
            </a:r>
            <a:r>
              <a:rPr lang="en-GB" sz="1100" b="0" i="0" dirty="0">
                <a:solidFill>
                  <a:srgbClr val="000000"/>
                </a:solidFill>
                <a:effectLst/>
                <a:latin typeface="Georgia" panose="02040502050405020303" pitchFamily="18" charset="0"/>
              </a:rPr>
              <a:t> in 1529, but he died before going on trial. </a:t>
            </a:r>
          </a:p>
        </p:txBody>
      </p:sp>
      <p:sp>
        <p:nvSpPr>
          <p:cNvPr id="21" name="TextBox 20">
            <a:extLst>
              <a:ext uri="{FF2B5EF4-FFF2-40B4-BE49-F238E27FC236}">
                <a16:creationId xmlns:a16="http://schemas.microsoft.com/office/drawing/2014/main" id="{C0FA1DF2-EDEE-4FA5-11FB-F03FD1A2AF11}"/>
              </a:ext>
            </a:extLst>
          </p:cNvPr>
          <p:cNvSpPr txBox="1"/>
          <p:nvPr/>
        </p:nvSpPr>
        <p:spPr>
          <a:xfrm>
            <a:off x="495821" y="4135490"/>
            <a:ext cx="2265710" cy="1277273"/>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‘If I had served my God as diligently as I have done the King, he would not have given me over in my grey hairs.’ </a:t>
            </a:r>
          </a:p>
          <a:p>
            <a:endParaRPr lang="en-GB" sz="1100" i="1"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Words said to have been spoken by Wolsey before he died. </a:t>
            </a:r>
            <a:endParaRPr lang="en-GB" sz="1100" b="1" dirty="0">
              <a:solidFill>
                <a:srgbClr val="9D691F"/>
              </a:solidFill>
              <a:effectLst/>
              <a:latin typeface="Georgia" panose="02040502050405020303" pitchFamily="18" charset="0"/>
            </a:endParaRPr>
          </a:p>
        </p:txBody>
      </p:sp>
      <p:sp>
        <p:nvSpPr>
          <p:cNvPr id="26" name="TextBox 25">
            <a:extLst>
              <a:ext uri="{FF2B5EF4-FFF2-40B4-BE49-F238E27FC236}">
                <a16:creationId xmlns:a16="http://schemas.microsoft.com/office/drawing/2014/main" id="{9A9E5A9F-E258-F339-05CF-CDD1CCE2B046}"/>
              </a:ext>
            </a:extLst>
          </p:cNvPr>
          <p:cNvSpPr txBox="1"/>
          <p:nvPr/>
        </p:nvSpPr>
        <p:spPr>
          <a:xfrm>
            <a:off x="796316" y="5907835"/>
            <a:ext cx="4820922" cy="261610"/>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From his portrait, what is your main impression of Thomas Wolsey?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07A240-7A63-0F25-DAFE-F34C752D8869}"/>
              </a:ext>
              <a:ext uri="{C183D7F6-B498-43B3-948B-1728B52AA6E4}">
                <adec:decorative xmlns:adec="http://schemas.microsoft.com/office/drawing/2017/decorative" val="1"/>
              </a:ext>
            </a:extLst>
          </p:cNvPr>
          <p:cNvSpPr/>
          <p:nvPr/>
        </p:nvSpPr>
        <p:spPr>
          <a:xfrm>
            <a:off x="503690" y="5832075"/>
            <a:ext cx="5364146" cy="4329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51F43A40-C043-D61C-D097-E84FABDAAE98}"/>
              </a:ext>
              <a:ext uri="{C183D7F6-B498-43B3-948B-1728B52AA6E4}">
                <adec:decorative xmlns:adec="http://schemas.microsoft.com/office/drawing/2017/decorative" val="1"/>
              </a:ext>
            </a:extLst>
          </p:cNvPr>
          <p:cNvSpPr txBox="1"/>
          <p:nvPr/>
        </p:nvSpPr>
        <p:spPr>
          <a:xfrm>
            <a:off x="568250" y="591937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731153" y="2913436"/>
            <a:ext cx="2174446" cy="415498"/>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CC BY NC ND 3.0</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a:t>
            </a:r>
          </a:p>
        </p:txBody>
      </p:sp>
      <p:sp>
        <p:nvSpPr>
          <p:cNvPr id="28" name="TextBox 27">
            <a:extLst>
              <a:ext uri="{FF2B5EF4-FFF2-40B4-BE49-F238E27FC236}">
                <a16:creationId xmlns:a16="http://schemas.microsoft.com/office/drawing/2014/main" id="{61A97C4C-76BC-F119-43A8-DFD7013D898E}"/>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HENRY VIII</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46" name="Picture 45" descr="A painting of a man in period dress. He wears golds and brown colours, has fur lining his cloak and has many jewels on his clothing. He holds a glove and a sword and wears a hat with a feather.">
            <a:hlinkClick r:id="rId6"/>
            <a:extLst>
              <a:ext uri="{FF2B5EF4-FFF2-40B4-BE49-F238E27FC236}">
                <a16:creationId xmlns:a16="http://schemas.microsoft.com/office/drawing/2014/main" id="{E4BF98E8-AE77-3CE0-9034-E96F4010AA94}"/>
              </a:ext>
              <a:ext uri="{C183D7F6-B498-43B3-948B-1728B52AA6E4}">
                <adec:decorative xmlns:adec="http://schemas.microsoft.com/office/drawing/2017/decorative" val="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75"/>
          <a:stretch/>
        </p:blipFill>
        <p:spPr>
          <a:xfrm>
            <a:off x="6309921" y="511701"/>
            <a:ext cx="2254225" cy="2752829"/>
          </a:xfrm>
          <a:prstGeom prst="rect">
            <a:avLst/>
          </a:prstGeom>
        </p:spPr>
      </p:pic>
      <p:sp>
        <p:nvSpPr>
          <p:cNvPr id="30" name="TextBox 29">
            <a:extLst>
              <a:ext uri="{FF2B5EF4-FFF2-40B4-BE49-F238E27FC236}">
                <a16:creationId xmlns:a16="http://schemas.microsoft.com/office/drawing/2014/main" id="{CA8B72B5-710F-1DF9-8926-59EF9B8EB515}"/>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1491 - 1547 </a:t>
            </a:r>
          </a:p>
        </p:txBody>
      </p:sp>
      <p:sp>
        <p:nvSpPr>
          <p:cNvPr id="31" name="TextBox 30">
            <a:extLst>
              <a:ext uri="{FF2B5EF4-FFF2-40B4-BE49-F238E27FC236}">
                <a16:creationId xmlns:a16="http://schemas.microsoft.com/office/drawing/2014/main" id="{9E0C647D-EE50-4451-F315-61ADD6E16B3D}"/>
              </a:ext>
            </a:extLst>
          </p:cNvPr>
          <p:cNvSpPr txBox="1"/>
          <p:nvPr/>
        </p:nvSpPr>
        <p:spPr>
          <a:xfrm>
            <a:off x="6302470"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London</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a:t>
            </a:r>
          </a:p>
        </p:txBody>
      </p:sp>
      <p:sp>
        <p:nvSpPr>
          <p:cNvPr id="32" name="TextBox 31">
            <a:extLst>
              <a:ext uri="{FF2B5EF4-FFF2-40B4-BE49-F238E27FC236}">
                <a16:creationId xmlns:a16="http://schemas.microsoft.com/office/drawing/2014/main" id="{6DB116A7-FA8F-467C-E57F-CD128E28E179}"/>
              </a:ext>
            </a:extLst>
          </p:cNvPr>
          <p:cNvSpPr txBox="1"/>
          <p:nvPr/>
        </p:nvSpPr>
        <p:spPr>
          <a:xfrm>
            <a:off x="8685507" y="922901"/>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king who married six times and started the Church of England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EE445193-FEAF-7688-693E-62E15CDBADEB}"/>
              </a:ext>
            </a:extLst>
          </p:cNvPr>
          <p:cNvSpPr txBox="1"/>
          <p:nvPr/>
        </p:nvSpPr>
        <p:spPr>
          <a:xfrm>
            <a:off x="8693261" y="1564104"/>
            <a:ext cx="2988559" cy="432426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Henry VIII became king aged 17.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Wrote music and poetry.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Graceful dancer and excellent sportsman.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Began spectacular building projects at Hampton Court Palace and the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Tower of London.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During his time as king, he faced many challenges. In particular, he struggled with having a male </a:t>
            </a:r>
            <a:r>
              <a:rPr lang="en-GB" sz="1100" b="1" i="0" dirty="0">
                <a:solidFill>
                  <a:srgbClr val="000000"/>
                </a:solidFill>
                <a:effectLst/>
                <a:latin typeface="Georgia" panose="02040502050405020303" pitchFamily="18" charset="0"/>
              </a:rPr>
              <a:t>heir</a:t>
            </a:r>
            <a:r>
              <a:rPr lang="en-GB" sz="1100" b="0" i="0" dirty="0">
                <a:solidFill>
                  <a:srgbClr val="000000"/>
                </a:solidFill>
                <a:effectLst/>
                <a:latin typeface="Georgia" panose="02040502050405020303" pitchFamily="18" charset="0"/>
              </a:rPr>
              <a:t> and getting the Pope’s permission for a </a:t>
            </a:r>
            <a:r>
              <a:rPr lang="en-GB" sz="1100" b="1" i="0" dirty="0">
                <a:solidFill>
                  <a:srgbClr val="000000"/>
                </a:solidFill>
                <a:effectLst/>
                <a:latin typeface="Georgia" panose="02040502050405020303" pitchFamily="18" charset="0"/>
              </a:rPr>
              <a:t>divorce</a:t>
            </a:r>
            <a:r>
              <a:rPr lang="en-GB" sz="1100" b="0" i="0" dirty="0">
                <a:solidFill>
                  <a:srgbClr val="000000"/>
                </a:solidFill>
                <a:effectLst/>
                <a:latin typeface="Georgia" panose="02040502050405020303" pitchFamily="18" charset="0"/>
              </a:rPr>
              <a:t>. This led to the </a:t>
            </a:r>
            <a:r>
              <a:rPr lang="en-GB" sz="1100" b="1" i="0" dirty="0">
                <a:solidFill>
                  <a:srgbClr val="000000"/>
                </a:solidFill>
                <a:effectLst/>
                <a:latin typeface="Georgia" panose="02040502050405020303" pitchFamily="18" charset="0"/>
              </a:rPr>
              <a:t>English Reformation</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fontAlgn="base"/>
            <a:r>
              <a:rPr lang="en-GB" sz="1100" b="0" i="0" dirty="0">
                <a:solidFill>
                  <a:srgbClr val="000000"/>
                </a:solidFill>
                <a:effectLst/>
                <a:latin typeface="Georgia" panose="02040502050405020303" pitchFamily="18" charset="0"/>
              </a:rPr>
              <a:t>He famously had six wives, two of which he had executed</a:t>
            </a:r>
            <a:r>
              <a:rPr lang="en-GB" sz="1100" dirty="0">
                <a:solidFill>
                  <a:srgbClr val="000000"/>
                </a:solidFill>
                <a:latin typeface="Georgia" panose="02040502050405020303" pitchFamily="18" charset="0"/>
              </a:rPr>
              <a:t>. </a:t>
            </a:r>
            <a:r>
              <a:rPr lang="en-GB" sz="1100" b="0" i="0" dirty="0">
                <a:solidFill>
                  <a:srgbClr val="000000"/>
                </a:solidFill>
                <a:effectLst/>
                <a:latin typeface="Georgia" panose="02040502050405020303" pitchFamily="18" charset="0"/>
              </a:rPr>
              <a:t>He had two daughters, Mary and Elizabeth, and one son, Edward. </a:t>
            </a:r>
          </a:p>
          <a:p>
            <a:pPr fontAlgn="base"/>
            <a:endParaRPr lang="en-GB" sz="1100" dirty="0">
              <a:solidFill>
                <a:srgbClr val="000000"/>
              </a:solidFill>
              <a:latin typeface="Georgia" panose="02040502050405020303" pitchFamily="18" charset="0"/>
            </a:endParaRPr>
          </a:p>
          <a:p>
            <a:pPr fontAlgn="base"/>
            <a:r>
              <a:rPr lang="en-GB" sz="1100" dirty="0">
                <a:solidFill>
                  <a:srgbClr val="000000"/>
                </a:solidFill>
                <a:latin typeface="Georgia" panose="02040502050405020303" pitchFamily="18" charset="0"/>
              </a:rPr>
              <a:t>In 1536, he had an accident whilst </a:t>
            </a:r>
            <a:br>
              <a:rPr lang="en-GB" sz="1100" dirty="0">
                <a:solidFill>
                  <a:srgbClr val="000000"/>
                </a:solidFill>
                <a:latin typeface="Georgia" panose="02040502050405020303" pitchFamily="18" charset="0"/>
              </a:rPr>
            </a:br>
            <a:r>
              <a:rPr lang="en-GB" sz="1100" b="1" dirty="0">
                <a:solidFill>
                  <a:srgbClr val="000000"/>
                </a:solidFill>
                <a:latin typeface="Georgia" panose="02040502050405020303" pitchFamily="18" charset="0"/>
              </a:rPr>
              <a:t>jousting</a:t>
            </a:r>
            <a:r>
              <a:rPr lang="en-GB" sz="1100" dirty="0">
                <a:solidFill>
                  <a:srgbClr val="000000"/>
                </a:solidFill>
                <a:latin typeface="Georgia" panose="02040502050405020303" pitchFamily="18" charset="0"/>
              </a:rPr>
              <a:t> where he was knocked unconscious for a few hours. When he died, he was buried with his third wife, Jane Seymour, </a:t>
            </a:r>
            <a:br>
              <a:rPr lang="en-GB" sz="1100" dirty="0">
                <a:solidFill>
                  <a:srgbClr val="000000"/>
                </a:solidFill>
                <a:latin typeface="Georgia" panose="02040502050405020303" pitchFamily="18" charset="0"/>
              </a:rPr>
            </a:br>
            <a:r>
              <a:rPr lang="en-GB" sz="1100" dirty="0">
                <a:solidFill>
                  <a:srgbClr val="000000"/>
                </a:solidFill>
                <a:latin typeface="Georgia" panose="02040502050405020303" pitchFamily="18" charset="0"/>
              </a:rPr>
              <a:t>at Windsor Castle.</a:t>
            </a:r>
          </a:p>
          <a:p>
            <a:pPr fontAlgn="base"/>
            <a:endParaRPr lang="en-GB" sz="1100" b="0" i="0" dirty="0">
              <a:solidFill>
                <a:srgbClr val="000000"/>
              </a:solidFill>
              <a:effectLst/>
              <a:latin typeface="Georgia" panose="02040502050405020303" pitchFamily="18" charset="0"/>
            </a:endParaRPr>
          </a:p>
          <a:p>
            <a:pPr algn="l" rtl="0" fontAlgn="base"/>
            <a:endParaRPr lang="en-GB" sz="1100" dirty="0">
              <a:solidFill>
                <a:srgbClr val="000000"/>
              </a:solidFill>
              <a:latin typeface="Georgia" panose="02040502050405020303" pitchFamily="18" charset="0"/>
            </a:endParaRPr>
          </a:p>
        </p:txBody>
      </p:sp>
      <p:sp>
        <p:nvSpPr>
          <p:cNvPr id="35" name="TextBox 34">
            <a:extLst>
              <a:ext uri="{FF2B5EF4-FFF2-40B4-BE49-F238E27FC236}">
                <a16:creationId xmlns:a16="http://schemas.microsoft.com/office/drawing/2014/main" id="{19EBC0F8-4351-C47D-73BF-3F15471232A5}"/>
              </a:ext>
            </a:extLst>
          </p:cNvPr>
          <p:cNvSpPr txBox="1"/>
          <p:nvPr/>
        </p:nvSpPr>
        <p:spPr>
          <a:xfrm>
            <a:off x="6302470" y="4233365"/>
            <a:ext cx="2466703" cy="1107996"/>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‘This is like having fun with tamed lions – often it is harmless, but just as often there is fear of harm.’ </a:t>
            </a:r>
          </a:p>
          <a:p>
            <a:endParaRPr lang="en-GB" sz="1100" i="1" dirty="0">
              <a:solidFill>
                <a:srgbClr val="9D691F"/>
              </a:solidFill>
              <a:effectLst/>
              <a:latin typeface="Georgia" panose="02040502050405020303" pitchFamily="18" charset="0"/>
            </a:endParaRPr>
          </a:p>
          <a:p>
            <a:r>
              <a:rPr lang="en-GB" sz="1100" dirty="0">
                <a:solidFill>
                  <a:srgbClr val="9D691F"/>
                </a:solidFill>
                <a:effectLst/>
                <a:latin typeface="Georgia" panose="02040502050405020303" pitchFamily="18" charset="0"/>
              </a:rPr>
              <a:t>Sir Thomas More, warning Henry’s courtiers to be careful. </a:t>
            </a:r>
          </a:p>
        </p:txBody>
      </p:sp>
      <p:sp>
        <p:nvSpPr>
          <p:cNvPr id="36" name="TextBox 35">
            <a:extLst>
              <a:ext uri="{FF2B5EF4-FFF2-40B4-BE49-F238E27FC236}">
                <a16:creationId xmlns:a16="http://schemas.microsoft.com/office/drawing/2014/main" id="{2AA008F1-0A16-6A0D-DFE4-23211225671D}"/>
              </a:ext>
            </a:extLst>
          </p:cNvPr>
          <p:cNvSpPr txBox="1"/>
          <p:nvPr/>
        </p:nvSpPr>
        <p:spPr>
          <a:xfrm>
            <a:off x="6602547" y="5680847"/>
            <a:ext cx="4820922" cy="261610"/>
          </a:xfrm>
          <a:prstGeom prst="rect">
            <a:avLst/>
          </a:prstGeom>
          <a:noFill/>
        </p:spPr>
        <p:txBody>
          <a:bodyPr wrap="square" rtlCol="0">
            <a:spAutoFit/>
          </a:bodyPr>
          <a:lstStyle/>
          <a:p>
            <a:r>
              <a:rPr lang="en-GB" sz="1100" dirty="0">
                <a:effectLst/>
                <a:latin typeface="Georgia" panose="02040502050405020303" pitchFamily="18" charset="0"/>
              </a:rPr>
              <a:t>How does the artist show Henry’s power in the portrait? </a:t>
            </a:r>
          </a:p>
        </p:txBody>
      </p:sp>
      <p:sp>
        <p:nvSpPr>
          <p:cNvPr id="37" name="Rectangle 36">
            <a:extLst>
              <a:ext uri="{FF2B5EF4-FFF2-40B4-BE49-F238E27FC236}">
                <a16:creationId xmlns:a16="http://schemas.microsoft.com/office/drawing/2014/main" id="{0F0C3D36-F0E9-D354-A662-2F7C1BAF1963}"/>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671F634-5118-BF86-8A60-571C1C21B9C9}"/>
              </a:ext>
              <a:ext uri="{C183D7F6-B498-43B3-948B-1728B52AA6E4}">
                <adec:decorative xmlns:adec="http://schemas.microsoft.com/office/drawing/2017/decorative" val="1"/>
              </a:ext>
            </a:extLst>
          </p:cNvPr>
          <p:cNvGrpSpPr/>
          <p:nvPr/>
        </p:nvGrpSpPr>
        <p:grpSpPr>
          <a:xfrm>
            <a:off x="6304937" y="3827756"/>
            <a:ext cx="2383038" cy="288099"/>
            <a:chOff x="498187" y="3827756"/>
            <a:chExt cx="2383038" cy="288099"/>
          </a:xfrm>
        </p:grpSpPr>
        <p:sp>
          <p:nvSpPr>
            <p:cNvPr id="40" name="Rectangle 39">
              <a:extLst>
                <a:ext uri="{FF2B5EF4-FFF2-40B4-BE49-F238E27FC236}">
                  <a16:creationId xmlns:a16="http://schemas.microsoft.com/office/drawing/2014/main" id="{321EBF56-EE59-C3A9-F8C2-98A61982CB06}"/>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0A44C32-FEF8-E410-FA39-8441BE2A52C2}"/>
                </a:ext>
              </a:extLst>
            </p:cNvPr>
            <p:cNvSpPr txBox="1"/>
            <p:nvPr/>
          </p:nvSpPr>
          <p:spPr>
            <a:xfrm>
              <a:off x="498187" y="3843705"/>
              <a:ext cx="2383038" cy="246221"/>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1509 - 1547 </a:t>
              </a:r>
            </a:p>
          </p:txBody>
        </p:sp>
      </p:grpSp>
      <p:sp>
        <p:nvSpPr>
          <p:cNvPr id="42" name="TextBox 41">
            <a:extLst>
              <a:ext uri="{FF2B5EF4-FFF2-40B4-BE49-F238E27FC236}">
                <a16:creationId xmlns:a16="http://schemas.microsoft.com/office/drawing/2014/main" id="{A1ED3915-D07C-E407-66D3-8F6D38F20D69}"/>
              </a:ext>
              <a:ext uri="{C183D7F6-B498-43B3-948B-1728B52AA6E4}">
                <adec:decorative xmlns:adec="http://schemas.microsoft.com/office/drawing/2017/decorative" val="1"/>
              </a:ext>
            </a:extLst>
          </p:cNvPr>
          <p:cNvSpPr txBox="1"/>
          <p:nvPr/>
        </p:nvSpPr>
        <p:spPr>
          <a:xfrm>
            <a:off x="6374481" y="5689380"/>
            <a:ext cx="379640" cy="187748"/>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4" name="Rectangle 43">
            <a:extLst>
              <a:ext uri="{FF2B5EF4-FFF2-40B4-BE49-F238E27FC236}">
                <a16:creationId xmlns:a16="http://schemas.microsoft.com/office/drawing/2014/main" id="{6A22652F-AF8E-EDC8-4F16-2C8B27616E7F}"/>
              </a:ext>
              <a:ext uri="{C183D7F6-B498-43B3-948B-1728B52AA6E4}">
                <adec:decorative xmlns:adec="http://schemas.microsoft.com/office/drawing/2017/decorative" val="1"/>
              </a:ext>
            </a:extLst>
          </p:cNvPr>
          <p:cNvSpPr/>
          <p:nvPr/>
        </p:nvSpPr>
        <p:spPr>
          <a:xfrm>
            <a:off x="6305230" y="5611482"/>
            <a:ext cx="5364146" cy="39251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TextBox 42">
            <a:extLst>
              <a:ext uri="{FF2B5EF4-FFF2-40B4-BE49-F238E27FC236}">
                <a16:creationId xmlns:a16="http://schemas.microsoft.com/office/drawing/2014/main" id="{8E912A25-58B2-24EB-CF93-624EE6DE83DA}"/>
              </a:ext>
              <a:ext uri="{C183D7F6-B498-43B3-948B-1728B52AA6E4}">
                <adec:decorative xmlns:adec="http://schemas.microsoft.com/office/drawing/2017/decorative" val="1"/>
              </a:ext>
            </a:extLst>
          </p:cNvPr>
          <p:cNvSpPr txBox="1"/>
          <p:nvPr/>
        </p:nvSpPr>
        <p:spPr>
          <a:xfrm>
            <a:off x="6321255" y="2956981"/>
            <a:ext cx="2119370"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Tree>
    <p:extLst>
      <p:ext uri="{BB962C8B-B14F-4D97-AF65-F5344CB8AC3E}">
        <p14:creationId xmlns:p14="http://schemas.microsoft.com/office/powerpoint/2010/main" val="39221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A1D5AC2-082B-2E41-9D78-43B8AAEBFD7A}"/>
              </a:ext>
            </a:extLst>
          </p:cNvPr>
          <p:cNvSpPr>
            <a:spLocks noGrp="1"/>
          </p:cNvSpPr>
          <p:nvPr>
            <p:ph type="title"/>
          </p:nvPr>
        </p:nvSpPr>
        <p:spPr>
          <a:xfrm>
            <a:off x="993010" y="-1037713"/>
            <a:ext cx="11836400" cy="1325563"/>
          </a:xfrm>
        </p:spPr>
        <p:txBody>
          <a:bodyPr/>
          <a:lstStyle/>
          <a:p>
            <a:r>
              <a:rPr lang="en-GB" dirty="0">
                <a:solidFill>
                  <a:srgbClr val="E6E6E6"/>
                </a:solidFill>
              </a:rPr>
              <a:t>THOMAS CROMWELL</a:t>
            </a:r>
            <a:r>
              <a:rPr lang="en-GB" baseline="0" dirty="0">
                <a:solidFill>
                  <a:srgbClr val="E6E6E6"/>
                </a:solidFill>
              </a:rPr>
              <a:t> AND CATALINA OF MOTRIL</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35" y="3825743"/>
            <a:ext cx="1790700" cy="17907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THOMAS</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CROMWELL</a:t>
            </a:r>
          </a:p>
        </p:txBody>
      </p:sp>
      <p:pic>
        <p:nvPicPr>
          <p:cNvPr id="38" name="Picture 37" descr="A painting of a man in period clothing, with an assortment of papers and books on a desk.&#10;">
            <a:hlinkClick r:id="rId5"/>
            <a:extLst>
              <a:ext uri="{FF2B5EF4-FFF2-40B4-BE49-F238E27FC236}">
                <a16:creationId xmlns:a16="http://schemas.microsoft.com/office/drawing/2014/main" id="{7B74210B-AA0D-D7BD-B043-C3F72B7EE7F4}"/>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25247" y="507675"/>
            <a:ext cx="2209224"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son of a blacksmith who became Henry VIII’s chief minister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c.</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1485</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1540</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Thomas’ father was a </a:t>
            </a:r>
            <a:r>
              <a:rPr lang="en-GB" sz="1100" b="1" i="0" dirty="0">
                <a:solidFill>
                  <a:srgbClr val="000000"/>
                </a:solidFill>
                <a:effectLst/>
                <a:latin typeface="Georgia" panose="02040502050405020303" pitchFamily="18" charset="0"/>
              </a:rPr>
              <a:t>blacksmith</a:t>
            </a:r>
            <a:r>
              <a:rPr lang="en-GB" sz="1100" b="0" i="0" dirty="0">
                <a:solidFill>
                  <a:srgbClr val="000000"/>
                </a:solidFill>
                <a:effectLst/>
                <a:latin typeface="Georgia" panose="02040502050405020303" pitchFamily="18" charset="0"/>
              </a:rPr>
              <a:t>. Thomas travelled around Europe, learning several languages. When he returned to England, he became a lawyer and was a loyal servant to </a:t>
            </a:r>
            <a:r>
              <a:rPr lang="en-GB" sz="1100" b="1" i="0" dirty="0">
                <a:solidFill>
                  <a:srgbClr val="000000"/>
                </a:solidFill>
                <a:effectLst/>
                <a:latin typeface="Georgia" panose="02040502050405020303" pitchFamily="18" charset="0"/>
              </a:rPr>
              <a:t>Cardinal</a:t>
            </a:r>
            <a:r>
              <a:rPr lang="en-GB" sz="1100" b="0" i="0" dirty="0">
                <a:solidFill>
                  <a:srgbClr val="000000"/>
                </a:solidFill>
                <a:effectLst/>
                <a:latin typeface="Georgia" panose="02040502050405020303" pitchFamily="18" charset="0"/>
              </a:rPr>
              <a:t> Wolsey.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When </a:t>
            </a:r>
            <a:r>
              <a:rPr lang="en-GB" sz="1100" b="1" i="0" dirty="0">
                <a:solidFill>
                  <a:srgbClr val="000000"/>
                </a:solidFill>
                <a:effectLst/>
                <a:latin typeface="Georgia" panose="02040502050405020303" pitchFamily="18" charset="0"/>
              </a:rPr>
              <a:t>Cardinal</a:t>
            </a:r>
            <a:r>
              <a:rPr lang="en-GB" sz="1100" b="0" i="0" dirty="0">
                <a:solidFill>
                  <a:srgbClr val="000000"/>
                </a:solidFill>
                <a:effectLst/>
                <a:latin typeface="Georgia" panose="02040502050405020303" pitchFamily="18" charset="0"/>
              </a:rPr>
              <a:t> Wolsey died, Thomas Cromwell replaced him as Henry VIII’s trusted </a:t>
            </a:r>
            <a:r>
              <a:rPr lang="en-GB" sz="1100" b="1" i="0" dirty="0">
                <a:solidFill>
                  <a:srgbClr val="000000"/>
                </a:solidFill>
                <a:effectLst/>
                <a:latin typeface="Georgia" panose="02040502050405020303" pitchFamily="18" charset="0"/>
              </a:rPr>
              <a:t>minister</a:t>
            </a:r>
            <a:r>
              <a:rPr lang="en-GB" sz="1100" b="0" i="0" dirty="0">
                <a:solidFill>
                  <a:srgbClr val="000000"/>
                </a:solidFill>
                <a:effectLst/>
                <a:latin typeface="Georgia" panose="02040502050405020303" pitchFamily="18" charset="0"/>
              </a:rPr>
              <a:t>. Thomas was loyal and efficient but also cunning and ruthless.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Became very rich and powerful</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Enforced Henry’s new position as head </a:t>
            </a:r>
            <a:r>
              <a:rPr lang="en-GB" sz="1100" i="0" dirty="0">
                <a:solidFill>
                  <a:srgbClr val="000000"/>
                </a:solidFill>
                <a:effectLst/>
                <a:latin typeface="Georgia" panose="02040502050405020303" pitchFamily="18" charset="0"/>
              </a:rPr>
              <a:t>of the Church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Initially supported Henry’s second wife, Anne Boleyn but later </a:t>
            </a:r>
            <a:r>
              <a:rPr lang="en-GB" sz="1100" b="1" i="0" dirty="0">
                <a:solidFill>
                  <a:srgbClr val="000000"/>
                </a:solidFill>
                <a:effectLst/>
                <a:latin typeface="Georgia" panose="02040502050405020303" pitchFamily="18" charset="0"/>
              </a:rPr>
              <a:t>plotted</a:t>
            </a:r>
            <a:r>
              <a:rPr lang="en-GB" sz="1100" b="0" i="0" dirty="0">
                <a:solidFill>
                  <a:srgbClr val="000000"/>
                </a:solidFill>
                <a:effectLst/>
                <a:latin typeface="Georgia" panose="02040502050405020303" pitchFamily="18" charset="0"/>
              </a:rPr>
              <a:t> against her</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Closed catholic monasteries.</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Thomas arranged Henry’s fourth marriage to Anne of Cleves. However, this marriage eventually failed, and Henry lost confidence in Thomas. He was </a:t>
            </a:r>
            <a:r>
              <a:rPr lang="en-GB" sz="1100"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and executed for </a:t>
            </a:r>
            <a:r>
              <a:rPr lang="en-GB" sz="1100" b="1" i="0" dirty="0">
                <a:solidFill>
                  <a:srgbClr val="000000"/>
                </a:solidFill>
                <a:effectLst/>
                <a:latin typeface="Georgia" panose="02040502050405020303" pitchFamily="18" charset="0"/>
              </a:rPr>
              <a:t>treason</a:t>
            </a:r>
            <a:r>
              <a:rPr lang="en-GB" sz="1100" b="0" i="0" dirty="0">
                <a:solidFill>
                  <a:srgbClr val="000000"/>
                </a:solidFill>
                <a:effectLst/>
                <a:latin typeface="Georgia" panose="02040502050405020303" pitchFamily="18" charset="0"/>
              </a:rPr>
              <a:t>.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DBD9A53-D6AE-BA12-D3C2-BF0A338B6F2D}"/>
              </a:ext>
            </a:extLst>
          </p:cNvPr>
          <p:cNvSpPr txBox="1"/>
          <p:nvPr/>
        </p:nvSpPr>
        <p:spPr>
          <a:xfrm>
            <a:off x="590238" y="4445425"/>
            <a:ext cx="1858921"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Henry described him as ‘the most faithful servant’ he had ever had. </a:t>
            </a:r>
            <a:endParaRPr lang="en-GB" sz="1100" dirty="0">
              <a:effectLst/>
              <a:latin typeface="Georgia" panose="02040502050405020303" pitchFamily="18" charset="0"/>
            </a:endParaRPr>
          </a:p>
        </p:txBody>
      </p:sp>
      <p:sp>
        <p:nvSpPr>
          <p:cNvPr id="6" name="TextBox 5">
            <a:extLst>
              <a:ext uri="{FF2B5EF4-FFF2-40B4-BE49-F238E27FC236}">
                <a16:creationId xmlns:a16="http://schemas.microsoft.com/office/drawing/2014/main" id="{F4CB7D71-5B3F-A50D-102A-04429DE0283B}"/>
              </a:ext>
            </a:extLst>
          </p:cNvPr>
          <p:cNvSpPr txBox="1"/>
          <p:nvPr/>
        </p:nvSpPr>
        <p:spPr>
          <a:xfrm>
            <a:off x="764694" y="5864527"/>
            <a:ext cx="4820922" cy="430887"/>
          </a:xfrm>
          <a:prstGeom prst="rect">
            <a:avLst/>
          </a:prstGeom>
          <a:noFill/>
        </p:spPr>
        <p:txBody>
          <a:bodyPr wrap="square" rtlCol="0">
            <a:spAutoFit/>
          </a:bodyPr>
          <a:lstStyle/>
          <a:p>
            <a:r>
              <a:rPr lang="en-GB" sz="1100" dirty="0">
                <a:effectLst/>
                <a:latin typeface="Georgia" panose="02040502050405020303" pitchFamily="18" charset="0"/>
              </a:rPr>
              <a:t>What objects has the painter included on the table in Thomas’s portrait? </a:t>
            </a:r>
          </a:p>
          <a:p>
            <a:r>
              <a:rPr lang="en-GB" sz="1100" dirty="0">
                <a:effectLst/>
                <a:latin typeface="Georgia" panose="02040502050405020303" pitchFamily="18" charset="0"/>
              </a:rPr>
              <a:t>What impression do these objects give you about Thomas’s character?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CATALINA</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OF MOTRIL</a:t>
            </a:r>
          </a:p>
        </p:txBody>
      </p:sp>
      <p:pic>
        <p:nvPicPr>
          <p:cNvPr id="71" name="Picture 70" descr="A drawing of a woman in period clothing. She wears a white head covering that covers her arms too. Her face can be seen. Under this, she wears red and blue garments.&#10;">
            <a:hlinkClick r:id="rId7"/>
            <a:extLst>
              <a:ext uri="{FF2B5EF4-FFF2-40B4-BE49-F238E27FC236}">
                <a16:creationId xmlns:a16="http://schemas.microsoft.com/office/drawing/2014/main" id="{7AD663A2-4F99-64FB-FB7A-6D70A27ADC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87"/>
          <a:stretch/>
        </p:blipFill>
        <p:spPr>
          <a:xfrm>
            <a:off x="6321908" y="505248"/>
            <a:ext cx="2245169" cy="2761530"/>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Muslim woman at Tu</a:t>
            </a:r>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dor court</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Granada, Spain</a:t>
            </a:r>
          </a:p>
        </p:txBody>
      </p:sp>
      <p:sp>
        <p:nvSpPr>
          <p:cNvPr id="26" name="TextBox 25">
            <a:extLst>
              <a:ext uri="{FF2B5EF4-FFF2-40B4-BE49-F238E27FC236}">
                <a16:creationId xmlns:a16="http://schemas.microsoft.com/office/drawing/2014/main" id="{8BF080B9-DA80-B536-DA86-8A6D159F735C}"/>
              </a:ext>
            </a:extLst>
          </p:cNvPr>
          <p:cNvSpPr txBox="1"/>
          <p:nvPr/>
        </p:nvSpPr>
        <p:spPr>
          <a:xfrm>
            <a:off x="8694506" y="1760046"/>
            <a:ext cx="2988559" cy="415498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Catalina was probably born in Motril, Granada and she might have had North African heritage. Granada was a Muslim kingdom, but it was conquered by Spain in 1492 and many Muslim people were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Catalina may have been one of those people.  </a:t>
            </a:r>
          </a:p>
          <a:p>
            <a:pPr algn="l" rtl="0" fontAlgn="base"/>
            <a:endParaRPr lang="en-GB" sz="1100" b="0" i="0" dirty="0">
              <a:solidFill>
                <a:srgbClr val="000000"/>
              </a:solidFill>
              <a:effectLst/>
              <a:latin typeface="Georgia" panose="02040502050405020303" pitchFamily="18" charset="0"/>
            </a:endParaRPr>
          </a:p>
          <a:p>
            <a:pPr fontAlgn="base"/>
            <a:r>
              <a:rPr lang="en-GB" sz="1100" b="0" i="0" dirty="0">
                <a:solidFill>
                  <a:srgbClr val="000000"/>
                </a:solidFill>
                <a:effectLst/>
                <a:latin typeface="Georgia" panose="02040502050405020303" pitchFamily="18" charset="0"/>
              </a:rPr>
              <a:t>She came to England with Katherine of Aragon and was her maid</a:t>
            </a:r>
            <a:r>
              <a:rPr lang="en-GB" sz="1100" dirty="0">
                <a:solidFill>
                  <a:srgbClr val="000000"/>
                </a:solidFill>
                <a:latin typeface="Georgia" panose="02040502050405020303" pitchFamily="18" charset="0"/>
              </a:rPr>
              <a:t>. </a:t>
            </a:r>
            <a:r>
              <a:rPr lang="en-GB" sz="1100" b="0" i="0" dirty="0">
                <a:solidFill>
                  <a:srgbClr val="000000"/>
                </a:solidFill>
                <a:effectLst/>
                <a:latin typeface="Georgia" panose="02040502050405020303" pitchFamily="18" charset="0"/>
              </a:rPr>
              <a:t>Slavery was not a recognised status in 16th-century England and it is not clear if Catalina of Motril was still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a:t>
            </a:r>
          </a:p>
          <a:p>
            <a:pPr fontAlgn="base"/>
            <a:endParaRPr lang="en-GB" sz="1100" dirty="0">
              <a:solidFill>
                <a:srgbClr val="000000"/>
              </a:solidFill>
              <a:latin typeface="Georgia" panose="02040502050405020303" pitchFamily="18" charset="0"/>
            </a:endParaRPr>
          </a:p>
          <a:p>
            <a:pPr fontAlgn="base"/>
            <a:r>
              <a:rPr lang="en-GB" sz="1100" dirty="0">
                <a:solidFill>
                  <a:srgbClr val="000000"/>
                </a:solidFill>
                <a:latin typeface="Georgia" panose="02040502050405020303" pitchFamily="18" charset="0"/>
              </a:rPr>
              <a:t>Years later, Catalina returned to Spain. Catalina married a crossbow-maker called Oviedo. They had two daughters.  </a:t>
            </a:r>
          </a:p>
          <a:p>
            <a:pPr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When Henry was trying to get a divorce from Katherine of Aragon, Catalina was asked to give details of Katherine’s first marriage.</a:t>
            </a:r>
          </a:p>
          <a:p>
            <a:pPr algn="l" rtl="0" fontAlgn="base"/>
            <a:r>
              <a:rPr lang="en-GB" sz="1100" b="0" i="0" dirty="0">
                <a:solidFill>
                  <a:srgbClr val="000000"/>
                </a:solidFill>
                <a:effectLst/>
                <a:latin typeface="Georgia" panose="02040502050405020303" pitchFamily="18" charset="0"/>
              </a:rPr>
              <a:t>There is no record of her response or what happened to her after this. </a:t>
            </a:r>
          </a:p>
          <a:p>
            <a:pPr algn="l" rtl="0" fontAlgn="base"/>
            <a:endParaRPr lang="en-GB" sz="1100" dirty="0">
              <a:solidFill>
                <a:srgbClr val="000000"/>
              </a:solidFill>
              <a:latin typeface="Georgia" panose="02040502050405020303" pitchFamily="18"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71AC6B-DA82-EC34-0A01-105FE131E3DB}"/>
              </a:ext>
              <a:ext uri="{C183D7F6-B498-43B3-948B-1728B52AA6E4}">
                <adec:decorative xmlns:adec="http://schemas.microsoft.com/office/drawing/2017/decorative" val="1"/>
              </a:ext>
            </a:extLst>
          </p:cNvPr>
          <p:cNvSpPr/>
          <p:nvPr/>
        </p:nvSpPr>
        <p:spPr>
          <a:xfrm>
            <a:off x="472068" y="5824529"/>
            <a:ext cx="5364146" cy="51649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62F911A4-6D94-9C25-7587-1F7367A5ACE2}"/>
              </a:ext>
              <a:ext uri="{C183D7F6-B498-43B3-948B-1728B52AA6E4}">
                <adec:decorative xmlns:adec="http://schemas.microsoft.com/office/drawing/2017/decorative" val="1"/>
              </a:ext>
            </a:extLst>
          </p:cNvPr>
          <p:cNvSpPr txBox="1"/>
          <p:nvPr/>
        </p:nvSpPr>
        <p:spPr>
          <a:xfrm>
            <a:off x="536628" y="5865908"/>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2">
            <a:extLst>
              <a:ext uri="{FF2B5EF4-FFF2-40B4-BE49-F238E27FC236}">
                <a16:creationId xmlns:a16="http://schemas.microsoft.com/office/drawing/2014/main" id="{2D21FDDE-5051-87A5-C561-EFE7ED655EFE}"/>
              </a:ext>
              <a:ext uri="{C183D7F6-B498-43B3-948B-1728B52AA6E4}">
                <adec:decorative xmlns:adec="http://schemas.microsoft.com/office/drawing/2017/decorative" val="1"/>
              </a:ext>
            </a:extLst>
          </p:cNvPr>
          <p:cNvSpPr txBox="1"/>
          <p:nvPr/>
        </p:nvSpPr>
        <p:spPr>
          <a:xfrm>
            <a:off x="6313962" y="3053766"/>
            <a:ext cx="3044132"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Germanisches</a:t>
            </a:r>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Museum</a:t>
            </a:r>
          </a:p>
        </p:txBody>
      </p:sp>
      <p:sp>
        <p:nvSpPr>
          <p:cNvPr id="2" name="TextBox 1">
            <a:extLst>
              <a:ext uri="{FF2B5EF4-FFF2-40B4-BE49-F238E27FC236}">
                <a16:creationId xmlns:a16="http://schemas.microsoft.com/office/drawing/2014/main" id="{3759E0A7-AEF5-5EC4-1795-AA7815A0F622}"/>
              </a:ext>
              <a:ext uri="{C183D7F6-B498-43B3-948B-1728B52AA6E4}">
                <adec:decorative xmlns:adec="http://schemas.microsoft.com/office/drawing/2017/decorative" val="1"/>
              </a:ext>
            </a:extLst>
          </p:cNvPr>
          <p:cNvSpPr txBox="1"/>
          <p:nvPr/>
        </p:nvSpPr>
        <p:spPr>
          <a:xfrm>
            <a:off x="525640" y="2933573"/>
            <a:ext cx="2174446" cy="415498"/>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CC BY NC ND 3.0</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a:t>
            </a:r>
          </a:p>
        </p:txBody>
      </p:sp>
      <p:sp>
        <p:nvSpPr>
          <p:cNvPr id="16" name="TextBox 15">
            <a:extLst>
              <a:ext uri="{FF2B5EF4-FFF2-40B4-BE49-F238E27FC236}">
                <a16:creationId xmlns:a16="http://schemas.microsoft.com/office/drawing/2014/main" id="{16D602BF-C9F6-F905-DB59-E777DB633BCF}"/>
              </a:ext>
            </a:extLst>
          </p:cNvPr>
          <p:cNvSpPr txBox="1"/>
          <p:nvPr/>
        </p:nvSpPr>
        <p:spPr>
          <a:xfrm>
            <a:off x="6302470" y="3979974"/>
            <a:ext cx="2466703" cy="938719"/>
          </a:xfrm>
          <a:prstGeom prst="rect">
            <a:avLst/>
          </a:prstGeom>
          <a:noFill/>
        </p:spPr>
        <p:txBody>
          <a:bodyPr wrap="square" rtlCol="0">
            <a:spAutoFit/>
          </a:bodyPr>
          <a:lstStyle/>
          <a:p>
            <a:r>
              <a:rPr lang="en-GB" sz="1100" dirty="0">
                <a:solidFill>
                  <a:srgbClr val="9D691F"/>
                </a:solidFill>
                <a:effectLst/>
                <a:latin typeface="Georgia" panose="02040502050405020303" pitchFamily="18" charset="0"/>
              </a:rPr>
              <a:t>This image is not of Catalina.</a:t>
            </a:r>
          </a:p>
          <a:p>
            <a:endParaRPr lang="en-GB" sz="1100"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However, it is a representation of how women in Motril, Granada</a:t>
            </a:r>
            <a:br>
              <a:rPr lang="en-GB" sz="1100" dirty="0">
                <a:solidFill>
                  <a:srgbClr val="9D691F"/>
                </a:solidFill>
                <a:effectLst/>
                <a:latin typeface="Georgia" panose="02040502050405020303" pitchFamily="18" charset="0"/>
              </a:rPr>
            </a:br>
            <a:r>
              <a:rPr lang="en-GB" sz="1100" dirty="0">
                <a:solidFill>
                  <a:srgbClr val="9D691F"/>
                </a:solidFill>
                <a:effectLst/>
                <a:latin typeface="Georgia" panose="02040502050405020303" pitchFamily="18" charset="0"/>
              </a:rPr>
              <a:t>may have looked at the time. </a:t>
            </a:r>
          </a:p>
        </p:txBody>
      </p:sp>
      <p:sp>
        <p:nvSpPr>
          <p:cNvPr id="17" name="TextBox 16">
            <a:extLst>
              <a:ext uri="{FF2B5EF4-FFF2-40B4-BE49-F238E27FC236}">
                <a16:creationId xmlns:a16="http://schemas.microsoft.com/office/drawing/2014/main" id="{DFC945AC-015F-9403-9C58-4E3911069679}"/>
              </a:ext>
            </a:extLst>
          </p:cNvPr>
          <p:cNvSpPr txBox="1"/>
          <p:nvPr/>
        </p:nvSpPr>
        <p:spPr>
          <a:xfrm>
            <a:off x="6602547" y="5284153"/>
            <a:ext cx="1864604" cy="769441"/>
          </a:xfrm>
          <a:prstGeom prst="rect">
            <a:avLst/>
          </a:prstGeom>
          <a:noFill/>
        </p:spPr>
        <p:txBody>
          <a:bodyPr wrap="square" rtlCol="0">
            <a:spAutoFit/>
          </a:bodyPr>
          <a:lstStyle/>
          <a:p>
            <a:r>
              <a:rPr lang="en-GB" sz="1100" dirty="0">
                <a:effectLst/>
                <a:latin typeface="Georgia" panose="02040502050405020303" pitchFamily="18" charset="0"/>
              </a:rPr>
              <a:t>Why do you think we know so little about Catalina’s life after she left the </a:t>
            </a:r>
            <a:br>
              <a:rPr lang="en-GB" sz="1100" dirty="0">
                <a:effectLst/>
                <a:latin typeface="Georgia" panose="02040502050405020303" pitchFamily="18" charset="0"/>
              </a:rPr>
            </a:br>
            <a:r>
              <a:rPr lang="en-GB" sz="1100" dirty="0">
                <a:effectLst/>
                <a:latin typeface="Georgia" panose="02040502050405020303" pitchFamily="18" charset="0"/>
              </a:rPr>
              <a:t>Tudor court? </a:t>
            </a:r>
          </a:p>
        </p:txBody>
      </p:sp>
      <p:sp>
        <p:nvSpPr>
          <p:cNvPr id="18" name="TextBox 17">
            <a:extLst>
              <a:ext uri="{FF2B5EF4-FFF2-40B4-BE49-F238E27FC236}">
                <a16:creationId xmlns:a16="http://schemas.microsoft.com/office/drawing/2014/main" id="{30B0C754-F8EC-67A9-DD76-F0CF18761CEE}"/>
              </a:ext>
              <a:ext uri="{C183D7F6-B498-43B3-948B-1728B52AA6E4}">
                <adec:decorative xmlns:adec="http://schemas.microsoft.com/office/drawing/2017/decorative" val="1"/>
              </a:ext>
            </a:extLst>
          </p:cNvPr>
          <p:cNvSpPr txBox="1"/>
          <p:nvPr/>
        </p:nvSpPr>
        <p:spPr>
          <a:xfrm>
            <a:off x="6374481" y="5292686"/>
            <a:ext cx="379640" cy="187748"/>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9" name="Rectangle 18">
            <a:extLst>
              <a:ext uri="{FF2B5EF4-FFF2-40B4-BE49-F238E27FC236}">
                <a16:creationId xmlns:a16="http://schemas.microsoft.com/office/drawing/2014/main" id="{51798146-29E0-56BF-93EC-B5F22604C700}"/>
              </a:ext>
              <a:ext uri="{C183D7F6-B498-43B3-948B-1728B52AA6E4}">
                <adec:decorative xmlns:adec="http://schemas.microsoft.com/office/drawing/2017/decorative" val="1"/>
              </a:ext>
            </a:extLst>
          </p:cNvPr>
          <p:cNvSpPr/>
          <p:nvPr/>
        </p:nvSpPr>
        <p:spPr>
          <a:xfrm>
            <a:off x="6305230" y="5214787"/>
            <a:ext cx="2213482" cy="938719"/>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773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A1D5AC2-082B-2E41-9D78-43B8AAEBFD7A}"/>
              </a:ext>
            </a:extLst>
          </p:cNvPr>
          <p:cNvSpPr>
            <a:spLocks noGrp="1"/>
          </p:cNvSpPr>
          <p:nvPr>
            <p:ph type="title"/>
          </p:nvPr>
        </p:nvSpPr>
        <p:spPr>
          <a:xfrm>
            <a:off x="993010" y="-1037713"/>
            <a:ext cx="10515600" cy="1325563"/>
          </a:xfrm>
        </p:spPr>
        <p:txBody>
          <a:bodyPr/>
          <a:lstStyle/>
          <a:p>
            <a:r>
              <a:rPr lang="en-GB" dirty="0">
                <a:solidFill>
                  <a:srgbClr val="E6E6E6"/>
                </a:solidFill>
              </a:rPr>
              <a:t>WILL</a:t>
            </a:r>
            <a:r>
              <a:rPr lang="en-GB" baseline="0" dirty="0">
                <a:solidFill>
                  <a:srgbClr val="E6E6E6"/>
                </a:solidFill>
              </a:rPr>
              <a:t> SOMER AND AURA SOLTANA</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C77C2F9-C152-F0DC-EBEB-B14ACD5BFDC1}"/>
              </a:ext>
            </a:extLst>
          </p:cNvPr>
          <p:cNvSpPr txBox="1"/>
          <p:nvPr/>
        </p:nvSpPr>
        <p:spPr>
          <a:xfrm>
            <a:off x="2882016" y="386924"/>
            <a:ext cx="3059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WILL</a:t>
            </a:r>
          </a:p>
        </p:txBody>
      </p:sp>
      <p:sp>
        <p:nvSpPr>
          <p:cNvPr id="5" name="TextBox 4">
            <a:extLst>
              <a:ext uri="{FF2B5EF4-FFF2-40B4-BE49-F238E27FC236}">
                <a16:creationId xmlns:a16="http://schemas.microsoft.com/office/drawing/2014/main" id="{7E8B3A12-978A-0266-F584-5C8A6659C96A}"/>
              </a:ext>
            </a:extLst>
          </p:cNvPr>
          <p:cNvSpPr txBox="1"/>
          <p:nvPr/>
        </p:nvSpPr>
        <p:spPr>
          <a:xfrm>
            <a:off x="2873987" y="744888"/>
            <a:ext cx="3059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SOMER</a:t>
            </a:r>
          </a:p>
        </p:txBody>
      </p:sp>
      <p:pic>
        <p:nvPicPr>
          <p:cNvPr id="6" name="Picture 5" descr="A painting of a man in period clothing, with a monkey on his shoulders. The monkey is also in period clothing.">
            <a:hlinkClick r:id="rId4"/>
            <a:extLst>
              <a:ext uri="{FF2B5EF4-FFF2-40B4-BE49-F238E27FC236}">
                <a16:creationId xmlns:a16="http://schemas.microsoft.com/office/drawing/2014/main" id="{498C62E4-FC9A-4588-EC13-41F52A75E0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100" y="510112"/>
            <a:ext cx="2252349" cy="2750031"/>
          </a:xfrm>
          <a:prstGeom prst="rect">
            <a:avLst/>
          </a:prstGeom>
        </p:spPr>
      </p:pic>
      <p:sp>
        <p:nvSpPr>
          <p:cNvPr id="7" name="TextBox 6">
            <a:extLst>
              <a:ext uri="{FF2B5EF4-FFF2-40B4-BE49-F238E27FC236}">
                <a16:creationId xmlns:a16="http://schemas.microsoft.com/office/drawing/2014/main" id="{3B639D47-D75F-B3CB-FFDD-498E78163ADC}"/>
              </a:ext>
            </a:extLst>
          </p:cNvPr>
          <p:cNvSpPr txBox="1"/>
          <p:nvPr/>
        </p:nvSpPr>
        <p:spPr>
          <a:xfrm>
            <a:off x="2881225" y="1240150"/>
            <a:ext cx="295787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A f</a:t>
            </a:r>
            <a:r>
              <a:rPr kumimoji="0" lang="en-GB" sz="1300" b="0" i="0" u="none" strike="noStrike" kern="1200" cap="none" spc="0" normalizeH="0" baseline="0" noProof="0" dirty="0" err="1">
                <a:ln>
                  <a:noFill/>
                </a:ln>
                <a:solidFill>
                  <a:srgbClr val="9D691F"/>
                </a:solidFill>
                <a:effectLst/>
                <a:uLnTx/>
                <a:uFillTx/>
                <a:latin typeface="Georgia" panose="02040502050405020303" pitchFamily="18" charset="0"/>
                <a:ea typeface="Open Sans" panose="020B0606030504020204" pitchFamily="34" charset="0"/>
                <a:cs typeface="Open Sans" panose="020B0606030504020204" pitchFamily="34" charset="0"/>
              </a:rPr>
              <a:t>amous</a:t>
            </a:r>
            <a:r>
              <a:rPr kumimoji="0" lang="en-GB" sz="1300" b="0" i="0" u="none" strike="noStrike" kern="1200" cap="none" spc="0" normalizeH="0" baseline="0" noProof="0" dirty="0">
                <a:ln>
                  <a:noFill/>
                </a:ln>
                <a:solidFill>
                  <a:srgbClr val="9D691F"/>
                </a:solidFill>
                <a:effectLst/>
                <a:uLnTx/>
                <a:uFillTx/>
                <a:latin typeface="Georgia" panose="02040502050405020303" pitchFamily="18" charset="0"/>
                <a:ea typeface="Open Sans" panose="020B0606030504020204" pitchFamily="34" charset="0"/>
                <a:cs typeface="Open Sans" panose="020B0606030504020204" pitchFamily="34" charset="0"/>
              </a:rPr>
              <a:t> entertain to Henry VIII </a:t>
            </a:r>
            <a:endParaRPr kumimoji="0" lang="en-GB" sz="1300" b="0" i="1" u="none" strike="noStrike" kern="1200" cap="none" spc="0" normalizeH="0" baseline="0" noProof="0" dirty="0">
              <a:ln>
                <a:noFill/>
              </a:ln>
              <a:solidFill>
                <a:srgbClr val="9D691F"/>
              </a:solidFill>
              <a:effectLst/>
              <a:uLnTx/>
              <a:uFillTx/>
              <a:latin typeface="Georgia" panose="02040502050405020303" pitchFamily="18"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231CD43-EF7B-0532-0E68-F26CF9CED642}"/>
              </a:ext>
            </a:extLst>
          </p:cNvPr>
          <p:cNvSpPr txBox="1"/>
          <p:nvPr/>
        </p:nvSpPr>
        <p:spPr>
          <a:xfrm>
            <a:off x="503690" y="3333758"/>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dirty="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Lived: </a:t>
            </a:r>
            <a:r>
              <a:rPr kumimoji="0" lang="en-GB" sz="1000" b="0" i="0" u="none" strike="noStrike" kern="1200" cap="none" spc="30" normalizeH="0" baseline="0" noProof="0" dirty="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9" name="TextBox 8">
            <a:extLst>
              <a:ext uri="{FF2B5EF4-FFF2-40B4-BE49-F238E27FC236}">
                <a16:creationId xmlns:a16="http://schemas.microsoft.com/office/drawing/2014/main" id="{BF14089E-AB83-57F2-871B-199D17A5B339}"/>
              </a:ext>
            </a:extLst>
          </p:cNvPr>
          <p:cNvSpPr txBox="1"/>
          <p:nvPr/>
        </p:nvSpPr>
        <p:spPr>
          <a:xfrm>
            <a:off x="498188" y="3501383"/>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dirty="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Birthplace: </a:t>
            </a:r>
            <a:r>
              <a:rPr kumimoji="0" lang="en-GB" sz="1000" i="0" u="none" strike="noStrike" kern="1200" cap="none" spc="30" normalizeH="0" baseline="0" noProof="0" dirty="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unknown</a:t>
            </a:r>
            <a:r>
              <a:rPr kumimoji="0" lang="en-GB" sz="1000" b="0" i="0" u="none" strike="noStrike" kern="1200" cap="none" spc="30" normalizeH="0" baseline="0" noProof="0" dirty="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 </a:t>
            </a:r>
          </a:p>
        </p:txBody>
      </p:sp>
      <p:sp>
        <p:nvSpPr>
          <p:cNvPr id="10" name="TextBox 9">
            <a:extLst>
              <a:ext uri="{FF2B5EF4-FFF2-40B4-BE49-F238E27FC236}">
                <a16:creationId xmlns:a16="http://schemas.microsoft.com/office/drawing/2014/main" id="{AB81EBDF-F35B-3436-DA0A-FE4AC6E19877}"/>
              </a:ext>
            </a:extLst>
          </p:cNvPr>
          <p:cNvSpPr txBox="1"/>
          <p:nvPr/>
        </p:nvSpPr>
        <p:spPr>
          <a:xfrm>
            <a:off x="2881535" y="1720718"/>
            <a:ext cx="2988559" cy="500136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“Fools” (or jesters) entertained people at court. This might have included singing songs, telling jokes and playing music. However, some “fools” probably had learning disabilities. These people are sometimes called “natural fools”.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Will </a:t>
            </a:r>
            <a:r>
              <a:rPr kumimoji="0" lang="en-GB" sz="1100" b="0" i="0" u="none" strike="noStrike" kern="1200" cap="none" spc="0" normalizeH="0" baseline="0" noProof="0" dirty="0" err="1">
                <a:ln>
                  <a:noFill/>
                </a:ln>
                <a:solidFill>
                  <a:srgbClr val="000000"/>
                </a:solidFill>
                <a:effectLst/>
                <a:uLnTx/>
                <a:uFillTx/>
                <a:latin typeface="Georgia" panose="02040502050405020303" pitchFamily="18" charset="0"/>
                <a:ea typeface="+mn-ea"/>
                <a:cs typeface="+mn-cs"/>
              </a:rPr>
              <a:t>Somer</a:t>
            </a: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started serving Henry VIII around 1535. Will was known for his clever word play. His work was even published by writers at the time. He sometimes joined the king as he travelled around the country.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Some historians think that Will was a “natural fool”. In 1551 a man was paid to help Will. </a:t>
            </a:r>
            <a:r>
              <a:rPr lang="en-GB" sz="1100" dirty="0">
                <a:solidFill>
                  <a:srgbClr val="000000"/>
                </a:solidFill>
                <a:latin typeface="Georgia" panose="02040502050405020303" pitchFamily="18" charset="0"/>
              </a:rPr>
              <a:t>A</a:t>
            </a: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record states ‘</a:t>
            </a:r>
            <a:r>
              <a:rPr kumimoji="0" lang="en-GB" sz="1100" b="0" i="1"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whom his Majesty hath appointed to </a:t>
            </a:r>
            <a:r>
              <a:rPr kumimoji="0" lang="en-GB" sz="1100" b="0" i="1" u="none" strike="noStrike" kern="1200" cap="none" spc="0" normalizeH="0" baseline="0" noProof="0" dirty="0" err="1">
                <a:ln>
                  <a:noFill/>
                </a:ln>
                <a:solidFill>
                  <a:srgbClr val="000000"/>
                </a:solidFill>
                <a:effectLst/>
                <a:uLnTx/>
                <a:uFillTx/>
                <a:latin typeface="Georgia" panose="02040502050405020303" pitchFamily="18" charset="0"/>
                <a:ea typeface="+mn-ea"/>
                <a:cs typeface="+mn-cs"/>
              </a:rPr>
              <a:t>keape</a:t>
            </a:r>
            <a:r>
              <a:rPr kumimoji="0" lang="en-GB" sz="1100" b="0" i="1"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him, and money for men to do his laundry and shave him.’ </a:t>
            </a: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This might suggest that Will needed someone to take care of him or it might suggest that he was high status.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Will performed for Henry’s son, Edward VI at Christmas time in 1551. Will also was part of Elizabeth I’s coronation in 1559. When Will died he was buried at St Leonard, Shoreditch, London. Many Tudor “fools” and actors were later buried in that church. </a:t>
            </a:r>
          </a:p>
        </p:txBody>
      </p:sp>
      <p:sp>
        <p:nvSpPr>
          <p:cNvPr id="11" name="TextBox 10">
            <a:extLst>
              <a:ext uri="{FF2B5EF4-FFF2-40B4-BE49-F238E27FC236}">
                <a16:creationId xmlns:a16="http://schemas.microsoft.com/office/drawing/2014/main" id="{A2D089AA-0DC1-F534-1099-BCAB6424E5ED}"/>
              </a:ext>
            </a:extLst>
          </p:cNvPr>
          <p:cNvSpPr txBox="1"/>
          <p:nvPr/>
        </p:nvSpPr>
        <p:spPr>
          <a:xfrm>
            <a:off x="829483" y="4381232"/>
            <a:ext cx="1714508" cy="1785104"/>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Why do you think a payment was made to someone to ‘keep’ Will?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How long did Will serve Henry and his children (Edward and Elizabeth) and what does this tell you about how he was seen by them? </a:t>
            </a:r>
          </a:p>
        </p:txBody>
      </p:sp>
      <p:sp>
        <p:nvSpPr>
          <p:cNvPr id="12" name="Rectangle 11">
            <a:extLst>
              <a:ext uri="{FF2B5EF4-FFF2-40B4-BE49-F238E27FC236}">
                <a16:creationId xmlns:a16="http://schemas.microsoft.com/office/drawing/2014/main" id="{742260EC-FE48-68AE-6C01-84106B9ACD62}"/>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0842B3-62C0-9AC8-B190-243BC6A26B24}"/>
              </a:ext>
              <a:ext uri="{C183D7F6-B498-43B3-948B-1728B52AA6E4}">
                <adec:decorative xmlns:adec="http://schemas.microsoft.com/office/drawing/2017/decorative" val="1"/>
              </a:ext>
            </a:extLst>
          </p:cNvPr>
          <p:cNvSpPr/>
          <p:nvPr/>
        </p:nvSpPr>
        <p:spPr>
          <a:xfrm>
            <a:off x="479393" y="4217773"/>
            <a:ext cx="2275127" cy="206951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0B78FE8-5E72-EFAC-392A-2855B3A5F33F}"/>
              </a:ext>
              <a:ext uri="{C183D7F6-B498-43B3-948B-1728B52AA6E4}">
                <adec:decorative xmlns:adec="http://schemas.microsoft.com/office/drawing/2017/decorative" val="1"/>
              </a:ext>
            </a:extLst>
          </p:cNvPr>
          <p:cNvSpPr txBox="1"/>
          <p:nvPr/>
        </p:nvSpPr>
        <p:spPr>
          <a:xfrm>
            <a:off x="579722" y="4411737"/>
            <a:ext cx="37964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30" normalizeH="0" baseline="0" noProof="0" dirty="0">
                <a:ln>
                  <a:noFill/>
                </a:ln>
                <a:solidFill>
                  <a:prstClr val="black"/>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Q:</a:t>
            </a:r>
            <a:endParaRPr kumimoji="0" lang="en-GB" sz="1050" b="0" i="0" u="none" strike="noStrike" kern="1200" cap="none" spc="3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8" name="TextBox 17">
            <a:extLst>
              <a:ext uri="{FF2B5EF4-FFF2-40B4-BE49-F238E27FC236}">
                <a16:creationId xmlns:a16="http://schemas.microsoft.com/office/drawing/2014/main" id="{D10B4EB2-4001-E160-36A9-1743F7E4121B}"/>
              </a:ext>
              <a:ext uri="{C183D7F6-B498-43B3-948B-1728B52AA6E4}">
                <adec:decorative xmlns:adec="http://schemas.microsoft.com/office/drawing/2017/decorative" val="1"/>
              </a:ext>
            </a:extLst>
          </p:cNvPr>
          <p:cNvSpPr txBox="1"/>
          <p:nvPr/>
        </p:nvSpPr>
        <p:spPr>
          <a:xfrm>
            <a:off x="498188" y="2954844"/>
            <a:ext cx="304413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21" name="TextBox 20">
            <a:extLst>
              <a:ext uri="{FF2B5EF4-FFF2-40B4-BE49-F238E27FC236}">
                <a16:creationId xmlns:a16="http://schemas.microsoft.com/office/drawing/2014/main" id="{902360BA-630D-AE0B-EA46-921BB2D8E346}"/>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AURA</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22" name="TextBox 21">
            <a:extLst>
              <a:ext uri="{FF2B5EF4-FFF2-40B4-BE49-F238E27FC236}">
                <a16:creationId xmlns:a16="http://schemas.microsoft.com/office/drawing/2014/main" id="{1D3DC5C6-5062-A464-F769-6633E2AD2B34}"/>
              </a:ext>
            </a:extLst>
          </p:cNvPr>
          <p:cNvSpPr txBox="1"/>
          <p:nvPr/>
        </p:nvSpPr>
        <p:spPr>
          <a:xfrm>
            <a:off x="8685507"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SOLTANA</a:t>
            </a:r>
          </a:p>
        </p:txBody>
      </p:sp>
      <p:pic>
        <p:nvPicPr>
          <p:cNvPr id="23" name="Picture 22" descr="A painting of a woman in period clothing, she wears a highly decorative dress with pearls. she has long, fair hair.">
            <a:hlinkClick r:id="rId6"/>
            <a:extLst>
              <a:ext uri="{FF2B5EF4-FFF2-40B4-BE49-F238E27FC236}">
                <a16:creationId xmlns:a16="http://schemas.microsoft.com/office/drawing/2014/main" id="{9CAB96C2-AFFB-F005-AFD0-D279BA045C7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2470" y="525644"/>
            <a:ext cx="2256840" cy="2749679"/>
          </a:xfrm>
          <a:prstGeom prst="rect">
            <a:avLst/>
          </a:prstGeom>
        </p:spPr>
      </p:pic>
      <p:sp>
        <p:nvSpPr>
          <p:cNvPr id="24" name="TextBox 23">
            <a:extLst>
              <a:ext uri="{FF2B5EF4-FFF2-40B4-BE49-F238E27FC236}">
                <a16:creationId xmlns:a16="http://schemas.microsoft.com/office/drawing/2014/main" id="{0448E56E-E089-6194-1407-003F6028FEA9}"/>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A Muslim woman at the </a:t>
            </a:r>
            <a:b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Elizabethan court </a:t>
            </a:r>
            <a:endPar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81D2C6E-347E-9732-C8E3-5735EC542479}"/>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8" name="TextBox 27">
            <a:extLst>
              <a:ext uri="{FF2B5EF4-FFF2-40B4-BE49-F238E27FC236}">
                <a16:creationId xmlns:a16="http://schemas.microsoft.com/office/drawing/2014/main" id="{2405F421-F66A-0D2A-D444-407A8C1D8C5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 </a:t>
            </a:r>
          </a:p>
        </p:txBody>
      </p:sp>
      <p:sp>
        <p:nvSpPr>
          <p:cNvPr id="29" name="TextBox 28">
            <a:extLst>
              <a:ext uri="{FF2B5EF4-FFF2-40B4-BE49-F238E27FC236}">
                <a16:creationId xmlns:a16="http://schemas.microsoft.com/office/drawing/2014/main" id="{2454152F-C753-B5CB-5063-0A2A80A341BA}"/>
              </a:ext>
            </a:extLst>
          </p:cNvPr>
          <p:cNvSpPr txBox="1"/>
          <p:nvPr/>
        </p:nvSpPr>
        <p:spPr>
          <a:xfrm>
            <a:off x="8694506" y="1760046"/>
            <a:ext cx="2988559" cy="4493538"/>
          </a:xfrm>
          <a:prstGeom prst="rect">
            <a:avLst/>
          </a:prstGeom>
          <a:noFill/>
        </p:spPr>
        <p:txBody>
          <a:bodyPr wrap="square" rtlCol="0">
            <a:spAutoFit/>
          </a:bodyPr>
          <a:lstStyle/>
          <a:p>
            <a:pPr fontAlgn="base"/>
            <a:r>
              <a:rPr lang="en-GB" sz="1100" b="0" i="0" dirty="0">
                <a:solidFill>
                  <a:srgbClr val="000000"/>
                </a:solidFill>
                <a:effectLst/>
                <a:latin typeface="Georgia" panose="02040502050405020303" pitchFamily="18" charset="0"/>
              </a:rPr>
              <a:t>Little is known about Aura. More research is needed to understand her role </a:t>
            </a:r>
            <a:r>
              <a:rPr lang="en-GB" sz="1100" dirty="0">
                <a:solidFill>
                  <a:srgbClr val="000000"/>
                </a:solidFill>
                <a:latin typeface="Georgia" panose="02040502050405020303" pitchFamily="18" charset="0"/>
              </a:rPr>
              <a:t>at Tudor court. </a:t>
            </a:r>
            <a:r>
              <a:rPr lang="en-GB" sz="1100" b="0" i="0" dirty="0">
                <a:solidFill>
                  <a:srgbClr val="000000"/>
                </a:solidFill>
                <a:effectLst/>
                <a:latin typeface="Georgia" panose="02040502050405020303" pitchFamily="18" charset="0"/>
              </a:rPr>
              <a:t>Aura was described as a 'Tartar girl', meaning she was probably from a Muslim background in North or Central Asia. </a:t>
            </a:r>
          </a:p>
          <a:p>
            <a:pPr fontAlgn="base"/>
            <a:endParaRPr lang="en-GB" sz="1100" dirty="0">
              <a:solidFill>
                <a:srgbClr val="000000"/>
              </a:solidFill>
              <a:latin typeface="Georgia" panose="02040502050405020303" pitchFamily="18" charset="0"/>
            </a:endParaRPr>
          </a:p>
          <a:p>
            <a:pPr fontAlgn="base"/>
            <a:r>
              <a:rPr lang="en-GB" sz="1100" b="0" i="0" dirty="0">
                <a:solidFill>
                  <a:srgbClr val="000000"/>
                </a:solidFill>
                <a:effectLst/>
                <a:latin typeface="Georgia" panose="02040502050405020303" pitchFamily="18" charset="0"/>
              </a:rPr>
              <a:t>When she was young, Aura was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and sold to an English </a:t>
            </a:r>
            <a:r>
              <a:rPr lang="en-GB" sz="1100" b="1" i="0" dirty="0">
                <a:solidFill>
                  <a:srgbClr val="000000"/>
                </a:solidFill>
                <a:effectLst/>
                <a:latin typeface="Georgia" panose="02040502050405020303" pitchFamily="18" charset="0"/>
              </a:rPr>
              <a:t>merchan</a:t>
            </a:r>
            <a:r>
              <a:rPr lang="en-GB" sz="1100" b="0" i="0" dirty="0">
                <a:solidFill>
                  <a:srgbClr val="000000"/>
                </a:solidFill>
                <a:effectLst/>
                <a:latin typeface="Georgia" panose="02040502050405020303" pitchFamily="18" charset="0"/>
              </a:rPr>
              <a:t>t. She was transported to England. She may have been given as a gift to Queen Elizabeth I. </a:t>
            </a:r>
            <a:r>
              <a:rPr lang="en-GB" sz="1100" dirty="0">
                <a:solidFill>
                  <a:srgbClr val="000000"/>
                </a:solidFill>
                <a:latin typeface="Georgia" panose="02040502050405020303" pitchFamily="18" charset="0"/>
              </a:rPr>
              <a:t>She may have become a </a:t>
            </a:r>
            <a:r>
              <a:rPr lang="en-GB" sz="1100" b="1" dirty="0">
                <a:solidFill>
                  <a:srgbClr val="000000"/>
                </a:solidFill>
                <a:latin typeface="Georgia" panose="02040502050405020303" pitchFamily="18" charset="0"/>
              </a:rPr>
              <a:t>lady-in-waiting</a:t>
            </a:r>
            <a:r>
              <a:rPr lang="en-GB" sz="1100" dirty="0">
                <a:solidFill>
                  <a:srgbClr val="000000"/>
                </a:solidFill>
                <a:latin typeface="Georgia" panose="02040502050405020303" pitchFamily="18" charset="0"/>
              </a:rPr>
              <a:t>. </a:t>
            </a:r>
            <a:endParaRPr lang="en-GB" sz="1100" b="0" i="0" dirty="0">
              <a:solidFill>
                <a:srgbClr val="000000"/>
              </a:solidFill>
              <a:effectLst/>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Aura's original name is unknown. She was given the name ‘Aura </a:t>
            </a:r>
            <a:r>
              <a:rPr lang="en-GB" sz="1100" b="0" i="0" dirty="0" err="1">
                <a:solidFill>
                  <a:srgbClr val="000000"/>
                </a:solidFill>
                <a:effectLst/>
                <a:latin typeface="Georgia" panose="02040502050405020303" pitchFamily="18" charset="0"/>
              </a:rPr>
              <a:t>Soltana</a:t>
            </a:r>
            <a:r>
              <a:rPr lang="en-GB" sz="1100" b="0" i="0" dirty="0">
                <a:solidFill>
                  <a:srgbClr val="000000"/>
                </a:solidFill>
                <a:effectLst/>
                <a:latin typeface="Georgia" panose="02040502050405020303" pitchFamily="18" charset="0"/>
              </a:rPr>
              <a:t>’ by the people who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her.. She may have also been known as '</a:t>
            </a:r>
            <a:r>
              <a:rPr lang="en-GB" sz="1100" b="0" i="0" dirty="0" err="1">
                <a:solidFill>
                  <a:srgbClr val="000000"/>
                </a:solidFill>
                <a:effectLst/>
                <a:latin typeface="Georgia" panose="02040502050405020303" pitchFamily="18" charset="0"/>
              </a:rPr>
              <a:t>Ippolyta</a:t>
            </a:r>
            <a:r>
              <a:rPr lang="en-GB" sz="1100" b="0" i="0" dirty="0">
                <a:solidFill>
                  <a:srgbClr val="000000"/>
                </a:solidFill>
                <a:effectLst/>
                <a:latin typeface="Georgia" panose="02040502050405020303" pitchFamily="18" charset="0"/>
              </a:rPr>
              <a:t> the Tartarian'.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Around this time, Queen Elizabeth was making new political </a:t>
            </a:r>
            <a:r>
              <a:rPr lang="en-GB" sz="1100" b="1" i="0" dirty="0">
                <a:solidFill>
                  <a:srgbClr val="000000"/>
                </a:solidFill>
                <a:effectLst/>
                <a:latin typeface="Georgia" panose="02040502050405020303" pitchFamily="18" charset="0"/>
              </a:rPr>
              <a:t>alliances</a:t>
            </a:r>
            <a:r>
              <a:rPr lang="en-GB" sz="1100" b="0" i="0" dirty="0">
                <a:solidFill>
                  <a:srgbClr val="000000"/>
                </a:solidFill>
                <a:effectLst/>
                <a:latin typeface="Georgia" panose="02040502050405020303" pitchFamily="18" charset="0"/>
              </a:rPr>
              <a:t> with Muslim rulers in North Africa and Asia.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a result, Muslim ambassadors visited the Tudor court and new trade routes opened up. Items such as silk, sugar and pearls were exchanged and brought to England.</a:t>
            </a:r>
          </a:p>
          <a:p>
            <a:pPr algn="l" rtl="0" fontAlgn="base"/>
            <a:endParaRPr lang="en-GB" sz="1100" b="0" i="0" dirty="0">
              <a:solidFill>
                <a:srgbClr val="000000"/>
              </a:solidFill>
              <a:effectLst/>
              <a:latin typeface="Georgia" panose="02040502050405020303" pitchFamily="18" charset="0"/>
            </a:endParaRPr>
          </a:p>
        </p:txBody>
      </p:sp>
      <p:sp>
        <p:nvSpPr>
          <p:cNvPr id="30" name="Rectangle 29">
            <a:extLst>
              <a:ext uri="{FF2B5EF4-FFF2-40B4-BE49-F238E27FC236}">
                <a16:creationId xmlns:a16="http://schemas.microsoft.com/office/drawing/2014/main" id="{C03A1AFF-0464-212C-7C10-009ECFC7027E}"/>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8B07E97-4C9E-A639-CFA9-24D271FDC148}"/>
              </a:ext>
              <a:ext uri="{C183D7F6-B498-43B3-948B-1728B52AA6E4}">
                <adec:decorative xmlns:adec="http://schemas.microsoft.com/office/drawing/2017/decorative" val="1"/>
              </a:ext>
            </a:extLst>
          </p:cNvPr>
          <p:cNvSpPr txBox="1"/>
          <p:nvPr/>
        </p:nvSpPr>
        <p:spPr>
          <a:xfrm>
            <a:off x="6340919" y="2917653"/>
            <a:ext cx="2119370"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33" name="TextBox 32">
            <a:extLst>
              <a:ext uri="{FF2B5EF4-FFF2-40B4-BE49-F238E27FC236}">
                <a16:creationId xmlns:a16="http://schemas.microsoft.com/office/drawing/2014/main" id="{9B88E22F-3310-4B20-D896-59BDFE22F833}"/>
              </a:ext>
            </a:extLst>
          </p:cNvPr>
          <p:cNvSpPr txBox="1"/>
          <p:nvPr/>
        </p:nvSpPr>
        <p:spPr>
          <a:xfrm>
            <a:off x="6361198" y="3843705"/>
            <a:ext cx="2265710" cy="1107996"/>
          </a:xfrm>
          <a:prstGeom prst="rect">
            <a:avLst/>
          </a:prstGeom>
          <a:noFill/>
        </p:spPr>
        <p:txBody>
          <a:bodyPr wrap="square" rtlCol="0">
            <a:spAutoFit/>
          </a:bodyPr>
          <a:lstStyle/>
          <a:p>
            <a:r>
              <a:rPr lang="en-GB" sz="1100" dirty="0">
                <a:solidFill>
                  <a:srgbClr val="9D691F"/>
                </a:solidFill>
                <a:effectLst/>
                <a:latin typeface="Georgia" panose="02040502050405020303" pitchFamily="18" charset="0"/>
              </a:rPr>
              <a:t>This image is a portrait of an unknown woman and could have been painted around 1590. The woman is wearing silk and pearls. Some historians think this portrait is linked to Aura. </a:t>
            </a:r>
          </a:p>
        </p:txBody>
      </p:sp>
      <p:sp>
        <p:nvSpPr>
          <p:cNvPr id="34" name="TextBox 33">
            <a:extLst>
              <a:ext uri="{FF2B5EF4-FFF2-40B4-BE49-F238E27FC236}">
                <a16:creationId xmlns:a16="http://schemas.microsoft.com/office/drawing/2014/main" id="{7D8961EE-6E25-5FB9-47F4-FF6FA33267F6}"/>
              </a:ext>
            </a:extLst>
          </p:cNvPr>
          <p:cNvSpPr txBox="1"/>
          <p:nvPr/>
        </p:nvSpPr>
        <p:spPr>
          <a:xfrm>
            <a:off x="6602547" y="5066304"/>
            <a:ext cx="1847993" cy="1277273"/>
          </a:xfrm>
          <a:prstGeom prst="rect">
            <a:avLst/>
          </a:prstGeom>
          <a:noFill/>
        </p:spPr>
        <p:txBody>
          <a:bodyPr wrap="square" rtlCol="0">
            <a:spAutoFit/>
          </a:bodyPr>
          <a:lstStyle/>
          <a:p>
            <a:r>
              <a:rPr lang="en-GB" sz="1100" dirty="0">
                <a:effectLst/>
                <a:latin typeface="Georgia" panose="02040502050405020303" pitchFamily="18" charset="0"/>
              </a:rPr>
              <a:t>What might this portrait tell us about links between the Islamic world and the Tudor court? </a:t>
            </a:r>
          </a:p>
          <a:p>
            <a:endParaRPr lang="en-GB" sz="1100" dirty="0">
              <a:effectLst/>
              <a:latin typeface="Georgia" panose="02040502050405020303" pitchFamily="18" charset="0"/>
            </a:endParaRPr>
          </a:p>
          <a:p>
            <a:r>
              <a:rPr lang="en-GB" sz="1100" dirty="0">
                <a:effectLst/>
                <a:latin typeface="Georgia" panose="02040502050405020303" pitchFamily="18" charset="0"/>
              </a:rPr>
              <a:t>Why do you think we know so little about Aura? </a:t>
            </a:r>
          </a:p>
        </p:txBody>
      </p:sp>
      <p:sp>
        <p:nvSpPr>
          <p:cNvPr id="35" name="Rectangle 34">
            <a:extLst>
              <a:ext uri="{FF2B5EF4-FFF2-40B4-BE49-F238E27FC236}">
                <a16:creationId xmlns:a16="http://schemas.microsoft.com/office/drawing/2014/main" id="{AD8848F0-81A5-EC49-76D6-C7C4A8062C07}"/>
              </a:ext>
              <a:ext uri="{C183D7F6-B498-43B3-948B-1728B52AA6E4}">
                <adec:decorative xmlns:adec="http://schemas.microsoft.com/office/drawing/2017/decorative" val="1"/>
              </a:ext>
            </a:extLst>
          </p:cNvPr>
          <p:cNvSpPr/>
          <p:nvPr/>
        </p:nvSpPr>
        <p:spPr>
          <a:xfrm>
            <a:off x="6309921" y="5030357"/>
            <a:ext cx="2252858" cy="132556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C9ECAAED-C5F1-4A6A-C420-49948B3AB1BD}"/>
              </a:ext>
              <a:ext uri="{C183D7F6-B498-43B3-948B-1728B52AA6E4}">
                <adec:decorative xmlns:adec="http://schemas.microsoft.com/office/drawing/2017/decorative" val="1"/>
              </a:ext>
            </a:extLst>
          </p:cNvPr>
          <p:cNvSpPr txBox="1"/>
          <p:nvPr/>
        </p:nvSpPr>
        <p:spPr>
          <a:xfrm>
            <a:off x="6412727" y="508856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231187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0B7095A-3CBD-FE57-7A2A-9B2270F6619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ELIZABETH I AND JANE THE</a:t>
            </a:r>
            <a:r>
              <a:rPr lang="en-GB" baseline="0" dirty="0">
                <a:solidFill>
                  <a:srgbClr val="E6E6E6"/>
                </a:solidFill>
              </a:rPr>
              <a:t> FOOL</a:t>
            </a:r>
            <a:endParaRPr lang="en-GB" dirty="0">
              <a:solidFill>
                <a:srgbClr val="E6E6E6"/>
              </a:solidFill>
            </a:endParaRP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325622"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ELIZABETH I</a:t>
            </a:r>
          </a:p>
        </p:txBody>
      </p:sp>
      <p:pic>
        <p:nvPicPr>
          <p:cNvPr id="38" name="Picture 37" descr="A painting of a woman in period clothing. She wears a large ruff around her neck and has bows, pearls and other jewels on her clothes and in her hair. ">
            <a:hlinkClick r:id="rId4"/>
            <a:extLst>
              <a:ext uri="{FF2B5EF4-FFF2-40B4-BE49-F238E27FC236}">
                <a16:creationId xmlns:a16="http://schemas.microsoft.com/office/drawing/2014/main" id="{7B74210B-AA0D-D7BD-B043-C3F72B7EE7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Last Tudor monarch – a queen who ruled alone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1533 - 1603 </a:t>
            </a:r>
          </a:p>
        </p:txBody>
      </p:sp>
      <p:sp>
        <p:nvSpPr>
          <p:cNvPr id="3" name="TextBox 2">
            <a:extLst>
              <a:ext uri="{FF2B5EF4-FFF2-40B4-BE49-F238E27FC236}">
                <a16:creationId xmlns:a16="http://schemas.microsoft.com/office/drawing/2014/main" id="{8D31C204-0B3B-6154-6411-12045D8149E8}"/>
              </a:ext>
            </a:extLst>
          </p:cNvPr>
          <p:cNvSpPr txBox="1"/>
          <p:nvPr/>
        </p:nvSpPr>
        <p:spPr>
          <a:xfrm>
            <a:off x="498187" y="3843705"/>
            <a:ext cx="2108169"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1558 - 1603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Elizabeth was the daughter of Henry VIII and his second wife, Anne Boleyn.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She was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accused of </a:t>
            </a:r>
            <a:r>
              <a:rPr lang="en-GB" sz="1100" b="1" i="0" dirty="0">
                <a:solidFill>
                  <a:srgbClr val="000000"/>
                </a:solidFill>
                <a:effectLst/>
                <a:latin typeface="Georgia" panose="02040502050405020303" pitchFamily="18" charset="0"/>
              </a:rPr>
              <a:t>plotting</a:t>
            </a:r>
            <a:r>
              <a:rPr lang="en-GB" sz="1100" b="0" i="0" dirty="0">
                <a:solidFill>
                  <a:srgbClr val="000000"/>
                </a:solidFill>
                <a:effectLst/>
                <a:latin typeface="Georgia" panose="02040502050405020303" pitchFamily="18" charset="0"/>
              </a:rPr>
              <a:t> against her half-sister, the Catholic Queen Mary I.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In 1554, Mary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Elizabeth briefly in the Tower of London.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Mary thought Elizabeth was involved in a </a:t>
            </a:r>
            <a:r>
              <a:rPr lang="en-GB" sz="1100" b="1" i="0" dirty="0">
                <a:solidFill>
                  <a:srgbClr val="000000"/>
                </a:solidFill>
                <a:effectLst/>
                <a:latin typeface="Georgia" panose="02040502050405020303" pitchFamily="18" charset="0"/>
              </a:rPr>
              <a:t>Protestant Rebellion</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Elizabeth became queen in 1558, aged 25. In 1588, Philip of Spain planned</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an invasion of England and launched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The Armada was defeated by Elizabeth’s much smaller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English </a:t>
            </a:r>
            <a:r>
              <a:rPr lang="en-GB" sz="1100" b="1" i="0" dirty="0">
                <a:solidFill>
                  <a:srgbClr val="000000"/>
                </a:solidFill>
                <a:effectLst/>
                <a:latin typeface="Georgia" panose="02040502050405020303" pitchFamily="18" charset="0"/>
              </a:rPr>
              <a:t>navy</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caught smallpox at Hampton Court Palace in 1562 but eventually recovered. </a:t>
            </a:r>
          </a:p>
        </p:txBody>
      </p:sp>
      <p:sp>
        <p:nvSpPr>
          <p:cNvPr id="21" name="TextBox 20">
            <a:extLst>
              <a:ext uri="{FF2B5EF4-FFF2-40B4-BE49-F238E27FC236}">
                <a16:creationId xmlns:a16="http://schemas.microsoft.com/office/drawing/2014/main" id="{C0FA1DF2-EDEE-4FA5-11FB-F03FD1A2AF11}"/>
              </a:ext>
            </a:extLst>
          </p:cNvPr>
          <p:cNvSpPr txBox="1"/>
          <p:nvPr/>
        </p:nvSpPr>
        <p:spPr>
          <a:xfrm>
            <a:off x="495821" y="4295290"/>
            <a:ext cx="2265710" cy="1446550"/>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know I have the body of a weak and feeble woman;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but I have the heart and stomach of a king, and of a king of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England too.” </a:t>
            </a:r>
            <a:br>
              <a:rPr lang="en-GB" sz="1100" i="1" dirty="0">
                <a:solidFill>
                  <a:srgbClr val="9D691F"/>
                </a:solidFill>
                <a:effectLst/>
                <a:latin typeface="Georgia" panose="02040502050405020303" pitchFamily="18" charset="0"/>
              </a:rPr>
            </a:br>
            <a:r>
              <a:rPr lang="en-GB" sz="1100" dirty="0">
                <a:solidFill>
                  <a:srgbClr val="9D691F"/>
                </a:solidFill>
                <a:effectLst/>
                <a:latin typeface="Georgia" panose="02040502050405020303" pitchFamily="18" charset="0"/>
              </a:rPr>
              <a:t>Elizabeth’s speech to her </a:t>
            </a:r>
            <a:br>
              <a:rPr lang="en-GB" sz="1100" dirty="0">
                <a:solidFill>
                  <a:srgbClr val="9D691F"/>
                </a:solidFill>
                <a:effectLst/>
                <a:latin typeface="Georgia" panose="02040502050405020303" pitchFamily="18" charset="0"/>
              </a:rPr>
            </a:br>
            <a:r>
              <a:rPr lang="en-GB" sz="1100" dirty="0">
                <a:solidFill>
                  <a:srgbClr val="9D691F"/>
                </a:solidFill>
                <a:effectLst/>
                <a:latin typeface="Georgia" panose="02040502050405020303" pitchFamily="18" charset="0"/>
              </a:rPr>
              <a:t>army at the time of the </a:t>
            </a:r>
            <a:br>
              <a:rPr lang="en-GB" sz="1100" dirty="0">
                <a:solidFill>
                  <a:srgbClr val="9D691F"/>
                </a:solidFill>
                <a:effectLst/>
                <a:latin typeface="Georgia" panose="02040502050405020303" pitchFamily="18" charset="0"/>
              </a:rPr>
            </a:br>
            <a:r>
              <a:rPr lang="en-GB" sz="1100" b="1" dirty="0">
                <a:solidFill>
                  <a:srgbClr val="9D691F"/>
                </a:solidFill>
                <a:effectLst/>
                <a:latin typeface="Georgia" panose="02040502050405020303" pitchFamily="18" charset="0"/>
              </a:rPr>
              <a:t>Spanish Armada.</a:t>
            </a:r>
          </a:p>
        </p:txBody>
      </p:sp>
      <p:sp>
        <p:nvSpPr>
          <p:cNvPr id="26" name="TextBox 25">
            <a:extLst>
              <a:ext uri="{FF2B5EF4-FFF2-40B4-BE49-F238E27FC236}">
                <a16:creationId xmlns:a16="http://schemas.microsoft.com/office/drawing/2014/main" id="{9A9E5A9F-E258-F339-05CF-CDD1CCE2B046}"/>
              </a:ext>
            </a:extLst>
          </p:cNvPr>
          <p:cNvSpPr txBox="1"/>
          <p:nvPr/>
        </p:nvSpPr>
        <p:spPr>
          <a:xfrm>
            <a:off x="796316" y="5928155"/>
            <a:ext cx="4820922"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clues are there that this portrait was painted to celebrate the defeat of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705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8" name="Rectangle 7">
            <a:extLst>
              <a:ext uri="{FF2B5EF4-FFF2-40B4-BE49-F238E27FC236}">
                <a16:creationId xmlns:a16="http://schemas.microsoft.com/office/drawing/2014/main" id="{93E6F6AB-AFD7-717B-8AA1-1B8422E260FE}"/>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07A240-7A63-0F25-DAFE-F34C752D8869}"/>
              </a:ext>
              <a:ext uri="{C183D7F6-B498-43B3-948B-1728B52AA6E4}">
                <adec:decorative xmlns:adec="http://schemas.microsoft.com/office/drawing/2017/decorative" val="1"/>
              </a:ext>
            </a:extLst>
          </p:cNvPr>
          <p:cNvSpPr/>
          <p:nvPr/>
        </p:nvSpPr>
        <p:spPr>
          <a:xfrm>
            <a:off x="503690" y="5832075"/>
            <a:ext cx="5364146" cy="61815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51F43A40-C043-D61C-D097-E84FABDAAE98}"/>
              </a:ext>
              <a:ext uri="{C183D7F6-B498-43B3-948B-1728B52AA6E4}">
                <adec:decorative xmlns:adec="http://schemas.microsoft.com/office/drawing/2017/decorative" val="1"/>
              </a:ext>
            </a:extLst>
          </p:cNvPr>
          <p:cNvSpPr txBox="1"/>
          <p:nvPr/>
        </p:nvSpPr>
        <p:spPr>
          <a:xfrm>
            <a:off x="568250" y="593969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24F617CA-C0C1-1F62-7264-A94EE26AC42B}"/>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JANE</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14" name="TextBox 13">
            <a:extLst>
              <a:ext uri="{FF2B5EF4-FFF2-40B4-BE49-F238E27FC236}">
                <a16:creationId xmlns:a16="http://schemas.microsoft.com/office/drawing/2014/main" id="{3824929F-830B-4705-45D9-7DC8B7437517}"/>
              </a:ext>
            </a:extLst>
          </p:cNvPr>
          <p:cNvSpPr txBox="1"/>
          <p:nvPr/>
        </p:nvSpPr>
        <p:spPr>
          <a:xfrm>
            <a:off x="8685507"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THE FOOL</a:t>
            </a:r>
          </a:p>
        </p:txBody>
      </p:sp>
      <p:pic>
        <p:nvPicPr>
          <p:cNvPr id="16" name="Picture 15" descr="A painting of a women in period clothing. She stands between two archways and wears a dress with red decorative elements.">
            <a:hlinkClick r:id="rId6"/>
            <a:extLst>
              <a:ext uri="{FF2B5EF4-FFF2-40B4-BE49-F238E27FC236}">
                <a16:creationId xmlns:a16="http://schemas.microsoft.com/office/drawing/2014/main" id="{1B8755C0-6ACA-495B-3B31-57FD7A414FB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2470" y="525644"/>
            <a:ext cx="2256840" cy="2749679"/>
          </a:xfrm>
          <a:prstGeom prst="rect">
            <a:avLst/>
          </a:prstGeom>
        </p:spPr>
      </p:pic>
      <p:pic>
        <p:nvPicPr>
          <p:cNvPr id="22" name="Picture 21">
            <a:extLst>
              <a:ext uri="{FF2B5EF4-FFF2-40B4-BE49-F238E27FC236}">
                <a16:creationId xmlns:a16="http://schemas.microsoft.com/office/drawing/2014/main" id="{3063DF08-F47E-1435-82D5-31C9DD6F68E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58054" y="3818922"/>
            <a:ext cx="1779587" cy="1779587"/>
          </a:xfrm>
          <a:prstGeom prst="rect">
            <a:avLst/>
          </a:prstGeom>
        </p:spPr>
      </p:pic>
      <p:sp>
        <p:nvSpPr>
          <p:cNvPr id="23" name="TextBox 22">
            <a:extLst>
              <a:ext uri="{FF2B5EF4-FFF2-40B4-BE49-F238E27FC236}">
                <a16:creationId xmlns:a16="http://schemas.microsoft.com/office/drawing/2014/main" id="{C64DF50E-AA26-B53F-D012-51D7A70FF737}"/>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 </a:t>
            </a:r>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entertainer</a:t>
            </a: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who worked for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many queens</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7D34AADC-2A68-979A-657D-2738202B64F7}"/>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9" name="TextBox 28">
            <a:extLst>
              <a:ext uri="{FF2B5EF4-FFF2-40B4-BE49-F238E27FC236}">
                <a16:creationId xmlns:a16="http://schemas.microsoft.com/office/drawing/2014/main" id="{57EA2408-C768-EAA5-021D-1CC9919EF8CD}"/>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 </a:t>
            </a:r>
          </a:p>
        </p:txBody>
      </p:sp>
      <p:sp>
        <p:nvSpPr>
          <p:cNvPr id="30" name="TextBox 29">
            <a:extLst>
              <a:ext uri="{FF2B5EF4-FFF2-40B4-BE49-F238E27FC236}">
                <a16:creationId xmlns:a16="http://schemas.microsoft.com/office/drawing/2014/main" id="{D172E57E-278A-B074-0D4A-568519DDF7FE}"/>
              </a:ext>
            </a:extLst>
          </p:cNvPr>
          <p:cNvSpPr txBox="1"/>
          <p:nvPr/>
        </p:nvSpPr>
        <p:spPr>
          <a:xfrm>
            <a:off x="8694506"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“Fools” (or jesters) entertained people at court. This might have included singing songs, telling jokes and playing music. However, some “fools” probably had learning disabilities. These people are sometimes called “natural fools”.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Jane might have been a “natural fool”. She first served Queen Anne Boleyn and later served Queen Katherine Parr and Queen Mary. Jane took part in activities like riding and sewing and was given her own horse. She was given food and clothing. When she was ill, Queen Mary paid for her care.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However, we do not know if Jane was paid for her work. Like other “fools” her head was shaved once a month. “Fools” were often considered childlike and did not always have the freedom to choose their employers.   </a:t>
            </a:r>
          </a:p>
        </p:txBody>
      </p:sp>
      <p:sp>
        <p:nvSpPr>
          <p:cNvPr id="31" name="TextBox 30">
            <a:extLst>
              <a:ext uri="{FF2B5EF4-FFF2-40B4-BE49-F238E27FC236}">
                <a16:creationId xmlns:a16="http://schemas.microsoft.com/office/drawing/2014/main" id="{45161550-51A0-C47A-8F04-D089AE39EA6D}"/>
              </a:ext>
            </a:extLst>
          </p:cNvPr>
          <p:cNvSpPr txBox="1"/>
          <p:nvPr/>
        </p:nvSpPr>
        <p:spPr>
          <a:xfrm>
            <a:off x="6368425" y="4489585"/>
            <a:ext cx="2164946" cy="430887"/>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Mary gave Jane a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large shoe collection. </a:t>
            </a:r>
            <a:endParaRPr lang="en-GB" sz="1100" dirty="0">
              <a:effectLst/>
              <a:latin typeface="Georgia" panose="02040502050405020303" pitchFamily="18" charset="0"/>
            </a:endParaRPr>
          </a:p>
        </p:txBody>
      </p:sp>
      <p:sp>
        <p:nvSpPr>
          <p:cNvPr id="40" name="Rectangle 39">
            <a:extLst>
              <a:ext uri="{FF2B5EF4-FFF2-40B4-BE49-F238E27FC236}">
                <a16:creationId xmlns:a16="http://schemas.microsoft.com/office/drawing/2014/main" id="{D43FFAB8-DE7B-BDFC-881D-494CABF0EA78}"/>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975BF92-B193-DC4E-89B9-6F48CD8135A6}"/>
              </a:ext>
            </a:extLst>
          </p:cNvPr>
          <p:cNvSpPr txBox="1"/>
          <p:nvPr/>
        </p:nvSpPr>
        <p:spPr>
          <a:xfrm>
            <a:off x="6602547" y="5713898"/>
            <a:ext cx="4820922" cy="430887"/>
          </a:xfrm>
          <a:prstGeom prst="rect">
            <a:avLst/>
          </a:prstGeom>
          <a:noFill/>
        </p:spPr>
        <p:txBody>
          <a:bodyPr wrap="square" rtlCol="0">
            <a:spAutoFit/>
          </a:bodyPr>
          <a:lstStyle/>
          <a:p>
            <a:r>
              <a:rPr lang="en-GB" sz="1100" dirty="0">
                <a:effectLst/>
                <a:latin typeface="Georgia" panose="02040502050405020303" pitchFamily="18" charset="0"/>
              </a:rPr>
              <a:t>Jane may have had a learning disability. What do you think her treatment shows about how learning disability was treated by the court? </a:t>
            </a:r>
          </a:p>
        </p:txBody>
      </p:sp>
      <p:sp>
        <p:nvSpPr>
          <p:cNvPr id="42" name="TextBox 41">
            <a:extLst>
              <a:ext uri="{FF2B5EF4-FFF2-40B4-BE49-F238E27FC236}">
                <a16:creationId xmlns:a16="http://schemas.microsoft.com/office/drawing/2014/main" id="{31613217-69CB-A0D8-F7F5-7FB9C7A88899}"/>
              </a:ext>
              <a:ext uri="{C183D7F6-B498-43B3-948B-1728B52AA6E4}">
                <adec:decorative xmlns:adec="http://schemas.microsoft.com/office/drawing/2017/decorative" val="1"/>
              </a:ext>
            </a:extLst>
          </p:cNvPr>
          <p:cNvSpPr txBox="1"/>
          <p:nvPr/>
        </p:nvSpPr>
        <p:spPr>
          <a:xfrm>
            <a:off x="6374481" y="5744465"/>
            <a:ext cx="379640" cy="187748"/>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Rectangle 42">
            <a:extLst>
              <a:ext uri="{FF2B5EF4-FFF2-40B4-BE49-F238E27FC236}">
                <a16:creationId xmlns:a16="http://schemas.microsoft.com/office/drawing/2014/main" id="{021C4DF1-5B7C-05FA-DE84-337C13F3BD19}"/>
              </a:ext>
              <a:ext uri="{C183D7F6-B498-43B3-948B-1728B52AA6E4}">
                <adec:decorative xmlns:adec="http://schemas.microsoft.com/office/drawing/2017/decorative" val="1"/>
              </a:ext>
            </a:extLst>
          </p:cNvPr>
          <p:cNvSpPr/>
          <p:nvPr/>
        </p:nvSpPr>
        <p:spPr>
          <a:xfrm>
            <a:off x="6305230" y="5677584"/>
            <a:ext cx="5364146" cy="50025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a:extLst>
              <a:ext uri="{FF2B5EF4-FFF2-40B4-BE49-F238E27FC236}">
                <a16:creationId xmlns:a16="http://schemas.microsoft.com/office/drawing/2014/main" id="{990676F1-C36D-829D-9285-19A9C1F759DB}"/>
              </a:ext>
              <a:ext uri="{C183D7F6-B498-43B3-948B-1728B52AA6E4}">
                <adec:decorative xmlns:adec="http://schemas.microsoft.com/office/drawing/2017/decorative" val="1"/>
              </a:ext>
            </a:extLst>
          </p:cNvPr>
          <p:cNvSpPr txBox="1"/>
          <p:nvPr/>
        </p:nvSpPr>
        <p:spPr>
          <a:xfrm>
            <a:off x="6340919" y="2917653"/>
            <a:ext cx="2119370"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Tree>
    <p:extLst>
      <p:ext uri="{BB962C8B-B14F-4D97-AF65-F5344CB8AC3E}">
        <p14:creationId xmlns:p14="http://schemas.microsoft.com/office/powerpoint/2010/main" val="242642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5517" y="1776846"/>
            <a:ext cx="2004956" cy="2004956"/>
          </a:xfrm>
          <a:prstGeom prst="rect">
            <a:avLst/>
          </a:prstGeom>
        </p:spPr>
      </p:pic>
      <p:sp>
        <p:nvSpPr>
          <p:cNvPr id="5" name="Title 4">
            <a:extLst>
              <a:ext uri="{FF2B5EF4-FFF2-40B4-BE49-F238E27FC236}">
                <a16:creationId xmlns:a16="http://schemas.microsoft.com/office/drawing/2014/main" id="{45C39A62-5A06-D966-E076-BBBDA945683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WILLIAM SHAKESPEARE AND</a:t>
            </a:r>
            <a:r>
              <a:rPr lang="en-GB" baseline="0" dirty="0">
                <a:solidFill>
                  <a:srgbClr val="E6E6E6"/>
                </a:solidFill>
              </a:rPr>
              <a:t> </a:t>
            </a:r>
            <a:r>
              <a:rPr lang="en-GB" sz="4400" kern="1200" dirty="0">
                <a:solidFill>
                  <a:srgbClr val="E6E6E6"/>
                </a:solidFill>
                <a:effectLst/>
              </a:rPr>
              <a:t>WILLIAM AND MARY</a:t>
            </a:r>
            <a:endParaRPr lang="en-GB" dirty="0">
              <a:solidFill>
                <a:srgbClr val="E6E6E6"/>
              </a:solidFill>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3017018" y="386924"/>
            <a:ext cx="3059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WILLIAM</a:t>
            </a:r>
          </a:p>
        </p:txBody>
      </p:sp>
      <p:sp>
        <p:nvSpPr>
          <p:cNvPr id="66" name="TextBox 65">
            <a:extLst>
              <a:ext uri="{FF2B5EF4-FFF2-40B4-BE49-F238E27FC236}">
                <a16:creationId xmlns:a16="http://schemas.microsoft.com/office/drawing/2014/main" id="{1AE10A05-0AB2-E32B-62AF-B5BCB9405FD9}"/>
              </a:ext>
            </a:extLst>
          </p:cNvPr>
          <p:cNvSpPr txBox="1"/>
          <p:nvPr/>
        </p:nvSpPr>
        <p:spPr>
          <a:xfrm>
            <a:off x="3016227" y="749968"/>
            <a:ext cx="40524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SHAKESPEARE</a:t>
            </a:r>
          </a:p>
        </p:txBody>
      </p:sp>
      <p:pic>
        <p:nvPicPr>
          <p:cNvPr id="21" name="Picture 20" descr="A portrait of a man in a black shirt with white collar. He wears an earring in one ear.&#10;">
            <a:hlinkClick r:id="rId5"/>
            <a:extLst>
              <a:ext uri="{FF2B5EF4-FFF2-40B4-BE49-F238E27FC236}">
                <a16:creationId xmlns:a16="http://schemas.microsoft.com/office/drawing/2014/main" id="{2EDFEDDB-77EC-3552-575D-39B10FD06F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471" y="546382"/>
            <a:ext cx="2116115" cy="2708627"/>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8692" y="3333758"/>
            <a:ext cx="214807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dirty="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Lived: </a:t>
            </a:r>
            <a:r>
              <a:rPr kumimoji="0" lang="en-GB" sz="1000" b="0" i="0" u="none" strike="noStrike" kern="1200" cap="none" spc="30" normalizeH="0" baseline="0" noProof="0" dirty="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1564 - 1616</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3189" y="3501383"/>
            <a:ext cx="24491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30" normalizeH="0" baseline="0" noProof="0" dirty="0">
                <a:ln>
                  <a:noFill/>
                </a:ln>
                <a:solidFill>
                  <a:srgbClr val="38224F"/>
                </a:solidFill>
                <a:effectLst/>
                <a:uLnTx/>
                <a:uFillTx/>
                <a:latin typeface="Georgia" panose="02040502050405020303" pitchFamily="18" charset="0"/>
                <a:ea typeface="Open Sans Condensed" panose="020B0606030504020204" pitchFamily="34" charset="0"/>
                <a:cs typeface="Open Sans Condensed" panose="020B0606030504020204" pitchFamily="34" charset="0"/>
              </a:rPr>
              <a:t>Birthplace: </a:t>
            </a:r>
            <a:r>
              <a:rPr kumimoji="0" lang="en-GB" sz="1000" b="0" i="0" u="none" strike="noStrike" kern="1200" cap="none" spc="30" normalizeH="0" baseline="0" noProof="0" dirty="0">
                <a:ln>
                  <a:noFill/>
                </a:ln>
                <a:solidFill>
                  <a:srgbClr val="38224F"/>
                </a:solidFill>
                <a:effectLst/>
                <a:uLnTx/>
                <a:uFillTx/>
                <a:latin typeface="Georgia" panose="02040502050405020303" pitchFamily="18" charset="0"/>
                <a:ea typeface="Open Sans Condensed Light" panose="020B0306030504020204" pitchFamily="34" charset="0"/>
                <a:cs typeface="Open Sans Condensed Light" panose="020B0306030504020204" pitchFamily="34" charset="0"/>
              </a:rPr>
              <a:t>Stratford-Upon-Avon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3016227" y="1240150"/>
            <a:ext cx="3123316"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9D691F"/>
                </a:solidFill>
                <a:effectLst/>
                <a:uLnTx/>
                <a:uFillTx/>
                <a:latin typeface="Georgia" panose="02040502050405020303" pitchFamily="18" charset="0"/>
                <a:ea typeface="Open Sans" panose="020B0606030504020204" pitchFamily="34" charset="0"/>
                <a:cs typeface="Open Sans" panose="020B0606030504020204" pitchFamily="34" charset="0"/>
              </a:rPr>
              <a:t>Known as one of the greatest writers in the English language </a:t>
            </a:r>
            <a:endParaRPr kumimoji="0" lang="en-GB" sz="1300" b="0" i="1" u="none" strike="noStrike" kern="1200" cap="none" spc="0" normalizeH="0" baseline="0" noProof="0" dirty="0">
              <a:ln>
                <a:noFill/>
              </a:ln>
              <a:solidFill>
                <a:srgbClr val="9D691F"/>
              </a:solidFill>
              <a:effectLst/>
              <a:uLnTx/>
              <a:uFillTx/>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538358" y="3855849"/>
            <a:ext cx="2738515" cy="2092881"/>
          </a:xfrm>
          <a:prstGeom prst="rect">
            <a:avLst/>
          </a:prstGeom>
          <a:noFill/>
        </p:spPr>
        <p:txBody>
          <a:bodyPr wrap="square" rtlCol="0">
            <a:spAutoFit/>
          </a:bodyPr>
          <a:lstStyle/>
          <a:p>
            <a:pPr marL="0" marR="0" lvl="0" indent="0" algn="l" defTabSz="1440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William’s father was a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glover</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William married Anne Hathaway and they had three children. Later William moved </a:t>
            </a: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to London.  </a:t>
            </a:r>
          </a:p>
          <a:p>
            <a:pPr marL="171450" marR="0" lvl="0" indent="-171450" algn="l" defTabSz="1440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noProof="0" dirty="0">
                <a:solidFill>
                  <a:prstClr val="black"/>
                </a:solidFill>
                <a:latin typeface="Georgia" panose="02040502050405020303" pitchFamily="18" charset="0"/>
              </a:rPr>
              <a:t>B</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ecame an actor and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playwright</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p>
          <a:p>
            <a:pPr marL="171450" marR="0" lvl="0" indent="-171450" algn="l" defTabSz="1440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Jointly owned a theatre company called ‘The Lord Chamberlain’s Men’.</a:t>
            </a:r>
          </a:p>
          <a:p>
            <a:pPr marL="171450" marR="0" lvl="0" indent="-171450" algn="l" defTabSz="1440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Based in Globe Theatre from 1599.</a:t>
            </a:r>
          </a:p>
          <a:p>
            <a:pPr marL="171450" marR="0" lvl="0" indent="-171450" algn="l" defTabSz="1440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Renamed the group ‘The King’s Men’ in 1603 after James I became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patron</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endPar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3343728" y="3852726"/>
            <a:ext cx="2599270" cy="938719"/>
          </a:xfrm>
          <a:prstGeom prst="rect">
            <a:avLst/>
          </a:prstGeom>
          <a:noFill/>
        </p:spPr>
        <p:txBody>
          <a:bodyPr wrap="square" rtlCol="0">
            <a:spAutoFit/>
          </a:bodyPr>
          <a:lstStyle/>
          <a:p>
            <a:pPr marL="0" marR="0" lvl="0" indent="0" algn="l" defTabSz="1440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They were invited to perform at court more often than any other theatre company. The first performance of ‘Macbeth’ may have been in the Great Hall at Hampton Court Palace in 1606.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3405518" y="2563880"/>
            <a:ext cx="200495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Shakespeare is best known for writing at least 37 plays. </a:t>
            </a:r>
          </a:p>
        </p:txBody>
      </p:sp>
      <p:sp>
        <p:nvSpPr>
          <p:cNvPr id="23" name="TextBox 22">
            <a:extLst>
              <a:ext uri="{FF2B5EF4-FFF2-40B4-BE49-F238E27FC236}">
                <a16:creationId xmlns:a16="http://schemas.microsoft.com/office/drawing/2014/main" id="{1DFFF6A3-F59C-E8CB-6120-71DA43589AA6}"/>
              </a:ext>
            </a:extLst>
          </p:cNvPr>
          <p:cNvSpPr txBox="1"/>
          <p:nvPr/>
        </p:nvSpPr>
        <p:spPr>
          <a:xfrm>
            <a:off x="3721712" y="5175900"/>
            <a:ext cx="2036794"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 know very little about Shakespeare as a man. Can you describe how he is portrayed in his portrait?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869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34AF1FE-0CFB-BCB4-9FE9-56A6870E06CA}"/>
              </a:ext>
              <a:ext uri="{C183D7F6-B498-43B3-948B-1728B52AA6E4}">
                <adec:decorative xmlns:adec="http://schemas.microsoft.com/office/drawing/2017/decorative" val="1"/>
              </a:ext>
            </a:extLst>
          </p:cNvPr>
          <p:cNvSpPr/>
          <p:nvPr/>
        </p:nvSpPr>
        <p:spPr>
          <a:xfrm>
            <a:off x="3403888" y="5107365"/>
            <a:ext cx="2432490" cy="90552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419FFA0-20AC-E6C0-35ED-4BB77C1B309A}"/>
              </a:ext>
              <a:ext uri="{C183D7F6-B498-43B3-948B-1728B52AA6E4}">
                <adec:decorative xmlns:adec="http://schemas.microsoft.com/office/drawing/2017/decorative" val="1"/>
              </a:ext>
            </a:extLst>
          </p:cNvPr>
          <p:cNvSpPr txBox="1"/>
          <p:nvPr/>
        </p:nvSpPr>
        <p:spPr>
          <a:xfrm>
            <a:off x="3503864" y="5207153"/>
            <a:ext cx="369475" cy="1681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30" normalizeH="0" baseline="0" noProof="0" dirty="0">
                <a:ln>
                  <a:noFill/>
                </a:ln>
                <a:solidFill>
                  <a:prstClr val="black"/>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Q:</a:t>
            </a:r>
            <a:endParaRPr kumimoji="0" lang="en-GB" sz="1050" b="0" i="0" u="none" strike="noStrike" kern="1200" cap="none" spc="3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77580" y="2952366"/>
            <a:ext cx="30441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Georgia" panose="02040502050405020303" pitchFamily="18" charset="0"/>
                <a:ea typeface="Open Sans" panose="020B0606030504020204" pitchFamily="34" charset="0"/>
                <a:cs typeface="Open Sans" panose="020B0606030504020204" pitchFamily="34" charset="0"/>
              </a:rPr>
              <a:t>© National Portrait Gallery, London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Georgia" panose="02040502050405020303" pitchFamily="18" charset="0"/>
                <a:ea typeface="Open Sans" panose="020B0606030504020204" pitchFamily="34" charset="0"/>
                <a:cs typeface="Open Sans" panose="020B0606030504020204" pitchFamily="34" charset="0"/>
              </a:rPr>
              <a:t>CC BY NC ND 3.0</a:t>
            </a:r>
          </a:p>
        </p:txBody>
      </p:sp>
      <p:pic>
        <p:nvPicPr>
          <p:cNvPr id="2" name="Picture 1">
            <a:extLst>
              <a:ext uri="{FF2B5EF4-FFF2-40B4-BE49-F238E27FC236}">
                <a16:creationId xmlns:a16="http://schemas.microsoft.com/office/drawing/2014/main" id="{1AF633CF-0830-EB04-46B8-D31767EEDB4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18974" y="4271917"/>
            <a:ext cx="1981081" cy="1981081"/>
          </a:xfrm>
          <a:prstGeom prst="rect">
            <a:avLst/>
          </a:prstGeom>
        </p:spPr>
      </p:pic>
      <p:sp>
        <p:nvSpPr>
          <p:cNvPr id="6" name="Rectangle 5">
            <a:extLst>
              <a:ext uri="{FF2B5EF4-FFF2-40B4-BE49-F238E27FC236}">
                <a16:creationId xmlns:a16="http://schemas.microsoft.com/office/drawing/2014/main" id="{8BCD6D69-BE61-F0B4-31C6-2D1BF631159D}"/>
              </a:ext>
              <a:ext uri="{C183D7F6-B498-43B3-948B-1728B52AA6E4}">
                <adec:decorative xmlns:adec="http://schemas.microsoft.com/office/drawing/2017/decorative" val="1"/>
              </a:ext>
            </a:extLst>
          </p:cNvPr>
          <p:cNvSpPr/>
          <p:nvPr/>
        </p:nvSpPr>
        <p:spPr>
          <a:xfrm>
            <a:off x="6255753" y="501523"/>
            <a:ext cx="2257200" cy="2761530"/>
          </a:xfrm>
          <a:prstGeom prst="rect">
            <a:avLst/>
          </a:prstGeom>
          <a:solidFill>
            <a:srgbClr val="1E0C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95CA37F-2513-D43E-5D07-F75FCD6DCBB5}"/>
              </a:ext>
            </a:extLst>
          </p:cNvPr>
          <p:cNvSpPr txBox="1"/>
          <p:nvPr/>
        </p:nvSpPr>
        <p:spPr>
          <a:xfrm>
            <a:off x="864273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 III</a:t>
            </a:r>
          </a:p>
        </p:txBody>
      </p:sp>
      <p:sp>
        <p:nvSpPr>
          <p:cNvPr id="20" name="TextBox 19">
            <a:extLst>
              <a:ext uri="{FF2B5EF4-FFF2-40B4-BE49-F238E27FC236}">
                <a16:creationId xmlns:a16="http://schemas.microsoft.com/office/drawing/2014/main" id="{99F1B1DC-AC22-EF6E-DA96-C8D9642AB98F}"/>
              </a:ext>
            </a:extLst>
          </p:cNvPr>
          <p:cNvSpPr txBox="1"/>
          <p:nvPr/>
        </p:nvSpPr>
        <p:spPr>
          <a:xfrm>
            <a:off x="864194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AND MARY II</a:t>
            </a:r>
          </a:p>
        </p:txBody>
      </p:sp>
      <p:pic>
        <p:nvPicPr>
          <p:cNvPr id="25" name="Picture 24" descr="Black and white image of a man and woman in a decorative frame.">
            <a:extLst>
              <a:ext uri="{FF2B5EF4-FFF2-40B4-BE49-F238E27FC236}">
                <a16:creationId xmlns:a16="http://schemas.microsoft.com/office/drawing/2014/main" id="{C3001951-4B01-7CF0-8E1A-B2A3A5426EC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5922" b="-9229"/>
          <a:stretch/>
        </p:blipFill>
        <p:spPr>
          <a:xfrm>
            <a:off x="6258908" y="507675"/>
            <a:ext cx="2263343" cy="2558633"/>
          </a:xfrm>
          <a:prstGeom prst="rect">
            <a:avLst/>
          </a:prstGeom>
        </p:spPr>
      </p:pic>
      <p:sp>
        <p:nvSpPr>
          <p:cNvPr id="26" name="TextBox 25">
            <a:extLst>
              <a:ext uri="{FF2B5EF4-FFF2-40B4-BE49-F238E27FC236}">
                <a16:creationId xmlns:a16="http://schemas.microsoft.com/office/drawing/2014/main" id="{BA704720-F873-6E6F-0C1D-6389B8EAA18F}"/>
              </a:ext>
            </a:extLst>
          </p:cNvPr>
          <p:cNvSpPr txBox="1"/>
          <p:nvPr/>
        </p:nvSpPr>
        <p:spPr>
          <a:xfrm>
            <a:off x="864194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only British monarchs to have ruled together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D5B4D123-A640-13D4-FCF0-02B314E7C3FA}"/>
              </a:ext>
            </a:extLst>
          </p:cNvPr>
          <p:cNvSpPr txBox="1"/>
          <p:nvPr/>
        </p:nvSpPr>
        <p:spPr>
          <a:xfrm>
            <a:off x="6258907" y="3337433"/>
            <a:ext cx="2259047" cy="400110"/>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William: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1689-1702, Netherlands</a:t>
            </a:r>
          </a:p>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Mary: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1689-1694, London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8" name="TextBox 27">
            <a:extLst>
              <a:ext uri="{FF2B5EF4-FFF2-40B4-BE49-F238E27FC236}">
                <a16:creationId xmlns:a16="http://schemas.microsoft.com/office/drawing/2014/main" id="{20D53EB2-97AF-AF96-D19B-819AE69B6AF5}"/>
              </a:ext>
            </a:extLst>
          </p:cNvPr>
          <p:cNvSpPr txBox="1"/>
          <p:nvPr/>
        </p:nvSpPr>
        <p:spPr>
          <a:xfrm>
            <a:off x="6258907" y="3825946"/>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1689 – 1694 &amp; 1702</a:t>
            </a:r>
          </a:p>
        </p:txBody>
      </p:sp>
      <p:sp>
        <p:nvSpPr>
          <p:cNvPr id="29" name="Rectangle 28">
            <a:extLst>
              <a:ext uri="{FF2B5EF4-FFF2-40B4-BE49-F238E27FC236}">
                <a16:creationId xmlns:a16="http://schemas.microsoft.com/office/drawing/2014/main" id="{8FA0E97A-FA9A-9C0A-FF11-64C7F4CC5FCA}"/>
              </a:ext>
              <a:ext uri="{C183D7F6-B498-43B3-948B-1728B52AA6E4}">
                <adec:decorative xmlns:adec="http://schemas.microsoft.com/office/drawing/2017/decorative" val="1"/>
              </a:ext>
            </a:extLst>
          </p:cNvPr>
          <p:cNvSpPr/>
          <p:nvPr/>
        </p:nvSpPr>
        <p:spPr>
          <a:xfrm>
            <a:off x="626441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D3D25B7-578A-4A03-94B4-B25780591DE4}"/>
              </a:ext>
            </a:extLst>
          </p:cNvPr>
          <p:cNvSpPr txBox="1"/>
          <p:nvPr/>
        </p:nvSpPr>
        <p:spPr>
          <a:xfrm>
            <a:off x="8642255" y="1760046"/>
            <a:ext cx="2988559" cy="449353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Mary was the daughter of James II. William was the grandson of Charles I.</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They were both </a:t>
            </a:r>
            <a:r>
              <a:rPr lang="en-GB" sz="1100" b="1" i="0" dirty="0">
                <a:solidFill>
                  <a:srgbClr val="000000"/>
                </a:solidFill>
                <a:effectLst/>
                <a:latin typeface="Georgia" panose="02040502050405020303" pitchFamily="18" charset="0"/>
              </a:rPr>
              <a:t>Protestants</a:t>
            </a:r>
            <a:r>
              <a:rPr lang="en-GB" sz="1100" b="0" i="0" dirty="0">
                <a:solidFill>
                  <a:srgbClr val="000000"/>
                </a:solidFill>
                <a:effectLst/>
                <a:latin typeface="Georgia" panose="02040502050405020303" pitchFamily="18" charset="0"/>
              </a:rPr>
              <a:t> and got married in 1677.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part of the </a:t>
            </a:r>
            <a:r>
              <a:rPr lang="en-GB" sz="1100" b="1" i="0" dirty="0">
                <a:solidFill>
                  <a:srgbClr val="000000"/>
                </a:solidFill>
                <a:effectLst/>
                <a:latin typeface="Georgia" panose="02040502050405020303" pitchFamily="18" charset="0"/>
              </a:rPr>
              <a:t>Glorious Revolution</a:t>
            </a:r>
            <a:r>
              <a:rPr lang="en-GB" sz="1100" b="0" i="0" dirty="0">
                <a:solidFill>
                  <a:srgbClr val="000000"/>
                </a:solidFill>
                <a:effectLst/>
                <a:latin typeface="Georgia" panose="02040502050405020303" pitchFamily="18" charset="0"/>
              </a:rPr>
              <a:t> </a:t>
            </a:r>
          </a:p>
          <a:p>
            <a:pPr algn="l" rtl="0" fontAlgn="base"/>
            <a:r>
              <a:rPr lang="en-GB" sz="1100" b="0" i="0" dirty="0">
                <a:solidFill>
                  <a:srgbClr val="000000"/>
                </a:solidFill>
                <a:effectLst/>
                <a:latin typeface="Georgia" panose="02040502050405020303" pitchFamily="18" charset="0"/>
              </a:rPr>
              <a:t>1688-1689:</a:t>
            </a:r>
          </a:p>
          <a:p>
            <a:pPr marL="171450" indent="-171450" algn="l" rtl="0" fontAlgn="base">
              <a:buFont typeface="Arial" panose="020B0604020202020204" pitchFamily="34" charset="0"/>
              <a:buChar char="•"/>
            </a:pP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King James II was unpopular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William and Mary were invited to become rulers instead.</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They became joint </a:t>
            </a:r>
            <a:r>
              <a:rPr lang="en-GB" sz="1100" b="1" i="0" dirty="0">
                <a:solidFill>
                  <a:srgbClr val="000000"/>
                </a:solidFill>
                <a:effectLst/>
                <a:latin typeface="Georgia" panose="02040502050405020303" pitchFamily="18" charset="0"/>
              </a:rPr>
              <a:t>monarchs</a:t>
            </a:r>
            <a:r>
              <a:rPr lang="en-GB" sz="1100" b="0" i="0" dirty="0">
                <a:solidFill>
                  <a:srgbClr val="000000"/>
                </a:solidFill>
                <a:effectLst/>
                <a:latin typeface="Georgia" panose="02040502050405020303" pitchFamily="18" charset="0"/>
              </a:rPr>
              <a:t>. </a:t>
            </a:r>
          </a:p>
          <a:p>
            <a:pPr marL="171450" indent="-171450" algn="l" rtl="0" fontAlgn="base">
              <a:buFont typeface="Arial" panose="020B0604020202020204" pitchFamily="34" charset="0"/>
              <a:buChar char="•"/>
            </a:pPr>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It was called the </a:t>
            </a:r>
            <a:r>
              <a:rPr lang="en-GB" sz="1100" b="1" i="0" dirty="0">
                <a:solidFill>
                  <a:srgbClr val="000000"/>
                </a:solidFill>
                <a:effectLst/>
                <a:latin typeface="Georgia" panose="02040502050405020303" pitchFamily="18" charset="0"/>
              </a:rPr>
              <a:t>Glorious Revolution </a:t>
            </a:r>
            <a:r>
              <a:rPr lang="en-GB" sz="1100" b="0" i="0" dirty="0">
                <a:solidFill>
                  <a:srgbClr val="000000"/>
                </a:solidFill>
                <a:effectLst/>
                <a:latin typeface="Georgia" panose="02040502050405020303" pitchFamily="18" charset="0"/>
              </a:rPr>
              <a:t>because it did not involve violence in England, however it did lead to violence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in Ireland.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monarchs, they hired the </a:t>
            </a:r>
            <a:r>
              <a:rPr lang="en-GB" sz="1100" b="1" i="0" dirty="0">
                <a:solidFill>
                  <a:srgbClr val="000000"/>
                </a:solidFill>
                <a:effectLst/>
                <a:latin typeface="Georgia" panose="02040502050405020303" pitchFamily="18" charset="0"/>
              </a:rPr>
              <a:t>architect </a:t>
            </a:r>
            <a:r>
              <a:rPr lang="en-GB" sz="1100" b="0" i="0" dirty="0">
                <a:solidFill>
                  <a:srgbClr val="000000"/>
                </a:solidFill>
                <a:effectLst/>
                <a:latin typeface="Georgia" panose="02040502050405020303" pitchFamily="18" charset="0"/>
              </a:rPr>
              <a:t>Sir Christopher Wren to transform Nottingham House into Kensington Palace. This included new </a:t>
            </a:r>
            <a:r>
              <a:rPr lang="en-GB" sz="1100" b="1" i="0" dirty="0">
                <a:solidFill>
                  <a:srgbClr val="000000"/>
                </a:solidFill>
                <a:effectLst/>
                <a:latin typeface="Georgia" panose="02040502050405020303" pitchFamily="18" charset="0"/>
              </a:rPr>
              <a:t>State Apartments</a:t>
            </a:r>
            <a:r>
              <a:rPr lang="en-GB" sz="1100" b="0" i="0" dirty="0">
                <a:solidFill>
                  <a:srgbClr val="000000"/>
                </a:solidFill>
                <a:effectLst/>
                <a:latin typeface="Georgia" panose="02040502050405020303" pitchFamily="18" charset="0"/>
              </a:rPr>
              <a:t>, accommodation for courtiers and kitchens and stables.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Mary died of smallpox and a few years later William died after a riding accident. </a:t>
            </a:r>
          </a:p>
        </p:txBody>
      </p:sp>
      <p:sp>
        <p:nvSpPr>
          <p:cNvPr id="31" name="TextBox 30">
            <a:extLst>
              <a:ext uri="{FF2B5EF4-FFF2-40B4-BE49-F238E27FC236}">
                <a16:creationId xmlns:a16="http://schemas.microsoft.com/office/drawing/2014/main" id="{B2F5E609-DCF3-65D3-583B-7996EC217B0E}"/>
              </a:ext>
            </a:extLst>
          </p:cNvPr>
          <p:cNvSpPr txBox="1"/>
          <p:nvPr/>
        </p:nvSpPr>
        <p:spPr>
          <a:xfrm>
            <a:off x="6450270" y="4960901"/>
            <a:ext cx="1887384"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William was devastated when Mary died and did not remarry. </a:t>
            </a:r>
            <a:endParaRPr lang="en-GB" sz="1100" dirty="0">
              <a:effectLst/>
              <a:latin typeface="Georgia" panose="02040502050405020303" pitchFamily="18" charset="0"/>
            </a:endParaRPr>
          </a:p>
        </p:txBody>
      </p:sp>
      <p:sp>
        <p:nvSpPr>
          <p:cNvPr id="32" name="TextBox 31">
            <a:extLst>
              <a:ext uri="{FF2B5EF4-FFF2-40B4-BE49-F238E27FC236}">
                <a16:creationId xmlns:a16="http://schemas.microsoft.com/office/drawing/2014/main" id="{A43A301C-C7FC-034C-07C3-4FE1F778D2AC}"/>
              </a:ext>
              <a:ext uri="{C183D7F6-B498-43B3-948B-1728B52AA6E4}">
                <adec:decorative xmlns:adec="http://schemas.microsoft.com/office/drawing/2017/decorative" val="1"/>
              </a:ext>
            </a:extLst>
          </p:cNvPr>
          <p:cNvSpPr txBox="1"/>
          <p:nvPr/>
        </p:nvSpPr>
        <p:spPr>
          <a:xfrm>
            <a:off x="6255532" y="2687485"/>
            <a:ext cx="1271325" cy="200055"/>
          </a:xfrm>
          <a:prstGeom prst="rect">
            <a:avLst/>
          </a:prstGeom>
          <a:solidFill>
            <a:srgbClr val="000000">
              <a:alpha val="45098"/>
            </a:srgbClr>
          </a:solid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34" name="Rectangle 33">
            <a:extLst>
              <a:ext uri="{FF2B5EF4-FFF2-40B4-BE49-F238E27FC236}">
                <a16:creationId xmlns:a16="http://schemas.microsoft.com/office/drawing/2014/main" id="{6AB98EB6-2A56-7C8A-59C9-0BDE384B8E2B}"/>
              </a:ext>
              <a:ext uri="{C183D7F6-B498-43B3-948B-1728B52AA6E4}">
                <adec:decorative xmlns:adec="http://schemas.microsoft.com/office/drawing/2017/decorative" val="1"/>
              </a:ext>
            </a:extLst>
          </p:cNvPr>
          <p:cNvSpPr/>
          <p:nvPr/>
        </p:nvSpPr>
        <p:spPr>
          <a:xfrm>
            <a:off x="6271607" y="3809997"/>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36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3D679-16F7-C4B6-C9CD-2CFB775B505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SOPHIA DULEEP</a:t>
            </a:r>
            <a:r>
              <a:rPr lang="en-GB" baseline="0" dirty="0">
                <a:solidFill>
                  <a:srgbClr val="E6E6E6"/>
                </a:solidFill>
              </a:rPr>
              <a:t> SINGH</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5" name="TextBox 54">
            <a:extLst>
              <a:ext uri="{FF2B5EF4-FFF2-40B4-BE49-F238E27FC236}">
                <a16:creationId xmlns:a16="http://schemas.microsoft.com/office/drawing/2014/main" id="{72F0FC16-6FED-23AD-56D2-75DCD7F59477}"/>
              </a:ext>
            </a:extLst>
          </p:cNvPr>
          <p:cNvSpPr txBox="1"/>
          <p:nvPr/>
        </p:nvSpPr>
        <p:spPr>
          <a:xfrm>
            <a:off x="287860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SOPHIA</a:t>
            </a:r>
          </a:p>
        </p:txBody>
      </p:sp>
      <p:sp>
        <p:nvSpPr>
          <p:cNvPr id="3" name="TextBox 2">
            <a:extLst>
              <a:ext uri="{FF2B5EF4-FFF2-40B4-BE49-F238E27FC236}">
                <a16:creationId xmlns:a16="http://schemas.microsoft.com/office/drawing/2014/main" id="{2C15FBCE-077A-75DF-CB0D-AACB144C68A7}"/>
              </a:ext>
            </a:extLst>
          </p:cNvPr>
          <p:cNvSpPr txBox="1"/>
          <p:nvPr/>
        </p:nvSpPr>
        <p:spPr>
          <a:xfrm>
            <a:off x="2883686" y="793324"/>
            <a:ext cx="3889211"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DULEEP SINGH</a:t>
            </a:r>
          </a:p>
        </p:txBody>
      </p:sp>
      <p:pic>
        <p:nvPicPr>
          <p:cNvPr id="71" name="Picture 70" descr="Black and white photograph of a woman wearing suffragette badges selling a paper with the headline: Revolution.">
            <a:hlinkClick r:id="rId4"/>
            <a:extLst>
              <a:ext uri="{FF2B5EF4-FFF2-40B4-BE49-F238E27FC236}">
                <a16:creationId xmlns:a16="http://schemas.microsoft.com/office/drawing/2014/main" id="{7AD663A2-4F99-64FB-FB7A-6D70A27ADC10}"/>
              </a:ext>
            </a:extLst>
          </p:cNvPr>
          <p:cNvPicPr>
            <a:picLocks noChangeAspect="1"/>
          </p:cNvPicPr>
          <p:nvPr/>
        </p:nvPicPr>
        <p:blipFill>
          <a:blip r:embed="rId5"/>
          <a:srcRect l="25613" r="25613"/>
          <a:stretch/>
        </p:blipFill>
        <p:spPr>
          <a:xfrm>
            <a:off x="502229"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2877815"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Indian princess who fought for women’s right to vote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50028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1876 - 1942</a:t>
            </a:r>
          </a:p>
        </p:txBody>
      </p:sp>
      <p:sp>
        <p:nvSpPr>
          <p:cNvPr id="65" name="TextBox 64">
            <a:extLst>
              <a:ext uri="{FF2B5EF4-FFF2-40B4-BE49-F238E27FC236}">
                <a16:creationId xmlns:a16="http://schemas.microsoft.com/office/drawing/2014/main" id="{5F5E9072-3CA2-A0BF-6A2B-F0048FB91933}"/>
              </a:ext>
            </a:extLst>
          </p:cNvPr>
          <p:cNvSpPr txBox="1"/>
          <p:nvPr/>
        </p:nvSpPr>
        <p:spPr>
          <a:xfrm>
            <a:off x="49477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Suffolk</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50028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5AE3F91-A43B-538A-1297-EA863138D6FB}"/>
              </a:ext>
            </a:extLst>
          </p:cNvPr>
          <p:cNvSpPr txBox="1"/>
          <p:nvPr/>
        </p:nvSpPr>
        <p:spPr>
          <a:xfrm>
            <a:off x="2871264" y="1716497"/>
            <a:ext cx="2988559" cy="453970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Sophia was daughter of </a:t>
            </a:r>
            <a:r>
              <a:rPr lang="en-GB" sz="1100" dirty="0" err="1">
                <a:effectLst/>
                <a:latin typeface="Georgia" panose="02040502050405020303" pitchFamily="18" charset="0"/>
              </a:rPr>
              <a:t>Duleep</a:t>
            </a:r>
            <a:r>
              <a:rPr lang="en-GB" sz="1100" dirty="0">
                <a:effectLst/>
                <a:latin typeface="Georgia" panose="02040502050405020303" pitchFamily="18" charset="0"/>
              </a:rPr>
              <a:t> Singh, last </a:t>
            </a:r>
            <a:r>
              <a:rPr lang="en-GB" sz="1100" b="1" dirty="0">
                <a:effectLst/>
                <a:latin typeface="Georgia" panose="02040502050405020303" pitchFamily="18" charset="0"/>
              </a:rPr>
              <a:t>Maharaja</a:t>
            </a:r>
            <a:r>
              <a:rPr lang="en-GB" sz="1100" dirty="0">
                <a:effectLst/>
                <a:latin typeface="Georgia" panose="02040502050405020303" pitchFamily="18" charset="0"/>
              </a:rPr>
              <a:t> of Lahore, and his wife, Bamba. She was also the goddaughter of </a:t>
            </a:r>
            <a:br>
              <a:rPr lang="en-GB" sz="1100" dirty="0">
                <a:effectLst/>
                <a:latin typeface="Georgia" panose="02040502050405020303" pitchFamily="18" charset="0"/>
              </a:rPr>
            </a:br>
            <a:r>
              <a:rPr lang="en-GB" sz="1100" dirty="0">
                <a:effectLst/>
                <a:latin typeface="Georgia" panose="02040502050405020303" pitchFamily="18" charset="0"/>
              </a:rPr>
              <a:t>Queen Victoria.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Given Faraday House, part of the estate at Hampton Court Palace, by Queen Victoria as a </a:t>
            </a:r>
            <a:r>
              <a:rPr lang="en-GB" sz="1100" b="1" dirty="0">
                <a:effectLst/>
                <a:latin typeface="Georgia" panose="02040502050405020303" pitchFamily="18" charset="0"/>
              </a:rPr>
              <a:t>Grace and Favour</a:t>
            </a:r>
            <a:r>
              <a:rPr lang="en-GB" sz="1100" dirty="0">
                <a:effectLst/>
                <a:latin typeface="Georgia" panose="02040502050405020303" pitchFamily="18" charset="0"/>
              </a:rPr>
              <a:t> residence.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Visited India as an adult with her sisters. They were welcomed as famous princesses. </a:t>
            </a:r>
          </a:p>
          <a:p>
            <a:pPr defTabSz="144000">
              <a:spcBef>
                <a:spcPts val="600"/>
              </a:spcBef>
            </a:pPr>
            <a:r>
              <a:rPr lang="en-GB" sz="1100" dirty="0">
                <a:effectLst/>
                <a:latin typeface="Georgia" panose="02040502050405020303" pitchFamily="18" charset="0"/>
              </a:rPr>
              <a:t>Sophia was deeply affected by her visits to India. She was a passionate supporter of Indian causes for the rest of her life.  </a:t>
            </a:r>
          </a:p>
          <a:p>
            <a:pPr defTabSz="144000">
              <a:spcBef>
                <a:spcPts val="600"/>
              </a:spcBef>
            </a:pPr>
            <a:r>
              <a:rPr lang="en-GB" sz="1100" dirty="0">
                <a:effectLst/>
                <a:latin typeface="Georgia" panose="02040502050405020303" pitchFamily="18" charset="0"/>
              </a:rPr>
              <a:t>She was a key part of the Sikh community in London and helped create a club to support Indian sailors in England. She also raised funds to support the Indian Army and nursed Indian soldiers during World War One.  </a:t>
            </a:r>
          </a:p>
          <a:p>
            <a:pPr defTabSz="144000">
              <a:spcBef>
                <a:spcPts val="600"/>
              </a:spcBef>
            </a:pPr>
            <a:r>
              <a:rPr lang="en-GB" sz="1100" dirty="0">
                <a:effectLst/>
                <a:latin typeface="Georgia" panose="02040502050405020303" pitchFamily="18" charset="0"/>
              </a:rPr>
              <a:t>Sophia was heavily involved in the ‘Votes for Women’ campaign. She sold copies of a </a:t>
            </a:r>
            <a:r>
              <a:rPr lang="en-GB" sz="1100" b="1" dirty="0">
                <a:effectLst/>
                <a:latin typeface="Georgia" panose="02040502050405020303" pitchFamily="18" charset="0"/>
              </a:rPr>
              <a:t>suffragette</a:t>
            </a:r>
            <a:r>
              <a:rPr lang="en-GB" sz="1100" dirty="0">
                <a:effectLst/>
                <a:latin typeface="Georgia" panose="02040502050405020303" pitchFamily="18" charset="0"/>
              </a:rPr>
              <a:t> newspaper outside Hampton Court Palace. She also refused to pay tax or fill in the census and took part in marches on Downing Street. </a:t>
            </a:r>
          </a:p>
        </p:txBody>
      </p:sp>
      <p:sp>
        <p:nvSpPr>
          <p:cNvPr id="47" name="Rectangle 46">
            <a:extLst>
              <a:ext uri="{FF2B5EF4-FFF2-40B4-BE49-F238E27FC236}">
                <a16:creationId xmlns:a16="http://schemas.microsoft.com/office/drawing/2014/main" id="{03539629-66AE-584A-839B-8F03D8CCC0DB}"/>
              </a:ext>
              <a:ext uri="{C183D7F6-B498-43B3-948B-1728B52AA6E4}">
                <adec:decorative xmlns:adec="http://schemas.microsoft.com/office/drawing/2017/decorative" val="1"/>
              </a:ext>
            </a:extLst>
          </p:cNvPr>
          <p:cNvSpPr/>
          <p:nvPr/>
        </p:nvSpPr>
        <p:spPr>
          <a:xfrm>
            <a:off x="583276" y="5312645"/>
            <a:ext cx="2059572" cy="94035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D9514C2-B42B-A359-126E-A5C53E887501}"/>
              </a:ext>
            </a:extLst>
          </p:cNvPr>
          <p:cNvSpPr txBox="1"/>
          <p:nvPr/>
        </p:nvSpPr>
        <p:spPr>
          <a:xfrm>
            <a:off x="494778" y="3979974"/>
            <a:ext cx="2264607" cy="1107996"/>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‘No vote, no census. As women</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do not count, they refuse to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be counted.’ </a:t>
            </a:r>
          </a:p>
          <a:p>
            <a:endParaRPr lang="en-GB" sz="1100" dirty="0">
              <a:solidFill>
                <a:srgbClr val="9D691F"/>
              </a:solidFill>
              <a:effectLst/>
              <a:latin typeface="Georgia" panose="02040502050405020303" pitchFamily="18" charset="0"/>
            </a:endParaRPr>
          </a:p>
          <a:p>
            <a:r>
              <a:rPr lang="en-GB" sz="1100" dirty="0">
                <a:solidFill>
                  <a:srgbClr val="9D691F"/>
                </a:solidFill>
                <a:effectLst/>
                <a:latin typeface="Georgia" panose="02040502050405020303" pitchFamily="18" charset="0"/>
              </a:rPr>
              <a:t>Written by Sophia </a:t>
            </a:r>
            <a:r>
              <a:rPr lang="en-GB" sz="1100" dirty="0" err="1">
                <a:solidFill>
                  <a:srgbClr val="9D691F"/>
                </a:solidFill>
                <a:effectLst/>
                <a:latin typeface="Georgia" panose="02040502050405020303" pitchFamily="18" charset="0"/>
              </a:rPr>
              <a:t>Duleep</a:t>
            </a:r>
            <a:r>
              <a:rPr lang="en-GB" sz="1100" dirty="0">
                <a:solidFill>
                  <a:srgbClr val="9D691F"/>
                </a:solidFill>
                <a:effectLst/>
                <a:latin typeface="Georgia" panose="02040502050405020303" pitchFamily="18" charset="0"/>
              </a:rPr>
              <a:t> Singh on her census return, 1911. </a:t>
            </a:r>
          </a:p>
        </p:txBody>
      </p:sp>
      <p:sp>
        <p:nvSpPr>
          <p:cNvPr id="48" name="TextBox 47">
            <a:extLst>
              <a:ext uri="{FF2B5EF4-FFF2-40B4-BE49-F238E27FC236}">
                <a16:creationId xmlns:a16="http://schemas.microsoft.com/office/drawing/2014/main" id="{1D261514-00AE-A968-393B-7CC5DA25D506}"/>
              </a:ext>
            </a:extLst>
          </p:cNvPr>
          <p:cNvSpPr txBox="1"/>
          <p:nvPr/>
        </p:nvSpPr>
        <p:spPr>
          <a:xfrm>
            <a:off x="956120" y="5359633"/>
            <a:ext cx="1686728" cy="76944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Describe Sophia’s character and give evidence to support your opinions. </a:t>
            </a:r>
          </a:p>
        </p:txBody>
      </p:sp>
      <p:sp>
        <p:nvSpPr>
          <p:cNvPr id="49" name="TextBox 48">
            <a:extLst>
              <a:ext uri="{FF2B5EF4-FFF2-40B4-BE49-F238E27FC236}">
                <a16:creationId xmlns:a16="http://schemas.microsoft.com/office/drawing/2014/main" id="{C713DED7-F4B0-1208-8395-6813D5B89BB9}"/>
              </a:ext>
              <a:ext uri="{C183D7F6-B498-43B3-948B-1728B52AA6E4}">
                <adec:decorative xmlns:adec="http://schemas.microsoft.com/office/drawing/2017/decorative" val="1"/>
              </a:ext>
            </a:extLst>
          </p:cNvPr>
          <p:cNvSpPr txBox="1"/>
          <p:nvPr/>
        </p:nvSpPr>
        <p:spPr>
          <a:xfrm>
            <a:off x="698158" y="5378769"/>
            <a:ext cx="471252" cy="212700"/>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8" name="TextBox 7">
            <a:extLst>
              <a:ext uri="{FF2B5EF4-FFF2-40B4-BE49-F238E27FC236}">
                <a16:creationId xmlns:a16="http://schemas.microsoft.com/office/drawing/2014/main" id="{34B52C4C-FE49-60E6-6CA3-3DE2C2EB9247}"/>
              </a:ext>
              <a:ext uri="{C183D7F6-B498-43B3-948B-1728B52AA6E4}">
                <adec:decorative xmlns:adec="http://schemas.microsoft.com/office/drawing/2017/decorative" val="1"/>
              </a:ext>
            </a:extLst>
          </p:cNvPr>
          <p:cNvSpPr txBox="1"/>
          <p:nvPr/>
        </p:nvSpPr>
        <p:spPr>
          <a:xfrm>
            <a:off x="492931" y="3067798"/>
            <a:ext cx="1271325"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Museum of London</a:t>
            </a:r>
          </a:p>
        </p:txBody>
      </p:sp>
      <p:sp>
        <p:nvSpPr>
          <p:cNvPr id="11" name="Rectangle 10">
            <a:extLst>
              <a:ext uri="{FF2B5EF4-FFF2-40B4-BE49-F238E27FC236}">
                <a16:creationId xmlns:a16="http://schemas.microsoft.com/office/drawing/2014/main" id="{30F7B080-F281-B6EB-54A0-9159F2512498}"/>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D22DC5D-408D-6B99-9304-FF7235E2B9B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14" name="TextBox 13">
            <a:extLst>
              <a:ext uri="{FF2B5EF4-FFF2-40B4-BE49-F238E27FC236}">
                <a16:creationId xmlns:a16="http://schemas.microsoft.com/office/drawing/2014/main" id="{BC2632CC-995E-ED45-1E4C-35FE8FD8060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16" name="Rectangle 15">
            <a:extLst>
              <a:ext uri="{FF2B5EF4-FFF2-40B4-BE49-F238E27FC236}">
                <a16:creationId xmlns:a16="http://schemas.microsoft.com/office/drawing/2014/main" id="{021423EC-02E1-C36D-5ABA-57E57B518C90}"/>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BADB836-7602-B152-19D8-0F05E41C3806}"/>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8" name="TextBox 17">
            <a:extLst>
              <a:ext uri="{FF2B5EF4-FFF2-40B4-BE49-F238E27FC236}">
                <a16:creationId xmlns:a16="http://schemas.microsoft.com/office/drawing/2014/main" id="{CE509249-1766-7EB1-2C9D-29FC2862EE54}"/>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9" name="Rectangle 18">
            <a:extLst>
              <a:ext uri="{FF2B5EF4-FFF2-40B4-BE49-F238E27FC236}">
                <a16:creationId xmlns:a16="http://schemas.microsoft.com/office/drawing/2014/main" id="{04A1719D-9563-6E36-4692-A3B75611CD12}"/>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183D9D93-8CA3-B761-6549-E4D623C81869}"/>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4" name="TextBox 23">
            <a:extLst>
              <a:ext uri="{FF2B5EF4-FFF2-40B4-BE49-F238E27FC236}">
                <a16:creationId xmlns:a16="http://schemas.microsoft.com/office/drawing/2014/main" id="{8F992A57-3E01-86D5-1177-760713D2AC1A}"/>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25" name="TextBox 24">
            <a:extLst>
              <a:ext uri="{FF2B5EF4-FFF2-40B4-BE49-F238E27FC236}">
                <a16:creationId xmlns:a16="http://schemas.microsoft.com/office/drawing/2014/main" id="{8766A21E-2ADF-487A-818B-107D3F4A6A48}"/>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26" name="TextBox 25">
            <a:extLst>
              <a:ext uri="{FF2B5EF4-FFF2-40B4-BE49-F238E27FC236}">
                <a16:creationId xmlns:a16="http://schemas.microsoft.com/office/drawing/2014/main" id="{B80D6C74-36C7-F62B-F365-E04967412AB1}"/>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27" name="TextBox 26">
            <a:extLst>
              <a:ext uri="{FF2B5EF4-FFF2-40B4-BE49-F238E27FC236}">
                <a16:creationId xmlns:a16="http://schemas.microsoft.com/office/drawing/2014/main" id="{F29611CF-E360-474A-1946-ADF32D46E69D}"/>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49072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3555F1B-B056-6CD9-2082-0DE3D76A7807}"/>
              </a:ext>
            </a:extLst>
          </p:cNvPr>
          <p:cNvSpPr>
            <a:spLocks noGrp="1"/>
          </p:cNvSpPr>
          <p:nvPr>
            <p:ph type="title"/>
          </p:nvPr>
        </p:nvSpPr>
        <p:spPr>
          <a:xfrm>
            <a:off x="285307" y="-2155049"/>
            <a:ext cx="10515600" cy="1325563"/>
          </a:xfrm>
        </p:spPr>
        <p:txBody>
          <a:bodyPr vert="horz" lIns="91440" tIns="45720" rIns="91440" bIns="45720" rtlCol="0" anchor="b">
            <a:normAutofit/>
          </a:bodyPr>
          <a:lstStyle/>
          <a:p>
            <a:r>
              <a:rPr lang="en-GB" dirty="0">
                <a:solidFill>
                  <a:srgbClr val="E6E6E6"/>
                </a:solidFill>
              </a:rPr>
              <a:t>TEMPLATE BIOGRAPHY</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282200"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archbishop   </a:t>
            </a:r>
            <a:r>
              <a:rPr lang="en-GB" sz="1100" dirty="0">
                <a:effectLst/>
                <a:latin typeface="Georgia" panose="02040502050405020303" pitchFamily="18" charset="0"/>
                <a:ea typeface="Open Sans" panose="020B0606030504020204" pitchFamily="34" charset="0"/>
                <a:cs typeface="Open Sans" panose="020B0606030504020204" pitchFamily="34" charset="0"/>
              </a:rPr>
              <a:t>  |  the highest rank of bishop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apartment    </a:t>
            </a:r>
            <a:r>
              <a:rPr lang="en-GB" sz="1100" dirty="0">
                <a:effectLst/>
                <a:latin typeface="Georgia" panose="02040502050405020303" pitchFamily="18" charset="0"/>
                <a:ea typeface="Open Sans" panose="020B0606030504020204" pitchFamily="34" charset="0"/>
                <a:cs typeface="Open Sans" panose="020B0606030504020204" pitchFamily="34" charset="0"/>
              </a:rPr>
              <a:t>  |  set of rooms for living in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aristocracy   </a:t>
            </a:r>
            <a:r>
              <a:rPr lang="en-GB" sz="1100" dirty="0">
                <a:effectLst/>
                <a:latin typeface="Georgia" panose="02040502050405020303" pitchFamily="18" charset="0"/>
                <a:ea typeface="Open Sans" panose="020B0606030504020204" pitchFamily="34" charset="0"/>
                <a:cs typeface="Open Sans" panose="020B0606030504020204" pitchFamily="34" charset="0"/>
              </a:rPr>
              <a:t>  |  group of people with very high social status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bishop    </a:t>
            </a:r>
            <a:r>
              <a:rPr lang="en-GB" sz="1100" dirty="0">
                <a:effectLst/>
                <a:latin typeface="Georgia" panose="02040502050405020303" pitchFamily="18" charset="0"/>
                <a:ea typeface="Open Sans" panose="020B0606030504020204" pitchFamily="34" charset="0"/>
                <a:cs typeface="Open Sans" panose="020B0606030504020204" pitchFamily="34" charset="0"/>
              </a:rPr>
              <a:t>  |   important and powerful member of the Christian church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blacksmith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makes and repairs iron objects such as horseshoes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Cardinal    </a:t>
            </a:r>
            <a:r>
              <a:rPr lang="en-GB" sz="1100" dirty="0">
                <a:effectLst/>
                <a:latin typeface="Georgia" panose="02040502050405020303" pitchFamily="18" charset="0"/>
                <a:ea typeface="Open Sans" panose="020B0606030504020204" pitchFamily="34" charset="0"/>
                <a:cs typeface="Open Sans" panose="020B0606030504020204" pitchFamily="34" charset="0"/>
              </a:rPr>
              <a:t>  |  senior churchman in the Roman Catholic Church, second only to the Pope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dirty="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chief minister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with the most power and responsibility in government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dirty="0">
                <a:effectLst/>
                <a:latin typeface="Georgia" panose="02040502050405020303" pitchFamily="18" charset="0"/>
                <a:ea typeface="Open Sans" panose="020B0606030504020204" pitchFamily="34" charset="0"/>
                <a:cs typeface="Open Sans" panose="020B0606030504020204" pitchFamily="34" charset="0"/>
              </a:rPr>
              <a:t>  |  the established Christian church in England based on the Protestant faith with the king or queen as its head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divorce     </a:t>
            </a:r>
            <a:r>
              <a:rPr lang="en-GB" sz="1100" dirty="0">
                <a:effectLst/>
                <a:latin typeface="Georgia" panose="02040502050405020303" pitchFamily="18" charset="0"/>
                <a:ea typeface="Open Sans" panose="020B0606030504020204" pitchFamily="34" charset="0"/>
                <a:cs typeface="Open Sans" panose="020B0606030504020204" pitchFamily="34" charset="0"/>
              </a:rPr>
              <a:t>  |  the legal ending of a marriage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empire    </a:t>
            </a:r>
            <a:r>
              <a:rPr lang="en-GB" sz="1100" dirty="0">
                <a:effectLst/>
                <a:latin typeface="Georgia" panose="02040502050405020303" pitchFamily="18" charset="0"/>
                <a:ea typeface="Open Sans" panose="020B0606030504020204" pitchFamily="34" charset="0"/>
                <a:cs typeface="Open Sans" panose="020B0606030504020204" pitchFamily="34" charset="0"/>
              </a:rPr>
              <a:t>  |  large group of countries or regions that are controlled by one ruler or government</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Reformation    </a:t>
            </a:r>
            <a:r>
              <a:rPr lang="en-GB" sz="1100" dirty="0">
                <a:effectLst/>
                <a:latin typeface="Georgia" panose="02040502050405020303" pitchFamily="18" charset="0"/>
                <a:ea typeface="Open Sans" panose="020B0606030504020204" pitchFamily="34" charset="0"/>
                <a:cs typeface="Open Sans" panose="020B0606030504020204" pitchFamily="34" charset="0"/>
              </a:rPr>
              <a:t>  |  name given to ending the Pope's control of the English Church and the religious changes that followed</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enslaved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is forced into slavery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enslaver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forces other people into slavery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Glorious Revolution    </a:t>
            </a:r>
            <a:r>
              <a:rPr lang="en-GB" sz="1100" dirty="0">
                <a:effectLst/>
                <a:latin typeface="Georgia" panose="02040502050405020303" pitchFamily="18" charset="0"/>
                <a:ea typeface="Open Sans" panose="020B0606030504020204" pitchFamily="34" charset="0"/>
                <a:cs typeface="Open Sans" panose="020B0606030504020204" pitchFamily="34" charset="0"/>
              </a:rPr>
              <a:t>  |  events of 1688-89 when the Catholic King James II was replaced by the Protestant William III and Mary II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glover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makes gloves </a:t>
            </a:r>
          </a:p>
        </p:txBody>
      </p:sp>
      <p:pic>
        <p:nvPicPr>
          <p:cNvPr id="3" name="Picture 2">
            <a:extLst>
              <a:ext uri="{FF2B5EF4-FFF2-40B4-BE49-F238E27FC236}">
                <a16:creationId xmlns:a16="http://schemas.microsoft.com/office/drawing/2014/main" id="{642647B5-8F1E-BFFC-9688-376D3747213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TMSDE-177636704-51346</_dlc_DocId>
    <_dlc_DocIdUrl xmlns="6a0bfff4-67be-4a96-b973-4401e8ac1668">
      <Url>https://historicroyalpalaces2.sharepoint.com/sites/TMS_Digital_Engagement_Workspace/_layouts/15/DocIdRedir.aspx?ID=TMSDE-177636704-51346</Url>
      <Description>TMSDE-177636704-51346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A6858B-2976-4747-AA72-A4FD11F7A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722064-C7F4-4C19-B44A-3DBCE0082529}">
  <ds:schemaRefs>
    <ds:schemaRef ds:uri="http://purl.org/dc/terms/"/>
    <ds:schemaRef ds:uri="http://purl.org/dc/elements/1.1/"/>
    <ds:schemaRef ds:uri="http://schemas.microsoft.com/office/infopath/2007/PartnerControls"/>
    <ds:schemaRef ds:uri="http://schemas.microsoft.com/office/2006/documentManagement/types"/>
    <ds:schemaRef ds:uri="6a0bfff4-67be-4a96-b973-4401e8ac1668"/>
    <ds:schemaRef ds:uri="311830fd-edab-4bb4-afbf-658c422cd60d"/>
    <ds:schemaRef ds:uri="http://purl.org/dc/dcmitype/"/>
    <ds:schemaRef ds:uri="http://www.w3.org/XML/1998/namespace"/>
    <ds:schemaRef ds:uri="http://schemas.openxmlformats.org/package/2006/metadata/core-properties"/>
    <ds:schemaRef ds:uri="c12aeb96-693d-4a38-af2e-b31719837d9a"/>
    <ds:schemaRef ds:uri="http://schemas.microsoft.com/office/2006/metadata/properties"/>
  </ds:schemaRefs>
</ds:datastoreItem>
</file>

<file path=customXml/itemProps3.xml><?xml version="1.0" encoding="utf-8"?>
<ds:datastoreItem xmlns:ds="http://schemas.openxmlformats.org/officeDocument/2006/customXml" ds:itemID="{7C6E8F22-59F0-4F27-AA5F-6C7A3493DDB6}">
  <ds:schemaRefs>
    <ds:schemaRef ds:uri="http://schemas.microsoft.com/sharepoint/events"/>
  </ds:schemaRefs>
</ds:datastoreItem>
</file>

<file path=customXml/itemProps4.xml><?xml version="1.0" encoding="utf-8"?>
<ds:datastoreItem xmlns:ds="http://schemas.openxmlformats.org/officeDocument/2006/customXml" ds:itemID="{128BD028-F860-4137-8DBA-6298161ACD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1556</TotalTime>
  <Words>4025</Words>
  <Application>Microsoft Office PowerPoint</Application>
  <PresentationFormat>Widescreen</PresentationFormat>
  <Paragraphs>367</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Georgia</vt:lpstr>
      <vt:lpstr>Open Sans Condensed</vt:lpstr>
      <vt:lpstr>Open Sans Condensed Light</vt:lpstr>
      <vt:lpstr>Office Theme</vt:lpstr>
      <vt:lpstr>HOW TO USE - NOTES FOR TEACHERS</vt:lpstr>
      <vt:lpstr>THOMAS WOLSEY AND HENRY VIII</vt:lpstr>
      <vt:lpstr>THOMAS CROMWELL AND CATALINA OF MOTRIL</vt:lpstr>
      <vt:lpstr>WILL SOMER AND AURA SOLTANA</vt:lpstr>
      <vt:lpstr>ELIZABETH I AND JANE THE FOOL</vt:lpstr>
      <vt:lpstr>WILLIAM SHAKESPEARE AND WILLIAM AND MARY</vt:lpstr>
      <vt:lpstr>SOPHIA DULEEP SINGH</vt:lpstr>
      <vt:lpstr>TEMPLATE BIOGRAPHY</vt:lpstr>
      <vt:lpstr>VOCABULARY LIST</vt:lpstr>
      <vt:lpstr>VOCABULARY LIST 2</vt:lpstr>
      <vt:lpstr>VOCABULARY LIST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36</cp:revision>
  <dcterms:created xsi:type="dcterms:W3CDTF">2023-08-03T09:37:27Z</dcterms:created>
  <dcterms:modified xsi:type="dcterms:W3CDTF">2024-04-26T14:33:58Z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c98f6137-07d7-445a-bdb3-c4f1b6ee752a</vt:lpwstr>
  </property>
  <property fmtid="{D5CDD505-2E9C-101B-9397-08002B2CF9AE}" pid="4" name="MediaServiceImageTags">
    <vt:lpwstr/>
  </property>
</Properties>
</file>