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3908" userDrawn="1">
          <p15:clr>
            <a:srgbClr val="A4A3A4"/>
          </p15:clr>
        </p15:guide>
        <p15:guide id="4" pos="3772" userDrawn="1">
          <p15:clr>
            <a:srgbClr val="A4A3A4"/>
          </p15:clr>
        </p15:guide>
        <p15:guide id="5" pos="7401" userDrawn="1">
          <p15:clr>
            <a:srgbClr val="A4A3A4"/>
          </p15:clr>
        </p15:guide>
        <p15:guide id="6" pos="5586" userDrawn="1">
          <p15:clr>
            <a:srgbClr val="A4A3A4"/>
          </p15:clr>
        </p15:guide>
        <p15:guide id="7" pos="5722" userDrawn="1">
          <p15:clr>
            <a:srgbClr val="A4A3A4"/>
          </p15:clr>
        </p15:guide>
        <p15:guide id="8" pos="2094" userDrawn="1">
          <p15:clr>
            <a:srgbClr val="A4A3A4"/>
          </p15:clr>
        </p15:guide>
        <p15:guide id="9" pos="1958" userDrawn="1">
          <p15:clr>
            <a:srgbClr val="A4A3A4"/>
          </p15:clr>
        </p15:guide>
        <p15:guide id="10" pos="279" userDrawn="1">
          <p15:clr>
            <a:srgbClr val="A4A3A4"/>
          </p15:clr>
        </p15:guide>
        <p15:guide id="11" orient="horz" pos="417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265B"/>
    <a:srgbClr val="C587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22"/>
    <p:restoredTop sz="96327"/>
  </p:normalViewPr>
  <p:slideViewPr>
    <p:cSldViewPr snapToGrid="0">
      <p:cViewPr varScale="1">
        <p:scale>
          <a:sx n="108" d="100"/>
          <a:sy n="108" d="100"/>
        </p:scale>
        <p:origin x="450" y="108"/>
      </p:cViewPr>
      <p:guideLst>
        <p:guide orient="horz" pos="2160"/>
        <p:guide pos="3840"/>
        <p:guide pos="3908"/>
        <p:guide pos="3772"/>
        <p:guide pos="7401"/>
        <p:guide pos="5586"/>
        <p:guide pos="5722"/>
        <p:guide pos="2094"/>
        <p:guide pos="1958"/>
        <p:guide pos="279"/>
        <p:guide orient="horz" pos="417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3F8FF67D-9BEA-474D-A13D-D9043CED221D}"/>
    <pc:docChg chg="modSld">
      <pc:chgData name="Rosie Cooper" userId="bf124abb-9a2b-4602-9121-6ae61623fa8e" providerId="ADAL" clId="{3F8FF67D-9BEA-474D-A13D-D9043CED221D}" dt="2025-04-01T12:10:22.837" v="9" actId="14100"/>
      <pc:docMkLst>
        <pc:docMk/>
      </pc:docMkLst>
      <pc:sldChg chg="modSp mod">
        <pc:chgData name="Rosie Cooper" userId="bf124abb-9a2b-4602-9121-6ae61623fa8e" providerId="ADAL" clId="{3F8FF67D-9BEA-474D-A13D-D9043CED221D}" dt="2025-04-01T12:10:22.837" v="9" actId="14100"/>
        <pc:sldMkLst>
          <pc:docMk/>
          <pc:sldMk cId="3221215225" sldId="256"/>
        </pc:sldMkLst>
        <pc:spChg chg="mod">
          <ac:chgData name="Rosie Cooper" userId="bf124abb-9a2b-4602-9121-6ae61623fa8e" providerId="ADAL" clId="{3F8FF67D-9BEA-474D-A13D-D9043CED221D}" dt="2025-04-01T12:10:00.538" v="0" actId="14100"/>
          <ac:spMkLst>
            <pc:docMk/>
            <pc:sldMk cId="3221215225" sldId="256"/>
            <ac:spMk id="8" creationId="{48CFD270-ADF1-F7FE-4FD4-79B8DF5EF2E5}"/>
          </ac:spMkLst>
        </pc:spChg>
        <pc:spChg chg="mod">
          <ac:chgData name="Rosie Cooper" userId="bf124abb-9a2b-4602-9121-6ae61623fa8e" providerId="ADAL" clId="{3F8FF67D-9BEA-474D-A13D-D9043CED221D}" dt="2025-04-01T12:10:22.837" v="9" actId="14100"/>
          <ac:spMkLst>
            <pc:docMk/>
            <pc:sldMk cId="3221215225" sldId="256"/>
            <ac:spMk id="12" creationId="{C044C62B-B85D-45ED-0BCE-8875128565D0}"/>
          </ac:spMkLst>
        </pc:spChg>
        <pc:spChg chg="mod">
          <ac:chgData name="Rosie Cooper" userId="bf124abb-9a2b-4602-9121-6ae61623fa8e" providerId="ADAL" clId="{3F8FF67D-9BEA-474D-A13D-D9043CED221D}" dt="2025-04-01T12:10:21.205" v="8" actId="14100"/>
          <ac:spMkLst>
            <pc:docMk/>
            <pc:sldMk cId="3221215225" sldId="256"/>
            <ac:spMk id="13" creationId="{FAA5939A-F75F-239D-9A6A-DE4C21022A79}"/>
          </ac:spMkLst>
        </pc:spChg>
        <pc:spChg chg="mod">
          <ac:chgData name="Rosie Cooper" userId="bf124abb-9a2b-4602-9121-6ae61623fa8e" providerId="ADAL" clId="{3F8FF67D-9BEA-474D-A13D-D9043CED221D}" dt="2025-04-01T12:10:18.820" v="7" actId="14100"/>
          <ac:spMkLst>
            <pc:docMk/>
            <pc:sldMk cId="3221215225" sldId="256"/>
            <ac:spMk id="14" creationId="{B2297589-5050-7914-6656-DB0CD71950DC}"/>
          </ac:spMkLst>
        </pc:spChg>
        <pc:spChg chg="mod">
          <ac:chgData name="Rosie Cooper" userId="bf124abb-9a2b-4602-9121-6ae61623fa8e" providerId="ADAL" clId="{3F8FF67D-9BEA-474D-A13D-D9043CED221D}" dt="2025-04-01T12:10:02.994" v="1" actId="14100"/>
          <ac:spMkLst>
            <pc:docMk/>
            <pc:sldMk cId="3221215225" sldId="256"/>
            <ac:spMk id="16" creationId="{6F1D1D68-60B8-DA18-F392-88F7414D7658}"/>
          </ac:spMkLst>
        </pc:spChg>
        <pc:spChg chg="mod">
          <ac:chgData name="Rosie Cooper" userId="bf124abb-9a2b-4602-9121-6ae61623fa8e" providerId="ADAL" clId="{3F8FF67D-9BEA-474D-A13D-D9043CED221D}" dt="2025-04-01T12:10:16.435" v="6" actId="14100"/>
          <ac:spMkLst>
            <pc:docMk/>
            <pc:sldMk cId="3221215225" sldId="256"/>
            <ac:spMk id="18" creationId="{5A8CEB19-9114-0E39-7BC9-7A25DD86B1F7}"/>
          </ac:spMkLst>
        </pc:spChg>
        <pc:spChg chg="mod">
          <ac:chgData name="Rosie Cooper" userId="bf124abb-9a2b-4602-9121-6ae61623fa8e" providerId="ADAL" clId="{3F8FF67D-9BEA-474D-A13D-D9043CED221D}" dt="2025-04-01T12:10:04.960" v="2" actId="14100"/>
          <ac:spMkLst>
            <pc:docMk/>
            <pc:sldMk cId="3221215225" sldId="256"/>
            <ac:spMk id="22" creationId="{A9216EF2-CF39-70ED-2313-78D3CE7254B3}"/>
          </ac:spMkLst>
        </pc:spChg>
        <pc:spChg chg="mod">
          <ac:chgData name="Rosie Cooper" userId="bf124abb-9a2b-4602-9121-6ae61623fa8e" providerId="ADAL" clId="{3F8FF67D-9BEA-474D-A13D-D9043CED221D}" dt="2025-04-01T12:10:07.548" v="3" actId="14100"/>
          <ac:spMkLst>
            <pc:docMk/>
            <pc:sldMk cId="3221215225" sldId="256"/>
            <ac:spMk id="24" creationId="{9ED3EC7B-1665-30B4-80D0-FF4B6E335C2F}"/>
          </ac:spMkLst>
        </pc:spChg>
        <pc:spChg chg="mod">
          <ac:chgData name="Rosie Cooper" userId="bf124abb-9a2b-4602-9121-6ae61623fa8e" providerId="ADAL" clId="{3F8FF67D-9BEA-474D-A13D-D9043CED221D}" dt="2025-04-01T12:10:09.877" v="4" actId="14100"/>
          <ac:spMkLst>
            <pc:docMk/>
            <pc:sldMk cId="3221215225" sldId="256"/>
            <ac:spMk id="26" creationId="{7051BAE9-D887-0B49-A10E-737695F033FC}"/>
          </ac:spMkLst>
        </pc:spChg>
        <pc:spChg chg="mod">
          <ac:chgData name="Rosie Cooper" userId="bf124abb-9a2b-4602-9121-6ae61623fa8e" providerId="ADAL" clId="{3F8FF67D-9BEA-474D-A13D-D9043CED221D}" dt="2025-04-01T12:10:12.138" v="5" actId="14100"/>
          <ac:spMkLst>
            <pc:docMk/>
            <pc:sldMk cId="3221215225" sldId="256"/>
            <ac:spMk id="28" creationId="{0786C0E0-8A70-593A-A44B-D3B8F61E353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64703-82CD-8318-008B-64553787AD9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01FB1F9E-A126-5322-9A9E-DD0425D99A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51659353-CFBA-A07C-3602-335AF11201F3}"/>
              </a:ext>
            </a:extLst>
          </p:cNvPr>
          <p:cNvSpPr>
            <a:spLocks noGrp="1"/>
          </p:cNvSpPr>
          <p:nvPr>
            <p:ph type="dt" sz="half" idx="10"/>
          </p:nvPr>
        </p:nvSpPr>
        <p:spPr/>
        <p:txBody>
          <a:bodyPr/>
          <a:lstStyle/>
          <a:p>
            <a:fld id="{7EF94D3E-CD4E-0748-95DA-54AB6F9C56CD}" type="datetimeFigureOut">
              <a:rPr lang="en-US" smtClean="0"/>
              <a:t>4/1/2025</a:t>
            </a:fld>
            <a:endParaRPr lang="en-US"/>
          </a:p>
        </p:txBody>
      </p:sp>
      <p:sp>
        <p:nvSpPr>
          <p:cNvPr id="5" name="Footer Placeholder 4">
            <a:extLst>
              <a:ext uri="{FF2B5EF4-FFF2-40B4-BE49-F238E27FC236}">
                <a16:creationId xmlns:a16="http://schemas.microsoft.com/office/drawing/2014/main" id="{AF98CE74-E67C-667B-C937-70B42EC7E6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4C106-EB49-96F3-1348-C4FC008C6292}"/>
              </a:ext>
            </a:extLst>
          </p:cNvPr>
          <p:cNvSpPr>
            <a:spLocks noGrp="1"/>
          </p:cNvSpPr>
          <p:nvPr>
            <p:ph type="sldNum" sz="quarter" idx="12"/>
          </p:nvPr>
        </p:nvSpPr>
        <p:spPr/>
        <p:txBody>
          <a:bodyPr/>
          <a:lstStyle/>
          <a:p>
            <a:fld id="{48B2E70E-CBD8-A240-936C-95856E8EBB69}" type="slidenum">
              <a:rPr lang="en-US" smtClean="0"/>
              <a:t>‹#›</a:t>
            </a:fld>
            <a:endParaRPr lang="en-US"/>
          </a:p>
        </p:txBody>
      </p:sp>
    </p:spTree>
    <p:extLst>
      <p:ext uri="{BB962C8B-B14F-4D97-AF65-F5344CB8AC3E}">
        <p14:creationId xmlns:p14="http://schemas.microsoft.com/office/powerpoint/2010/main" val="4194193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35FFC-E534-9D98-7C85-ECB4352ABEA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5AEAB85-572B-3F3B-57DF-084B742182B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6FCF59B-26EA-540A-665A-8318DA901AC3}"/>
              </a:ext>
            </a:extLst>
          </p:cNvPr>
          <p:cNvSpPr>
            <a:spLocks noGrp="1"/>
          </p:cNvSpPr>
          <p:nvPr>
            <p:ph type="dt" sz="half" idx="10"/>
          </p:nvPr>
        </p:nvSpPr>
        <p:spPr/>
        <p:txBody>
          <a:bodyPr/>
          <a:lstStyle/>
          <a:p>
            <a:fld id="{7EF94D3E-CD4E-0748-95DA-54AB6F9C56CD}" type="datetimeFigureOut">
              <a:rPr lang="en-US" smtClean="0"/>
              <a:t>4/1/2025</a:t>
            </a:fld>
            <a:endParaRPr lang="en-US"/>
          </a:p>
        </p:txBody>
      </p:sp>
      <p:sp>
        <p:nvSpPr>
          <p:cNvPr id="5" name="Footer Placeholder 4">
            <a:extLst>
              <a:ext uri="{FF2B5EF4-FFF2-40B4-BE49-F238E27FC236}">
                <a16:creationId xmlns:a16="http://schemas.microsoft.com/office/drawing/2014/main" id="{2B2801B3-833D-8B6D-E025-73AC4EF38A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BD152-5450-AE12-187C-C9F9788ED47B}"/>
              </a:ext>
            </a:extLst>
          </p:cNvPr>
          <p:cNvSpPr>
            <a:spLocks noGrp="1"/>
          </p:cNvSpPr>
          <p:nvPr>
            <p:ph type="sldNum" sz="quarter" idx="12"/>
          </p:nvPr>
        </p:nvSpPr>
        <p:spPr/>
        <p:txBody>
          <a:bodyPr/>
          <a:lstStyle/>
          <a:p>
            <a:fld id="{48B2E70E-CBD8-A240-936C-95856E8EBB69}" type="slidenum">
              <a:rPr lang="en-US" smtClean="0"/>
              <a:t>‹#›</a:t>
            </a:fld>
            <a:endParaRPr lang="en-US"/>
          </a:p>
        </p:txBody>
      </p:sp>
    </p:spTree>
    <p:extLst>
      <p:ext uri="{BB962C8B-B14F-4D97-AF65-F5344CB8AC3E}">
        <p14:creationId xmlns:p14="http://schemas.microsoft.com/office/powerpoint/2010/main" val="716846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D4AAF4-CE06-1145-5708-9B8A10ADA08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800D048-A2B0-9E73-1323-A2484E7AC09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F360346-6A4D-FB54-9F86-EC83B1CAB13E}"/>
              </a:ext>
            </a:extLst>
          </p:cNvPr>
          <p:cNvSpPr>
            <a:spLocks noGrp="1"/>
          </p:cNvSpPr>
          <p:nvPr>
            <p:ph type="dt" sz="half" idx="10"/>
          </p:nvPr>
        </p:nvSpPr>
        <p:spPr/>
        <p:txBody>
          <a:bodyPr/>
          <a:lstStyle/>
          <a:p>
            <a:fld id="{7EF94D3E-CD4E-0748-95DA-54AB6F9C56CD}" type="datetimeFigureOut">
              <a:rPr lang="en-US" smtClean="0"/>
              <a:t>4/1/2025</a:t>
            </a:fld>
            <a:endParaRPr lang="en-US"/>
          </a:p>
        </p:txBody>
      </p:sp>
      <p:sp>
        <p:nvSpPr>
          <p:cNvPr id="5" name="Footer Placeholder 4">
            <a:extLst>
              <a:ext uri="{FF2B5EF4-FFF2-40B4-BE49-F238E27FC236}">
                <a16:creationId xmlns:a16="http://schemas.microsoft.com/office/drawing/2014/main" id="{02645F56-48A5-100C-26FC-95169C9223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69B5BA-EDB9-5AD7-5EC3-3951177A327D}"/>
              </a:ext>
            </a:extLst>
          </p:cNvPr>
          <p:cNvSpPr>
            <a:spLocks noGrp="1"/>
          </p:cNvSpPr>
          <p:nvPr>
            <p:ph type="sldNum" sz="quarter" idx="12"/>
          </p:nvPr>
        </p:nvSpPr>
        <p:spPr/>
        <p:txBody>
          <a:bodyPr/>
          <a:lstStyle/>
          <a:p>
            <a:fld id="{48B2E70E-CBD8-A240-936C-95856E8EBB69}" type="slidenum">
              <a:rPr lang="en-US" smtClean="0"/>
              <a:t>‹#›</a:t>
            </a:fld>
            <a:endParaRPr lang="en-US"/>
          </a:p>
        </p:txBody>
      </p:sp>
    </p:spTree>
    <p:extLst>
      <p:ext uri="{BB962C8B-B14F-4D97-AF65-F5344CB8AC3E}">
        <p14:creationId xmlns:p14="http://schemas.microsoft.com/office/powerpoint/2010/main" val="1694000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2E043-7F87-D347-CBCF-89E013CE6E2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15829CD-4DD2-4042-49BB-53E037B5325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C0EE288-90FF-AB9C-982F-1D93A86E3153}"/>
              </a:ext>
            </a:extLst>
          </p:cNvPr>
          <p:cNvSpPr>
            <a:spLocks noGrp="1"/>
          </p:cNvSpPr>
          <p:nvPr>
            <p:ph type="dt" sz="half" idx="10"/>
          </p:nvPr>
        </p:nvSpPr>
        <p:spPr/>
        <p:txBody>
          <a:bodyPr/>
          <a:lstStyle/>
          <a:p>
            <a:fld id="{7EF94D3E-CD4E-0748-95DA-54AB6F9C56CD}" type="datetimeFigureOut">
              <a:rPr lang="en-US" smtClean="0"/>
              <a:t>4/1/2025</a:t>
            </a:fld>
            <a:endParaRPr lang="en-US"/>
          </a:p>
        </p:txBody>
      </p:sp>
      <p:sp>
        <p:nvSpPr>
          <p:cNvPr id="5" name="Footer Placeholder 4">
            <a:extLst>
              <a:ext uri="{FF2B5EF4-FFF2-40B4-BE49-F238E27FC236}">
                <a16:creationId xmlns:a16="http://schemas.microsoft.com/office/drawing/2014/main" id="{75E140EC-1185-A893-1428-1BF2E410ED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5A6208-A27B-1CE8-7184-9CFAF3F2C7BD}"/>
              </a:ext>
            </a:extLst>
          </p:cNvPr>
          <p:cNvSpPr>
            <a:spLocks noGrp="1"/>
          </p:cNvSpPr>
          <p:nvPr>
            <p:ph type="sldNum" sz="quarter" idx="12"/>
          </p:nvPr>
        </p:nvSpPr>
        <p:spPr/>
        <p:txBody>
          <a:bodyPr/>
          <a:lstStyle/>
          <a:p>
            <a:fld id="{48B2E70E-CBD8-A240-936C-95856E8EBB69}" type="slidenum">
              <a:rPr lang="en-US" smtClean="0"/>
              <a:t>‹#›</a:t>
            </a:fld>
            <a:endParaRPr lang="en-US"/>
          </a:p>
        </p:txBody>
      </p:sp>
    </p:spTree>
    <p:extLst>
      <p:ext uri="{BB962C8B-B14F-4D97-AF65-F5344CB8AC3E}">
        <p14:creationId xmlns:p14="http://schemas.microsoft.com/office/powerpoint/2010/main" val="1754254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13DDC-F8A6-38D1-75CC-13CEBC61DAD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3AF46C9-9523-1C40-0857-D057289484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5E9770F-1217-1BD0-7F23-1CC144F80EC6}"/>
              </a:ext>
            </a:extLst>
          </p:cNvPr>
          <p:cNvSpPr>
            <a:spLocks noGrp="1"/>
          </p:cNvSpPr>
          <p:nvPr>
            <p:ph type="dt" sz="half" idx="10"/>
          </p:nvPr>
        </p:nvSpPr>
        <p:spPr/>
        <p:txBody>
          <a:bodyPr/>
          <a:lstStyle/>
          <a:p>
            <a:fld id="{7EF94D3E-CD4E-0748-95DA-54AB6F9C56CD}" type="datetimeFigureOut">
              <a:rPr lang="en-US" smtClean="0"/>
              <a:t>4/1/2025</a:t>
            </a:fld>
            <a:endParaRPr lang="en-US"/>
          </a:p>
        </p:txBody>
      </p:sp>
      <p:sp>
        <p:nvSpPr>
          <p:cNvPr id="5" name="Footer Placeholder 4">
            <a:extLst>
              <a:ext uri="{FF2B5EF4-FFF2-40B4-BE49-F238E27FC236}">
                <a16:creationId xmlns:a16="http://schemas.microsoft.com/office/drawing/2014/main" id="{ED203BFA-DAC5-F4A3-FEB8-DA801AAB50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8B45A6-950F-9200-D31B-59111AED4701}"/>
              </a:ext>
            </a:extLst>
          </p:cNvPr>
          <p:cNvSpPr>
            <a:spLocks noGrp="1"/>
          </p:cNvSpPr>
          <p:nvPr>
            <p:ph type="sldNum" sz="quarter" idx="12"/>
          </p:nvPr>
        </p:nvSpPr>
        <p:spPr/>
        <p:txBody>
          <a:bodyPr/>
          <a:lstStyle/>
          <a:p>
            <a:fld id="{48B2E70E-CBD8-A240-936C-95856E8EBB69}" type="slidenum">
              <a:rPr lang="en-US" smtClean="0"/>
              <a:t>‹#›</a:t>
            </a:fld>
            <a:endParaRPr lang="en-US"/>
          </a:p>
        </p:txBody>
      </p:sp>
    </p:spTree>
    <p:extLst>
      <p:ext uri="{BB962C8B-B14F-4D97-AF65-F5344CB8AC3E}">
        <p14:creationId xmlns:p14="http://schemas.microsoft.com/office/powerpoint/2010/main" val="1784318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FBBB0-0E13-B46A-87CF-4985A061D5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A66EBDC-950D-5E2E-ECA2-B99E72283BA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136DCEF-DED3-86C1-82F7-4D05A9966FE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3D49C427-33E5-FCCC-727C-5EBD72E2AE84}"/>
              </a:ext>
            </a:extLst>
          </p:cNvPr>
          <p:cNvSpPr>
            <a:spLocks noGrp="1"/>
          </p:cNvSpPr>
          <p:nvPr>
            <p:ph type="dt" sz="half" idx="10"/>
          </p:nvPr>
        </p:nvSpPr>
        <p:spPr/>
        <p:txBody>
          <a:bodyPr/>
          <a:lstStyle/>
          <a:p>
            <a:fld id="{7EF94D3E-CD4E-0748-95DA-54AB6F9C56CD}" type="datetimeFigureOut">
              <a:rPr lang="en-US" smtClean="0"/>
              <a:t>4/1/2025</a:t>
            </a:fld>
            <a:endParaRPr lang="en-US"/>
          </a:p>
        </p:txBody>
      </p:sp>
      <p:sp>
        <p:nvSpPr>
          <p:cNvPr id="6" name="Footer Placeholder 5">
            <a:extLst>
              <a:ext uri="{FF2B5EF4-FFF2-40B4-BE49-F238E27FC236}">
                <a16:creationId xmlns:a16="http://schemas.microsoft.com/office/drawing/2014/main" id="{821F69AC-182E-E6C7-9964-1FDA4DA87C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DFA916-DFB6-C180-9CD3-FF0C2526F945}"/>
              </a:ext>
            </a:extLst>
          </p:cNvPr>
          <p:cNvSpPr>
            <a:spLocks noGrp="1"/>
          </p:cNvSpPr>
          <p:nvPr>
            <p:ph type="sldNum" sz="quarter" idx="12"/>
          </p:nvPr>
        </p:nvSpPr>
        <p:spPr/>
        <p:txBody>
          <a:bodyPr/>
          <a:lstStyle/>
          <a:p>
            <a:fld id="{48B2E70E-CBD8-A240-936C-95856E8EBB69}" type="slidenum">
              <a:rPr lang="en-US" smtClean="0"/>
              <a:t>‹#›</a:t>
            </a:fld>
            <a:endParaRPr lang="en-US"/>
          </a:p>
        </p:txBody>
      </p:sp>
    </p:spTree>
    <p:extLst>
      <p:ext uri="{BB962C8B-B14F-4D97-AF65-F5344CB8AC3E}">
        <p14:creationId xmlns:p14="http://schemas.microsoft.com/office/powerpoint/2010/main" val="1962308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350F2-C4EC-EF0C-C918-2B5CE93EA09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3D6A352-1546-D768-E0FE-99B2D4A4F7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A701B20-AC72-379B-67F5-07C4EAE5E35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AB8E3210-95C0-CA5E-12F0-8F8A39E6E1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1A874A1-A5A8-4D90-690B-F51273010C2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FB4A011-ED2A-D8B4-1A51-9B013638847E}"/>
              </a:ext>
            </a:extLst>
          </p:cNvPr>
          <p:cNvSpPr>
            <a:spLocks noGrp="1"/>
          </p:cNvSpPr>
          <p:nvPr>
            <p:ph type="dt" sz="half" idx="10"/>
          </p:nvPr>
        </p:nvSpPr>
        <p:spPr/>
        <p:txBody>
          <a:bodyPr/>
          <a:lstStyle/>
          <a:p>
            <a:fld id="{7EF94D3E-CD4E-0748-95DA-54AB6F9C56CD}" type="datetimeFigureOut">
              <a:rPr lang="en-US" smtClean="0"/>
              <a:t>4/1/2025</a:t>
            </a:fld>
            <a:endParaRPr lang="en-US"/>
          </a:p>
        </p:txBody>
      </p:sp>
      <p:sp>
        <p:nvSpPr>
          <p:cNvPr id="8" name="Footer Placeholder 7">
            <a:extLst>
              <a:ext uri="{FF2B5EF4-FFF2-40B4-BE49-F238E27FC236}">
                <a16:creationId xmlns:a16="http://schemas.microsoft.com/office/drawing/2014/main" id="{8E404E6C-70CB-3496-255F-5E51933CAF1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277F90-5953-8B8D-F339-F5DF4B71BAD4}"/>
              </a:ext>
            </a:extLst>
          </p:cNvPr>
          <p:cNvSpPr>
            <a:spLocks noGrp="1"/>
          </p:cNvSpPr>
          <p:nvPr>
            <p:ph type="sldNum" sz="quarter" idx="12"/>
          </p:nvPr>
        </p:nvSpPr>
        <p:spPr/>
        <p:txBody>
          <a:bodyPr/>
          <a:lstStyle/>
          <a:p>
            <a:fld id="{48B2E70E-CBD8-A240-936C-95856E8EBB69}" type="slidenum">
              <a:rPr lang="en-US" smtClean="0"/>
              <a:t>‹#›</a:t>
            </a:fld>
            <a:endParaRPr lang="en-US"/>
          </a:p>
        </p:txBody>
      </p:sp>
    </p:spTree>
    <p:extLst>
      <p:ext uri="{BB962C8B-B14F-4D97-AF65-F5344CB8AC3E}">
        <p14:creationId xmlns:p14="http://schemas.microsoft.com/office/powerpoint/2010/main" val="1604824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880F6-743A-0C53-62AF-F48A2F27F35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9B3E9CDC-C362-EC16-CCD1-733C1C68F85D}"/>
              </a:ext>
            </a:extLst>
          </p:cNvPr>
          <p:cNvSpPr>
            <a:spLocks noGrp="1"/>
          </p:cNvSpPr>
          <p:nvPr>
            <p:ph type="dt" sz="half" idx="10"/>
          </p:nvPr>
        </p:nvSpPr>
        <p:spPr/>
        <p:txBody>
          <a:bodyPr/>
          <a:lstStyle/>
          <a:p>
            <a:fld id="{7EF94D3E-CD4E-0748-95DA-54AB6F9C56CD}" type="datetimeFigureOut">
              <a:rPr lang="en-US" smtClean="0"/>
              <a:t>4/1/2025</a:t>
            </a:fld>
            <a:endParaRPr lang="en-US"/>
          </a:p>
        </p:txBody>
      </p:sp>
      <p:sp>
        <p:nvSpPr>
          <p:cNvPr id="4" name="Footer Placeholder 3">
            <a:extLst>
              <a:ext uri="{FF2B5EF4-FFF2-40B4-BE49-F238E27FC236}">
                <a16:creationId xmlns:a16="http://schemas.microsoft.com/office/drawing/2014/main" id="{E49E9856-9875-9F72-E59A-1645264666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A808A9-5BB0-EBCE-F9B3-3BF23FEDAE5F}"/>
              </a:ext>
            </a:extLst>
          </p:cNvPr>
          <p:cNvSpPr>
            <a:spLocks noGrp="1"/>
          </p:cNvSpPr>
          <p:nvPr>
            <p:ph type="sldNum" sz="quarter" idx="12"/>
          </p:nvPr>
        </p:nvSpPr>
        <p:spPr/>
        <p:txBody>
          <a:bodyPr/>
          <a:lstStyle/>
          <a:p>
            <a:fld id="{48B2E70E-CBD8-A240-936C-95856E8EBB69}" type="slidenum">
              <a:rPr lang="en-US" smtClean="0"/>
              <a:t>‹#›</a:t>
            </a:fld>
            <a:endParaRPr lang="en-US"/>
          </a:p>
        </p:txBody>
      </p:sp>
    </p:spTree>
    <p:extLst>
      <p:ext uri="{BB962C8B-B14F-4D97-AF65-F5344CB8AC3E}">
        <p14:creationId xmlns:p14="http://schemas.microsoft.com/office/powerpoint/2010/main" val="3669853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BC457C-84D4-8F17-6DCB-10DDD297D98C}"/>
              </a:ext>
            </a:extLst>
          </p:cNvPr>
          <p:cNvSpPr>
            <a:spLocks noGrp="1"/>
          </p:cNvSpPr>
          <p:nvPr>
            <p:ph type="dt" sz="half" idx="10"/>
          </p:nvPr>
        </p:nvSpPr>
        <p:spPr/>
        <p:txBody>
          <a:bodyPr/>
          <a:lstStyle/>
          <a:p>
            <a:fld id="{7EF94D3E-CD4E-0748-95DA-54AB6F9C56CD}" type="datetimeFigureOut">
              <a:rPr lang="en-US" smtClean="0"/>
              <a:t>4/1/2025</a:t>
            </a:fld>
            <a:endParaRPr lang="en-US"/>
          </a:p>
        </p:txBody>
      </p:sp>
      <p:sp>
        <p:nvSpPr>
          <p:cNvPr id="3" name="Footer Placeholder 2">
            <a:extLst>
              <a:ext uri="{FF2B5EF4-FFF2-40B4-BE49-F238E27FC236}">
                <a16:creationId xmlns:a16="http://schemas.microsoft.com/office/drawing/2014/main" id="{E8DD942D-D86D-9176-EF04-2B1C5B2A2C6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DB737BC-3C21-96C7-A294-CB911A5F93BD}"/>
              </a:ext>
            </a:extLst>
          </p:cNvPr>
          <p:cNvSpPr>
            <a:spLocks noGrp="1"/>
          </p:cNvSpPr>
          <p:nvPr>
            <p:ph type="sldNum" sz="quarter" idx="12"/>
          </p:nvPr>
        </p:nvSpPr>
        <p:spPr/>
        <p:txBody>
          <a:bodyPr/>
          <a:lstStyle/>
          <a:p>
            <a:fld id="{48B2E70E-CBD8-A240-936C-95856E8EBB69}" type="slidenum">
              <a:rPr lang="en-US" smtClean="0"/>
              <a:t>‹#›</a:t>
            </a:fld>
            <a:endParaRPr lang="en-US"/>
          </a:p>
        </p:txBody>
      </p:sp>
    </p:spTree>
    <p:extLst>
      <p:ext uri="{BB962C8B-B14F-4D97-AF65-F5344CB8AC3E}">
        <p14:creationId xmlns:p14="http://schemas.microsoft.com/office/powerpoint/2010/main" val="4063992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A6E14-6155-3DE1-790D-19029262567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E7051BA-BEDF-BD9F-FE63-5295700F3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F2BB29D6-01A2-F127-5EC4-EC8EB499C5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2F17525-CC94-B715-CE69-6E3C7BBB5D2C}"/>
              </a:ext>
            </a:extLst>
          </p:cNvPr>
          <p:cNvSpPr>
            <a:spLocks noGrp="1"/>
          </p:cNvSpPr>
          <p:nvPr>
            <p:ph type="dt" sz="half" idx="10"/>
          </p:nvPr>
        </p:nvSpPr>
        <p:spPr/>
        <p:txBody>
          <a:bodyPr/>
          <a:lstStyle/>
          <a:p>
            <a:fld id="{7EF94D3E-CD4E-0748-95DA-54AB6F9C56CD}" type="datetimeFigureOut">
              <a:rPr lang="en-US" smtClean="0"/>
              <a:t>4/1/2025</a:t>
            </a:fld>
            <a:endParaRPr lang="en-US"/>
          </a:p>
        </p:txBody>
      </p:sp>
      <p:sp>
        <p:nvSpPr>
          <p:cNvPr id="6" name="Footer Placeholder 5">
            <a:extLst>
              <a:ext uri="{FF2B5EF4-FFF2-40B4-BE49-F238E27FC236}">
                <a16:creationId xmlns:a16="http://schemas.microsoft.com/office/drawing/2014/main" id="{C478B884-7F25-DEB9-056A-2E02992857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2A826D-9495-95D4-5704-D9C6FFE08C19}"/>
              </a:ext>
            </a:extLst>
          </p:cNvPr>
          <p:cNvSpPr>
            <a:spLocks noGrp="1"/>
          </p:cNvSpPr>
          <p:nvPr>
            <p:ph type="sldNum" sz="quarter" idx="12"/>
          </p:nvPr>
        </p:nvSpPr>
        <p:spPr/>
        <p:txBody>
          <a:bodyPr/>
          <a:lstStyle/>
          <a:p>
            <a:fld id="{48B2E70E-CBD8-A240-936C-95856E8EBB69}" type="slidenum">
              <a:rPr lang="en-US" smtClean="0"/>
              <a:t>‹#›</a:t>
            </a:fld>
            <a:endParaRPr lang="en-US"/>
          </a:p>
        </p:txBody>
      </p:sp>
    </p:spTree>
    <p:extLst>
      <p:ext uri="{BB962C8B-B14F-4D97-AF65-F5344CB8AC3E}">
        <p14:creationId xmlns:p14="http://schemas.microsoft.com/office/powerpoint/2010/main" val="3643620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73BC-CDB5-C679-6A23-06DD768B73F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33550A6-8B26-461F-B26E-94EE7D9520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2D531C-2B42-CE5D-2F69-4B7B36506D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56D43A9-69F9-EEC1-8B38-E0DE00B39D59}"/>
              </a:ext>
            </a:extLst>
          </p:cNvPr>
          <p:cNvSpPr>
            <a:spLocks noGrp="1"/>
          </p:cNvSpPr>
          <p:nvPr>
            <p:ph type="dt" sz="half" idx="10"/>
          </p:nvPr>
        </p:nvSpPr>
        <p:spPr/>
        <p:txBody>
          <a:bodyPr/>
          <a:lstStyle/>
          <a:p>
            <a:fld id="{7EF94D3E-CD4E-0748-95DA-54AB6F9C56CD}" type="datetimeFigureOut">
              <a:rPr lang="en-US" smtClean="0"/>
              <a:t>4/1/2025</a:t>
            </a:fld>
            <a:endParaRPr lang="en-US"/>
          </a:p>
        </p:txBody>
      </p:sp>
      <p:sp>
        <p:nvSpPr>
          <p:cNvPr id="6" name="Footer Placeholder 5">
            <a:extLst>
              <a:ext uri="{FF2B5EF4-FFF2-40B4-BE49-F238E27FC236}">
                <a16:creationId xmlns:a16="http://schemas.microsoft.com/office/drawing/2014/main" id="{EE689A0F-5D14-20D6-2126-01F49A44F4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6A07AA-59C2-2EC0-29D6-3155902F85A8}"/>
              </a:ext>
            </a:extLst>
          </p:cNvPr>
          <p:cNvSpPr>
            <a:spLocks noGrp="1"/>
          </p:cNvSpPr>
          <p:nvPr>
            <p:ph type="sldNum" sz="quarter" idx="12"/>
          </p:nvPr>
        </p:nvSpPr>
        <p:spPr/>
        <p:txBody>
          <a:bodyPr/>
          <a:lstStyle/>
          <a:p>
            <a:fld id="{48B2E70E-CBD8-A240-936C-95856E8EBB69}" type="slidenum">
              <a:rPr lang="en-US" smtClean="0"/>
              <a:t>‹#›</a:t>
            </a:fld>
            <a:endParaRPr lang="en-US"/>
          </a:p>
        </p:txBody>
      </p:sp>
    </p:spTree>
    <p:extLst>
      <p:ext uri="{BB962C8B-B14F-4D97-AF65-F5344CB8AC3E}">
        <p14:creationId xmlns:p14="http://schemas.microsoft.com/office/powerpoint/2010/main" val="3532437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5FBA21-B0DA-9C67-9A0C-D0A4E033E5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6D5B32C-EE66-2CE9-04EC-266C4293DF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0BDF805-0212-383F-8539-31A71EF77B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F94D3E-CD4E-0748-95DA-54AB6F9C56CD}" type="datetimeFigureOut">
              <a:rPr lang="en-US" smtClean="0"/>
              <a:t>4/1/2025</a:t>
            </a:fld>
            <a:endParaRPr lang="en-US"/>
          </a:p>
        </p:txBody>
      </p:sp>
      <p:sp>
        <p:nvSpPr>
          <p:cNvPr id="5" name="Footer Placeholder 4">
            <a:extLst>
              <a:ext uri="{FF2B5EF4-FFF2-40B4-BE49-F238E27FC236}">
                <a16:creationId xmlns:a16="http://schemas.microsoft.com/office/drawing/2014/main" id="{CFD1A66C-1352-6D62-CF44-28BC5E70AE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134D26D-8DC9-FE76-4125-87F2390410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B2E70E-CBD8-A240-936C-95856E8EBB69}" type="slidenum">
              <a:rPr lang="en-US" smtClean="0"/>
              <a:t>‹#›</a:t>
            </a:fld>
            <a:endParaRPr lang="en-US"/>
          </a:p>
        </p:txBody>
      </p:sp>
    </p:spTree>
    <p:extLst>
      <p:ext uri="{BB962C8B-B14F-4D97-AF65-F5344CB8AC3E}">
        <p14:creationId xmlns:p14="http://schemas.microsoft.com/office/powerpoint/2010/main" val="3483844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C937A8D-843C-9721-0899-D044028183E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1"/>
            <a:ext cx="12233058" cy="6908121"/>
          </a:xfrm>
          <a:prstGeom prst="rect">
            <a:avLst/>
          </a:prstGeom>
        </p:spPr>
      </p:pic>
      <p:pic>
        <p:nvPicPr>
          <p:cNvPr id="7" name="Picture 6">
            <a:extLst>
              <a:ext uri="{FF2B5EF4-FFF2-40B4-BE49-F238E27FC236}">
                <a16:creationId xmlns:a16="http://schemas.microsoft.com/office/drawing/2014/main" id="{9DA06B9C-DF7B-F3E6-B740-1A901FFAAFE1}"/>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79247" y="-212737"/>
            <a:ext cx="11633505" cy="1157603"/>
          </a:xfrm>
          <a:prstGeom prst="rect">
            <a:avLst/>
          </a:prstGeom>
        </p:spPr>
      </p:pic>
      <p:sp>
        <p:nvSpPr>
          <p:cNvPr id="11" name="TextBox 10">
            <a:extLst>
              <a:ext uri="{FF2B5EF4-FFF2-40B4-BE49-F238E27FC236}">
                <a16:creationId xmlns:a16="http://schemas.microsoft.com/office/drawing/2014/main" id="{0F1BDCE5-9D2F-0CE3-05AC-977917AA581F}"/>
              </a:ext>
            </a:extLst>
          </p:cNvPr>
          <p:cNvSpPr txBox="1"/>
          <p:nvPr/>
        </p:nvSpPr>
        <p:spPr>
          <a:xfrm>
            <a:off x="425958" y="467867"/>
            <a:ext cx="1078786" cy="461665"/>
          </a:xfrm>
          <a:prstGeom prst="rect">
            <a:avLst/>
          </a:prstGeom>
          <a:noFill/>
        </p:spPr>
        <p:txBody>
          <a:bodyPr wrap="square" rtlCol="0">
            <a:spAutoFit/>
          </a:bodyPr>
          <a:lstStyle/>
          <a:p>
            <a:r>
              <a:rPr lang="en-US" sz="2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THE</a:t>
            </a:r>
          </a:p>
        </p:txBody>
      </p:sp>
      <p:sp>
        <p:nvSpPr>
          <p:cNvPr id="8" name="TextBox 7">
            <a:extLst>
              <a:ext uri="{FF2B5EF4-FFF2-40B4-BE49-F238E27FC236}">
                <a16:creationId xmlns:a16="http://schemas.microsoft.com/office/drawing/2014/main" id="{48CFD270-ADF1-F7FE-4FD4-79B8DF5EF2E5}"/>
              </a:ext>
            </a:extLst>
          </p:cNvPr>
          <p:cNvSpPr txBox="1"/>
          <p:nvPr/>
        </p:nvSpPr>
        <p:spPr>
          <a:xfrm>
            <a:off x="425957" y="791072"/>
            <a:ext cx="5322675" cy="1246495"/>
          </a:xfrm>
          <a:prstGeom prst="rect">
            <a:avLst/>
          </a:prstGeom>
          <a:noFill/>
        </p:spPr>
        <p:txBody>
          <a:bodyPr wrap="square" rtlCol="0">
            <a:spAutoFit/>
          </a:bodyPr>
          <a:lstStyle/>
          <a:p>
            <a:pPr>
              <a:lnSpc>
                <a:spcPts val="9000"/>
              </a:lnSpc>
            </a:pPr>
            <a:r>
              <a:rPr lang="en-US" sz="88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TUDORS</a:t>
            </a:r>
          </a:p>
        </p:txBody>
      </p:sp>
      <p:pic>
        <p:nvPicPr>
          <p:cNvPr id="31" name="Picture 30" descr="An illustration of the Tudor Rose.">
            <a:extLst>
              <a:ext uri="{FF2B5EF4-FFF2-40B4-BE49-F238E27FC236}">
                <a16:creationId xmlns:a16="http://schemas.microsoft.com/office/drawing/2014/main" id="{2F1C4E97-233F-023B-5456-24FC74DBD101}"/>
              </a:ext>
            </a:extLst>
          </p:cNvPr>
          <p:cNvPicPr>
            <a:picLocks noChangeAspect="1"/>
          </p:cNvPicPr>
          <p:nvPr/>
        </p:nvPicPr>
        <p:blipFill rotWithShape="1">
          <a:blip r:embed="rId4"/>
          <a:srcRect l="29282" t="27787" r="30540" b="24455"/>
          <a:stretch/>
        </p:blipFill>
        <p:spPr>
          <a:xfrm>
            <a:off x="3862950" y="452679"/>
            <a:ext cx="2042774" cy="1868028"/>
          </a:xfrm>
          <a:prstGeom prst="rect">
            <a:avLst/>
          </a:prstGeom>
        </p:spPr>
      </p:pic>
      <p:sp>
        <p:nvSpPr>
          <p:cNvPr id="9" name="Rectangle 8">
            <a:extLst>
              <a:ext uri="{FF2B5EF4-FFF2-40B4-BE49-F238E27FC236}">
                <a16:creationId xmlns:a16="http://schemas.microsoft.com/office/drawing/2014/main" id="{D6E20547-7269-D108-4945-D4AC5A757CE0}"/>
              </a:ext>
              <a:ext uri="{C183D7F6-B498-43B3-948B-1728B52AA6E4}">
                <adec:decorative xmlns:adec="http://schemas.microsoft.com/office/drawing/2017/decorative" val="1"/>
              </a:ext>
            </a:extLst>
          </p:cNvPr>
          <p:cNvSpPr/>
          <p:nvPr/>
        </p:nvSpPr>
        <p:spPr>
          <a:xfrm>
            <a:off x="-1" y="1781544"/>
            <a:ext cx="3955551" cy="179523"/>
          </a:xfrm>
          <a:prstGeom prst="rect">
            <a:avLst/>
          </a:prstGeom>
          <a:solidFill>
            <a:srgbClr val="C587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C044C62B-B85D-45ED-0BCE-8875128565D0}"/>
              </a:ext>
            </a:extLst>
          </p:cNvPr>
          <p:cNvSpPr txBox="1"/>
          <p:nvPr/>
        </p:nvSpPr>
        <p:spPr>
          <a:xfrm>
            <a:off x="1307947" y="1950793"/>
            <a:ext cx="3654670" cy="246221"/>
          </a:xfrm>
          <a:prstGeom prst="rect">
            <a:avLst/>
          </a:prstGeom>
          <a:noFill/>
        </p:spPr>
        <p:txBody>
          <a:bodyPr wrap="square" rtlCol="0">
            <a:spAutoFit/>
          </a:bodyPr>
          <a:lstStyle/>
          <a:p>
            <a:r>
              <a:rPr lang="en-US" sz="1000" dirty="0">
                <a:solidFill>
                  <a:srgbClr val="C58715"/>
                </a:solidFill>
                <a:latin typeface="Georgia" panose="02040502050405020303" pitchFamily="18" charset="0"/>
              </a:rPr>
              <a:t>A KNOWLEDGE BOOSTER FOR TEACHERS</a:t>
            </a:r>
          </a:p>
        </p:txBody>
      </p:sp>
      <p:sp>
        <p:nvSpPr>
          <p:cNvPr id="13" name="TextBox 12">
            <a:extLst>
              <a:ext uri="{FF2B5EF4-FFF2-40B4-BE49-F238E27FC236}">
                <a16:creationId xmlns:a16="http://schemas.microsoft.com/office/drawing/2014/main" id="{FAA5939A-F75F-239D-9A6A-DE4C21022A79}"/>
              </a:ext>
            </a:extLst>
          </p:cNvPr>
          <p:cNvSpPr txBox="1"/>
          <p:nvPr/>
        </p:nvSpPr>
        <p:spPr>
          <a:xfrm>
            <a:off x="354040" y="2342152"/>
            <a:ext cx="2913189" cy="307777"/>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IN A NUTSHELL</a:t>
            </a:r>
          </a:p>
        </p:txBody>
      </p:sp>
      <p:sp>
        <p:nvSpPr>
          <p:cNvPr id="10" name="TextBox 9">
            <a:extLst>
              <a:ext uri="{FF2B5EF4-FFF2-40B4-BE49-F238E27FC236}">
                <a16:creationId xmlns:a16="http://schemas.microsoft.com/office/drawing/2014/main" id="{FB44E1BF-0BFC-99F1-44B9-9D64278025DF}"/>
              </a:ext>
            </a:extLst>
          </p:cNvPr>
          <p:cNvSpPr txBox="1"/>
          <p:nvPr/>
        </p:nvSpPr>
        <p:spPr>
          <a:xfrm>
            <a:off x="360722" y="2615557"/>
            <a:ext cx="2747604" cy="1323439"/>
          </a:xfrm>
          <a:prstGeom prst="rect">
            <a:avLst/>
          </a:prstGeom>
          <a:noFill/>
        </p:spPr>
        <p:txBody>
          <a:bodyPr wrap="square" rtlCol="0">
            <a:spAutoFit/>
          </a:bodyPr>
          <a:lstStyle/>
          <a:p>
            <a:r>
              <a:rPr lang="en-GB" sz="1000" dirty="0">
                <a:effectLst/>
                <a:latin typeface="Georgia" panose="02040502050405020303" pitchFamily="18" charset="0"/>
              </a:rPr>
              <a:t>The Tudor period was a time of great change in Britain, spanning three generations. Henry VIII transformed the country’s religion by creating the Church of England, with the monarch as its head. Meanwhile, large ships sailed the seas, exploring Europe and beyond. This brought new goods and opportunities to England. </a:t>
            </a:r>
            <a:endParaRPr lang="en-GB" sz="1000" dirty="0"/>
          </a:p>
        </p:txBody>
      </p:sp>
      <p:pic>
        <p:nvPicPr>
          <p:cNvPr id="32" name="Picture 31" descr="Illustration of portrait of King Henry VIII.">
            <a:extLst>
              <a:ext uri="{FF2B5EF4-FFF2-40B4-BE49-F238E27FC236}">
                <a16:creationId xmlns:a16="http://schemas.microsoft.com/office/drawing/2014/main" id="{2E09B35C-D7A9-1547-1199-C13FE1A44A9C}"/>
              </a:ext>
            </a:extLst>
          </p:cNvPr>
          <p:cNvPicPr>
            <a:picLocks noChangeAspect="1"/>
          </p:cNvPicPr>
          <p:nvPr/>
        </p:nvPicPr>
        <p:blipFill rotWithShape="1">
          <a:blip r:embed="rId5"/>
          <a:srcRect l="15969" r="17845"/>
          <a:stretch/>
        </p:blipFill>
        <p:spPr>
          <a:xfrm>
            <a:off x="1539436" y="3814282"/>
            <a:ext cx="1571626" cy="1826837"/>
          </a:xfrm>
          <a:prstGeom prst="rect">
            <a:avLst/>
          </a:prstGeom>
        </p:spPr>
      </p:pic>
      <p:sp>
        <p:nvSpPr>
          <p:cNvPr id="14" name="TextBox 13">
            <a:extLst>
              <a:ext uri="{FF2B5EF4-FFF2-40B4-BE49-F238E27FC236}">
                <a16:creationId xmlns:a16="http://schemas.microsoft.com/office/drawing/2014/main" id="{B2297589-5050-7914-6656-DB0CD71950DC}"/>
              </a:ext>
            </a:extLst>
          </p:cNvPr>
          <p:cNvSpPr txBox="1"/>
          <p:nvPr/>
        </p:nvSpPr>
        <p:spPr>
          <a:xfrm>
            <a:off x="376985" y="4914155"/>
            <a:ext cx="3092063" cy="523220"/>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HOW DID THE </a:t>
            </a:r>
          </a:p>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TUDOR DYNASTY BEGIN?</a:t>
            </a:r>
          </a:p>
        </p:txBody>
      </p:sp>
      <p:sp>
        <p:nvSpPr>
          <p:cNvPr id="15" name="TextBox 14">
            <a:extLst>
              <a:ext uri="{FF2B5EF4-FFF2-40B4-BE49-F238E27FC236}">
                <a16:creationId xmlns:a16="http://schemas.microsoft.com/office/drawing/2014/main" id="{8870A835-A54D-B6D3-11A8-7EB36705887A}"/>
              </a:ext>
            </a:extLst>
          </p:cNvPr>
          <p:cNvSpPr txBox="1"/>
          <p:nvPr/>
        </p:nvSpPr>
        <p:spPr>
          <a:xfrm>
            <a:off x="363372" y="5389741"/>
            <a:ext cx="2742304" cy="1323439"/>
          </a:xfrm>
          <a:prstGeom prst="rect">
            <a:avLst/>
          </a:prstGeom>
          <a:noFill/>
        </p:spPr>
        <p:txBody>
          <a:bodyPr wrap="square" rtlCol="0">
            <a:spAutoFit/>
          </a:bodyPr>
          <a:lstStyle/>
          <a:p>
            <a:r>
              <a:rPr lang="en-GB" sz="1000" dirty="0">
                <a:effectLst/>
                <a:latin typeface="Georgia" panose="02040502050405020303" pitchFamily="18" charset="0"/>
              </a:rPr>
              <a:t>Before the Tudors, England was torn by civil wars known as the Wars of the Roses (1455–1485), fought between the rival houses of Lancaster and York. Henry Tudor (from the House of Lancaster) defeated Richard III at the Battle of Bosworth in 1485 and married Elizabeth of York. This helped end the conflict and began the Tudor dynasty. </a:t>
            </a:r>
            <a:endParaRPr lang="en-GB" sz="1000" dirty="0"/>
          </a:p>
        </p:txBody>
      </p:sp>
      <p:sp>
        <p:nvSpPr>
          <p:cNvPr id="16" name="TextBox 15">
            <a:extLst>
              <a:ext uri="{FF2B5EF4-FFF2-40B4-BE49-F238E27FC236}">
                <a16:creationId xmlns:a16="http://schemas.microsoft.com/office/drawing/2014/main" id="{6F1D1D68-60B8-DA18-F392-88F7414D7658}"/>
              </a:ext>
            </a:extLst>
          </p:cNvPr>
          <p:cNvSpPr txBox="1"/>
          <p:nvPr/>
        </p:nvSpPr>
        <p:spPr>
          <a:xfrm>
            <a:off x="3242033" y="2333011"/>
            <a:ext cx="3203155" cy="307777"/>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POWER OF THE MONARCH</a:t>
            </a:r>
          </a:p>
        </p:txBody>
      </p:sp>
      <p:sp>
        <p:nvSpPr>
          <p:cNvPr id="17" name="TextBox 16">
            <a:extLst>
              <a:ext uri="{FF2B5EF4-FFF2-40B4-BE49-F238E27FC236}">
                <a16:creationId xmlns:a16="http://schemas.microsoft.com/office/drawing/2014/main" id="{C268FC8D-EA78-8316-F459-0215FCFBD543}"/>
              </a:ext>
            </a:extLst>
          </p:cNvPr>
          <p:cNvSpPr txBox="1"/>
          <p:nvPr/>
        </p:nvSpPr>
        <p:spPr>
          <a:xfrm>
            <a:off x="3242032" y="2593340"/>
            <a:ext cx="2746018" cy="1785104"/>
          </a:xfrm>
          <a:prstGeom prst="rect">
            <a:avLst/>
          </a:prstGeom>
          <a:noFill/>
        </p:spPr>
        <p:txBody>
          <a:bodyPr wrap="square" rtlCol="0">
            <a:spAutoFit/>
          </a:bodyPr>
          <a:lstStyle/>
          <a:p>
            <a:r>
              <a:rPr lang="en-GB" sz="1000" dirty="0">
                <a:effectLst/>
                <a:latin typeface="Georgia" panose="02040502050405020303" pitchFamily="18" charset="0"/>
              </a:rPr>
              <a:t>Tudor monarchs had absolute power, and their court was the centre of political and social life. Hampton Court Palace was one of their grand homes, often filled with nobles trying to win royal favour. The king or queen’s mood could decide a person’s fate—Henry VIII, for example, was known for his temper. Life at court included a mix of roles, from jesters (also known as ‘fools’) like Will </a:t>
            </a:r>
            <a:r>
              <a:rPr lang="en-GB" sz="1000" dirty="0" err="1">
                <a:effectLst/>
                <a:latin typeface="Georgia" panose="02040502050405020303" pitchFamily="18" charset="0"/>
              </a:rPr>
              <a:t>Somer</a:t>
            </a:r>
            <a:r>
              <a:rPr lang="en-GB" sz="1000" dirty="0">
                <a:latin typeface="Georgia" panose="02040502050405020303" pitchFamily="18" charset="0"/>
              </a:rPr>
              <a:t> </a:t>
            </a:r>
            <a:r>
              <a:rPr lang="en-GB" sz="1000" dirty="0">
                <a:effectLst/>
                <a:latin typeface="Georgia" panose="02040502050405020303" pitchFamily="18" charset="0"/>
              </a:rPr>
              <a:t>to musicians like John </a:t>
            </a:r>
            <a:r>
              <a:rPr lang="en-GB" sz="1000" dirty="0" err="1">
                <a:effectLst/>
                <a:latin typeface="Georgia" panose="02040502050405020303" pitchFamily="18" charset="0"/>
              </a:rPr>
              <a:t>Blanke</a:t>
            </a:r>
            <a:r>
              <a:rPr lang="en-GB" sz="1000" dirty="0">
                <a:effectLst/>
                <a:latin typeface="Georgia" panose="02040502050405020303" pitchFamily="18" charset="0"/>
              </a:rPr>
              <a:t>, a Black trumpeter. </a:t>
            </a:r>
            <a:endParaRPr lang="en-GB" sz="1000" dirty="0"/>
          </a:p>
        </p:txBody>
      </p:sp>
      <p:sp>
        <p:nvSpPr>
          <p:cNvPr id="18" name="TextBox 17">
            <a:extLst>
              <a:ext uri="{FF2B5EF4-FFF2-40B4-BE49-F238E27FC236}">
                <a16:creationId xmlns:a16="http://schemas.microsoft.com/office/drawing/2014/main" id="{5A8CEB19-9114-0E39-7BC9-7A25DD86B1F7}"/>
              </a:ext>
            </a:extLst>
          </p:cNvPr>
          <p:cNvSpPr txBox="1"/>
          <p:nvPr/>
        </p:nvSpPr>
        <p:spPr>
          <a:xfrm>
            <a:off x="3242032" y="4399979"/>
            <a:ext cx="3203155" cy="307777"/>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TUDOR SOCIETY</a:t>
            </a:r>
          </a:p>
        </p:txBody>
      </p:sp>
      <p:sp>
        <p:nvSpPr>
          <p:cNvPr id="19" name="TextBox 18">
            <a:extLst>
              <a:ext uri="{FF2B5EF4-FFF2-40B4-BE49-F238E27FC236}">
                <a16:creationId xmlns:a16="http://schemas.microsoft.com/office/drawing/2014/main" id="{E94DD321-4FDE-1658-1F16-AD34E6116DD9}"/>
              </a:ext>
            </a:extLst>
          </p:cNvPr>
          <p:cNvSpPr txBox="1"/>
          <p:nvPr/>
        </p:nvSpPr>
        <p:spPr>
          <a:xfrm>
            <a:off x="3242032" y="4662652"/>
            <a:ext cx="2746018" cy="2062103"/>
          </a:xfrm>
          <a:prstGeom prst="rect">
            <a:avLst/>
          </a:prstGeom>
          <a:noFill/>
        </p:spPr>
        <p:txBody>
          <a:bodyPr wrap="square" rtlCol="0">
            <a:spAutoFit/>
          </a:bodyPr>
          <a:lstStyle/>
          <a:p>
            <a:r>
              <a:rPr lang="en-GB" sz="1000" dirty="0">
                <a:effectLst/>
                <a:latin typeface="Georgia" panose="02040502050405020303" pitchFamily="18" charset="0"/>
              </a:rPr>
              <a:t>Tudor England was highly structured. The monarch was at the top, while the poorest people had little power or security. Wealth was based on land ownership, with the richest families living mainly in the South. The gap between rich and poor was large. </a:t>
            </a:r>
            <a:endParaRPr lang="en-GB" sz="1000" dirty="0"/>
          </a:p>
          <a:p>
            <a:endParaRPr lang="en-GB" sz="800" dirty="0">
              <a:effectLst/>
              <a:latin typeface="Georgia" panose="02040502050405020303" pitchFamily="18" charset="0"/>
            </a:endParaRPr>
          </a:p>
          <a:p>
            <a:r>
              <a:rPr lang="en-GB" sz="1000" dirty="0">
                <a:effectLst/>
                <a:latin typeface="Georgia" panose="02040502050405020303" pitchFamily="18" charset="0"/>
              </a:rPr>
              <a:t>Despite two queens ruling in their own right, Tudor society was male dominated. At the time, there was a common idea that women were weaker than men, and Henry VIII’s hoped to have a son who he thought would be a stronger ruler than a daughter. However, </a:t>
            </a:r>
            <a:endParaRPr lang="en-GB" sz="1000" dirty="0"/>
          </a:p>
        </p:txBody>
      </p:sp>
      <p:sp>
        <p:nvSpPr>
          <p:cNvPr id="20" name="TextBox 19">
            <a:extLst>
              <a:ext uri="{FF2B5EF4-FFF2-40B4-BE49-F238E27FC236}">
                <a16:creationId xmlns:a16="http://schemas.microsoft.com/office/drawing/2014/main" id="{3460F4AE-70FA-42A0-567B-F010899EE75F}"/>
              </a:ext>
            </a:extLst>
          </p:cNvPr>
          <p:cNvSpPr txBox="1"/>
          <p:nvPr/>
        </p:nvSpPr>
        <p:spPr>
          <a:xfrm>
            <a:off x="6121756" y="452679"/>
            <a:ext cx="2754286" cy="2400657"/>
          </a:xfrm>
          <a:prstGeom prst="rect">
            <a:avLst/>
          </a:prstGeom>
          <a:noFill/>
        </p:spPr>
        <p:txBody>
          <a:bodyPr wrap="square" rtlCol="0">
            <a:spAutoFit/>
          </a:bodyPr>
          <a:lstStyle/>
          <a:p>
            <a:r>
              <a:rPr lang="en-GB" sz="1000" dirty="0">
                <a:latin typeface="Georgia" panose="02040502050405020303" pitchFamily="18" charset="0"/>
              </a:rPr>
              <a:t>many women were active in family businesses and managing </a:t>
            </a:r>
            <a:r>
              <a:rPr lang="en-GB" sz="1000" dirty="0">
                <a:effectLst/>
                <a:latin typeface="Georgia" panose="02040502050405020303" pitchFamily="18" charset="0"/>
              </a:rPr>
              <a:t>states. They would have had more responsibilities than raising children, although their status was still limited compared to men.</a:t>
            </a:r>
          </a:p>
          <a:p>
            <a:r>
              <a:rPr lang="en-GB" sz="800" dirty="0">
                <a:effectLst/>
                <a:latin typeface="Georgia" panose="02040502050405020303" pitchFamily="18" charset="0"/>
              </a:rPr>
              <a:t> </a:t>
            </a:r>
            <a:endParaRPr lang="en-GB" sz="800" dirty="0">
              <a:latin typeface="Georgia" panose="02040502050405020303" pitchFamily="18" charset="0"/>
            </a:endParaRPr>
          </a:p>
          <a:p>
            <a:r>
              <a:rPr lang="en-GB" sz="1000" dirty="0">
                <a:effectLst/>
                <a:latin typeface="Georgia" panose="02040502050405020303" pitchFamily="18" charset="0"/>
              </a:rPr>
              <a:t>People with learning disabilities were sometimes seen as having an important gift. Some worked at the Tudor Court as entertainers and were often called ‘natural fools’. ‘Natural fools’ held valued positions at court and could speak openly when others could not. However, disabled people also faced discrimination, ridicule and mistreatment. </a:t>
            </a:r>
            <a:endParaRPr lang="en-GB" sz="1000" dirty="0">
              <a:latin typeface="Georgia" panose="02040502050405020303" pitchFamily="18" charset="0"/>
            </a:endParaRPr>
          </a:p>
        </p:txBody>
      </p:sp>
      <p:pic>
        <p:nvPicPr>
          <p:cNvPr id="29" name="Picture 28" descr="An illustration of a Tudor era sailing ship.">
            <a:extLst>
              <a:ext uri="{FF2B5EF4-FFF2-40B4-BE49-F238E27FC236}">
                <a16:creationId xmlns:a16="http://schemas.microsoft.com/office/drawing/2014/main" id="{F0B2C079-EA4F-53E3-C44E-31E684A7BDFB}"/>
              </a:ext>
            </a:extLst>
          </p:cNvPr>
          <p:cNvPicPr>
            <a:picLocks noChangeAspect="1"/>
          </p:cNvPicPr>
          <p:nvPr/>
        </p:nvPicPr>
        <p:blipFill rotWithShape="1">
          <a:blip r:embed="rId6"/>
          <a:srcRect l="4973" b="40589"/>
          <a:stretch/>
        </p:blipFill>
        <p:spPr>
          <a:xfrm>
            <a:off x="6203950" y="2706292"/>
            <a:ext cx="2751548" cy="1323439"/>
          </a:xfrm>
          <a:prstGeom prst="rect">
            <a:avLst/>
          </a:prstGeom>
        </p:spPr>
      </p:pic>
      <p:sp>
        <p:nvSpPr>
          <p:cNvPr id="22" name="TextBox 21">
            <a:extLst>
              <a:ext uri="{FF2B5EF4-FFF2-40B4-BE49-F238E27FC236}">
                <a16:creationId xmlns:a16="http://schemas.microsoft.com/office/drawing/2014/main" id="{A9216EF2-CF39-70ED-2313-78D3CE7254B3}"/>
              </a:ext>
            </a:extLst>
          </p:cNvPr>
          <p:cNvSpPr txBox="1"/>
          <p:nvPr/>
        </p:nvSpPr>
        <p:spPr>
          <a:xfrm>
            <a:off x="6116529" y="3912733"/>
            <a:ext cx="3080737" cy="307777"/>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RELIGION IN THE TUDOR ERA</a:t>
            </a:r>
          </a:p>
        </p:txBody>
      </p:sp>
      <p:sp>
        <p:nvSpPr>
          <p:cNvPr id="21" name="TextBox 20">
            <a:extLst>
              <a:ext uri="{FF2B5EF4-FFF2-40B4-BE49-F238E27FC236}">
                <a16:creationId xmlns:a16="http://schemas.microsoft.com/office/drawing/2014/main" id="{FBFEAC3A-D75D-00A8-57FB-8090CB198DD9}"/>
              </a:ext>
            </a:extLst>
          </p:cNvPr>
          <p:cNvSpPr txBox="1"/>
          <p:nvPr/>
        </p:nvSpPr>
        <p:spPr>
          <a:xfrm>
            <a:off x="6119750" y="4151708"/>
            <a:ext cx="2746018" cy="2728952"/>
          </a:xfrm>
          <a:prstGeom prst="rect">
            <a:avLst/>
          </a:prstGeom>
          <a:noFill/>
        </p:spPr>
        <p:txBody>
          <a:bodyPr wrap="square" rtlCol="0">
            <a:spAutoFit/>
          </a:bodyPr>
          <a:lstStyle/>
          <a:p>
            <a:r>
              <a:rPr lang="en-GB" sz="1000" dirty="0">
                <a:effectLst/>
                <a:latin typeface="Georgia" panose="02040502050405020303" pitchFamily="18" charset="0"/>
              </a:rPr>
              <a:t>Religion changed dramatically under </a:t>
            </a:r>
          </a:p>
          <a:p>
            <a:r>
              <a:rPr lang="en-GB" sz="1000" dirty="0">
                <a:effectLst/>
                <a:latin typeface="Georgia" panose="02040502050405020303" pitchFamily="18" charset="0"/>
              </a:rPr>
              <a:t>the Tudors: </a:t>
            </a:r>
            <a:endParaRPr lang="en-GB" sz="1000" dirty="0">
              <a:latin typeface="Georgia" panose="02040502050405020303" pitchFamily="18" charset="0"/>
            </a:endParaRPr>
          </a:p>
          <a:p>
            <a:pPr marL="171450" indent="-171450">
              <a:lnSpc>
                <a:spcPts val="1200"/>
              </a:lnSpc>
              <a:spcBef>
                <a:spcPts val="200"/>
              </a:spcBef>
              <a:spcAft>
                <a:spcPts val="200"/>
              </a:spcAft>
              <a:buFont typeface="Arial" panose="020B0604020202020204" pitchFamily="34" charset="0"/>
              <a:buChar char="•"/>
            </a:pPr>
            <a:r>
              <a:rPr lang="en-GB" sz="1000" dirty="0">
                <a:effectLst/>
                <a:latin typeface="Georgia" panose="02040502050405020303" pitchFamily="18" charset="0"/>
              </a:rPr>
              <a:t>Henry VIII – Split from the Roman Catholic Church and created the Church of England. However, he broadly remained a Catholic. </a:t>
            </a:r>
            <a:endParaRPr lang="en-GB" sz="1000" dirty="0">
              <a:latin typeface="Georgia" panose="02040502050405020303" pitchFamily="18" charset="0"/>
            </a:endParaRPr>
          </a:p>
          <a:p>
            <a:pPr marL="171450" indent="-171450">
              <a:lnSpc>
                <a:spcPts val="1200"/>
              </a:lnSpc>
              <a:spcBef>
                <a:spcPts val="200"/>
              </a:spcBef>
              <a:spcAft>
                <a:spcPts val="200"/>
              </a:spcAft>
              <a:buFont typeface="Arial" panose="020B0604020202020204" pitchFamily="34" charset="0"/>
              <a:buChar char="•"/>
            </a:pPr>
            <a:r>
              <a:rPr lang="en-GB" sz="1000" dirty="0">
                <a:effectLst/>
                <a:latin typeface="Georgia" panose="02040502050405020303" pitchFamily="18" charset="0"/>
              </a:rPr>
              <a:t>Edward VI – Made England more Protestant. </a:t>
            </a:r>
            <a:endParaRPr lang="en-GB" sz="1000" dirty="0">
              <a:latin typeface="Georgia" panose="02040502050405020303" pitchFamily="18" charset="0"/>
            </a:endParaRPr>
          </a:p>
          <a:p>
            <a:pPr marL="171450" indent="-171450">
              <a:lnSpc>
                <a:spcPts val="1200"/>
              </a:lnSpc>
              <a:spcBef>
                <a:spcPts val="200"/>
              </a:spcBef>
              <a:spcAft>
                <a:spcPts val="200"/>
              </a:spcAft>
              <a:buFont typeface="Arial" panose="020B0604020202020204" pitchFamily="34" charset="0"/>
              <a:buChar char="•"/>
            </a:pPr>
            <a:r>
              <a:rPr lang="en-GB" sz="1000" dirty="0">
                <a:effectLst/>
                <a:latin typeface="Georgia" panose="02040502050405020303" pitchFamily="18" charset="0"/>
              </a:rPr>
              <a:t>Mary I – Attempted to restore Catholicism, earning the nickname ‘Bloody Mary’ for her persecution of Protestants. </a:t>
            </a:r>
            <a:endParaRPr lang="en-GB" sz="1000" dirty="0">
              <a:latin typeface="Georgia" panose="02040502050405020303" pitchFamily="18" charset="0"/>
            </a:endParaRPr>
          </a:p>
          <a:p>
            <a:pPr marL="171450" indent="-171450">
              <a:lnSpc>
                <a:spcPts val="1200"/>
              </a:lnSpc>
              <a:spcBef>
                <a:spcPts val="200"/>
              </a:spcBef>
              <a:spcAft>
                <a:spcPts val="200"/>
              </a:spcAft>
              <a:buFont typeface="Arial" panose="020B0604020202020204" pitchFamily="34" charset="0"/>
              <a:buChar char="•"/>
            </a:pPr>
            <a:r>
              <a:rPr lang="en-GB" sz="1000" dirty="0">
                <a:effectLst/>
                <a:latin typeface="Georgia" panose="02040502050405020303" pitchFamily="18" charset="0"/>
              </a:rPr>
              <a:t>Elizabeth I – Practised Protestantism but tolerated some Catholic practices. However, tensions remained high. </a:t>
            </a:r>
            <a:endParaRPr lang="en-GB" sz="1000" dirty="0">
              <a:latin typeface="Georgia" panose="02040502050405020303" pitchFamily="18" charset="0"/>
            </a:endParaRPr>
          </a:p>
          <a:p>
            <a:endParaRPr lang="en-GB" sz="800" dirty="0">
              <a:latin typeface="Georgia" panose="02040502050405020303" pitchFamily="18" charset="0"/>
            </a:endParaRPr>
          </a:p>
        </p:txBody>
      </p:sp>
      <p:sp>
        <p:nvSpPr>
          <p:cNvPr id="24" name="TextBox 23">
            <a:extLst>
              <a:ext uri="{FF2B5EF4-FFF2-40B4-BE49-F238E27FC236}">
                <a16:creationId xmlns:a16="http://schemas.microsoft.com/office/drawing/2014/main" id="{9ED3EC7B-1665-30B4-80D0-FF4B6E335C2F}"/>
              </a:ext>
            </a:extLst>
          </p:cNvPr>
          <p:cNvSpPr txBox="1"/>
          <p:nvPr/>
        </p:nvSpPr>
        <p:spPr>
          <a:xfrm>
            <a:off x="8982397" y="456625"/>
            <a:ext cx="3250661" cy="307777"/>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DAILY LIFE IN TUDOR ENGLAND </a:t>
            </a:r>
          </a:p>
        </p:txBody>
      </p:sp>
      <p:sp>
        <p:nvSpPr>
          <p:cNvPr id="23" name="TextBox 22">
            <a:extLst>
              <a:ext uri="{FF2B5EF4-FFF2-40B4-BE49-F238E27FC236}">
                <a16:creationId xmlns:a16="http://schemas.microsoft.com/office/drawing/2014/main" id="{34D96796-5870-95E0-29CB-CE610C741A4B}"/>
              </a:ext>
            </a:extLst>
          </p:cNvPr>
          <p:cNvSpPr txBox="1"/>
          <p:nvPr/>
        </p:nvSpPr>
        <p:spPr>
          <a:xfrm>
            <a:off x="8982396" y="700318"/>
            <a:ext cx="2766691" cy="1631216"/>
          </a:xfrm>
          <a:prstGeom prst="rect">
            <a:avLst/>
          </a:prstGeom>
          <a:noFill/>
        </p:spPr>
        <p:txBody>
          <a:bodyPr wrap="square" rtlCol="0">
            <a:spAutoFit/>
          </a:bodyPr>
          <a:lstStyle/>
          <a:p>
            <a:r>
              <a:rPr lang="en-GB" sz="1000" dirty="0">
                <a:effectLst/>
                <a:latin typeface="Georgia" panose="02040502050405020303" pitchFamily="18" charset="0"/>
              </a:rPr>
              <a:t>Many people in Tudor England lived in the countryside, working on farms or as crafts people. Their diet was simple, mainly consisting of bread, pottage (a thick stew), and ale, while the rich enjoyed meats, exotic spices, and sugar. Childhood was often short, as many children had to work from a young age, and only wealthy boys had access to formal education. Life was harsh, the average life expectancy was roughly 35 years. </a:t>
            </a:r>
            <a:endParaRPr lang="en-GB" sz="1000" dirty="0">
              <a:latin typeface="Georgia" panose="02040502050405020303" pitchFamily="18" charset="0"/>
            </a:endParaRPr>
          </a:p>
        </p:txBody>
      </p:sp>
      <p:sp>
        <p:nvSpPr>
          <p:cNvPr id="26" name="TextBox 25">
            <a:extLst>
              <a:ext uri="{FF2B5EF4-FFF2-40B4-BE49-F238E27FC236}">
                <a16:creationId xmlns:a16="http://schemas.microsoft.com/office/drawing/2014/main" id="{7051BAE9-D887-0B49-A10E-737695F033FC}"/>
              </a:ext>
            </a:extLst>
          </p:cNvPr>
          <p:cNvSpPr txBox="1"/>
          <p:nvPr/>
        </p:nvSpPr>
        <p:spPr>
          <a:xfrm>
            <a:off x="8999474" y="2341345"/>
            <a:ext cx="3351788" cy="307777"/>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ELIZABETHAN ENGLAND </a:t>
            </a:r>
          </a:p>
        </p:txBody>
      </p:sp>
      <p:sp>
        <p:nvSpPr>
          <p:cNvPr id="25" name="TextBox 24">
            <a:extLst>
              <a:ext uri="{FF2B5EF4-FFF2-40B4-BE49-F238E27FC236}">
                <a16:creationId xmlns:a16="http://schemas.microsoft.com/office/drawing/2014/main" id="{75BC0E16-3CD6-5A57-D2DB-F11D22FED318}"/>
              </a:ext>
            </a:extLst>
          </p:cNvPr>
          <p:cNvSpPr txBox="1"/>
          <p:nvPr/>
        </p:nvSpPr>
        <p:spPr>
          <a:xfrm>
            <a:off x="8994246" y="2587238"/>
            <a:ext cx="2766691" cy="1323439"/>
          </a:xfrm>
          <a:prstGeom prst="rect">
            <a:avLst/>
          </a:prstGeom>
          <a:noFill/>
        </p:spPr>
        <p:txBody>
          <a:bodyPr wrap="square" rtlCol="0">
            <a:spAutoFit/>
          </a:bodyPr>
          <a:lstStyle/>
          <a:p>
            <a:r>
              <a:rPr lang="en-GB" sz="1000" dirty="0">
                <a:effectLst/>
                <a:latin typeface="Georgia" panose="02040502050405020303" pitchFamily="18" charset="0"/>
              </a:rPr>
              <a:t>Elizabeth I’s reign is often called a ‘golden age.’ Theatre flourished, with playwrights like Shakespeare writing comedies, tragedies, and histories. The Globe Theatre and other playhouses became popular entertainment spots. However, it is important to note that many people faced hardships during this time, and it was not a ‘golden age’ for all. </a:t>
            </a:r>
            <a:endParaRPr lang="en-GB" sz="1000" dirty="0"/>
          </a:p>
        </p:txBody>
      </p:sp>
      <p:sp>
        <p:nvSpPr>
          <p:cNvPr id="28" name="TextBox 27">
            <a:extLst>
              <a:ext uri="{FF2B5EF4-FFF2-40B4-BE49-F238E27FC236}">
                <a16:creationId xmlns:a16="http://schemas.microsoft.com/office/drawing/2014/main" id="{0786C0E0-8A70-593A-A44B-D3B8F61E353C}"/>
              </a:ext>
            </a:extLst>
          </p:cNvPr>
          <p:cNvSpPr txBox="1"/>
          <p:nvPr/>
        </p:nvSpPr>
        <p:spPr>
          <a:xfrm>
            <a:off x="8992234" y="3922605"/>
            <a:ext cx="3240823" cy="523220"/>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EXPLORATION, TRADE </a:t>
            </a:r>
          </a:p>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&amp; EXPLOITATION </a:t>
            </a:r>
          </a:p>
        </p:txBody>
      </p:sp>
      <p:sp>
        <p:nvSpPr>
          <p:cNvPr id="27" name="TextBox 26">
            <a:extLst>
              <a:ext uri="{FF2B5EF4-FFF2-40B4-BE49-F238E27FC236}">
                <a16:creationId xmlns:a16="http://schemas.microsoft.com/office/drawing/2014/main" id="{ACDD6163-759D-C4C0-72E1-40EF15144493}"/>
              </a:ext>
            </a:extLst>
          </p:cNvPr>
          <p:cNvSpPr txBox="1"/>
          <p:nvPr/>
        </p:nvSpPr>
        <p:spPr>
          <a:xfrm>
            <a:off x="8992235" y="4379773"/>
            <a:ext cx="2746579" cy="1964640"/>
          </a:xfrm>
          <a:prstGeom prst="rect">
            <a:avLst/>
          </a:prstGeom>
          <a:noFill/>
        </p:spPr>
        <p:txBody>
          <a:bodyPr wrap="square" rtlCol="0">
            <a:spAutoFit/>
          </a:bodyPr>
          <a:lstStyle/>
          <a:p>
            <a:pPr>
              <a:lnSpc>
                <a:spcPts val="1200"/>
              </a:lnSpc>
              <a:spcBef>
                <a:spcPts val="400"/>
              </a:spcBef>
              <a:spcAft>
                <a:spcPts val="400"/>
              </a:spcAft>
            </a:pPr>
            <a:r>
              <a:rPr lang="en-GB" sz="1000" dirty="0">
                <a:effectLst/>
                <a:latin typeface="Georgia" panose="02040502050405020303" pitchFamily="18" charset="0"/>
              </a:rPr>
              <a:t>Under Elizabeth I, England expanded its trade and influence: </a:t>
            </a:r>
            <a:endParaRPr lang="en-GB" sz="1000" dirty="0">
              <a:latin typeface="Georgia" panose="02040502050405020303" pitchFamily="18" charset="0"/>
            </a:endParaRPr>
          </a:p>
          <a:p>
            <a:pPr marL="171450" indent="-171450">
              <a:lnSpc>
                <a:spcPts val="1200"/>
              </a:lnSpc>
              <a:spcBef>
                <a:spcPts val="200"/>
              </a:spcBef>
              <a:spcAft>
                <a:spcPts val="200"/>
              </a:spcAft>
              <a:buFont typeface="Arial" panose="020B0604020202020204" pitchFamily="34" charset="0"/>
              <a:buChar char="•"/>
            </a:pPr>
            <a:r>
              <a:rPr lang="en-GB" sz="1000" dirty="0">
                <a:latin typeface="Georgia" panose="02040502050405020303" pitchFamily="18" charset="0"/>
              </a:rPr>
              <a:t>The East India Company (founded in 1600) aimed to control trade with India and Asia</a:t>
            </a:r>
            <a:r>
              <a:rPr lang="en-GB" sz="1000" dirty="0">
                <a:effectLst/>
                <a:latin typeface="Georgia" panose="02040502050405020303" pitchFamily="18" charset="0"/>
              </a:rPr>
              <a:t>. </a:t>
            </a:r>
            <a:endParaRPr lang="en-GB" sz="1000" dirty="0">
              <a:latin typeface="Georgia" panose="02040502050405020303" pitchFamily="18" charset="0"/>
            </a:endParaRPr>
          </a:p>
          <a:p>
            <a:pPr marL="171450" indent="-171450">
              <a:lnSpc>
                <a:spcPts val="1200"/>
              </a:lnSpc>
              <a:spcBef>
                <a:spcPts val="200"/>
              </a:spcBef>
              <a:spcAft>
                <a:spcPts val="200"/>
              </a:spcAft>
              <a:buFont typeface="Arial" panose="020B0604020202020204" pitchFamily="34" charset="0"/>
              <a:buChar char="•"/>
            </a:pPr>
            <a:r>
              <a:rPr lang="en-GB" sz="1000" dirty="0">
                <a:effectLst/>
                <a:latin typeface="Georgia" panose="02040502050405020303" pitchFamily="18" charset="0"/>
              </a:rPr>
              <a:t>English sailors, backed by the queen, raided Spanish ships for treasure.</a:t>
            </a:r>
          </a:p>
          <a:p>
            <a:pPr marL="171450" indent="-171450">
              <a:lnSpc>
                <a:spcPts val="1200"/>
              </a:lnSpc>
              <a:spcBef>
                <a:spcPts val="200"/>
              </a:spcBef>
              <a:spcAft>
                <a:spcPts val="200"/>
              </a:spcAft>
              <a:buFont typeface="Arial" panose="020B0604020202020204" pitchFamily="34" charset="0"/>
              <a:buChar char="•"/>
            </a:pPr>
            <a:r>
              <a:rPr lang="en-GB" sz="1000" dirty="0">
                <a:latin typeface="Georgia" panose="02040502050405020303" pitchFamily="18" charset="0"/>
              </a:rPr>
              <a:t>The transatlantic slave trade grew, with privateers capturing and enslaving African people. Elizabeth I actively supported this trade.</a:t>
            </a:r>
            <a:r>
              <a:rPr lang="en-GB" sz="1000" dirty="0">
                <a:effectLst/>
                <a:latin typeface="Georgia" panose="02040502050405020303" pitchFamily="18" charset="0"/>
              </a:rPr>
              <a:t> </a:t>
            </a:r>
            <a:endParaRPr lang="en-GB" sz="1000" dirty="0">
              <a:latin typeface="Georgia" panose="02040502050405020303" pitchFamily="18" charset="0"/>
            </a:endParaRPr>
          </a:p>
        </p:txBody>
      </p:sp>
    </p:spTree>
    <p:extLst>
      <p:ext uri="{BB962C8B-B14F-4D97-AF65-F5344CB8AC3E}">
        <p14:creationId xmlns:p14="http://schemas.microsoft.com/office/powerpoint/2010/main" val="32212152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477</TotalTime>
  <Words>743</Words>
  <Application>Microsoft Office PowerPoint</Application>
  <PresentationFormat>Widescreen</PresentationFormat>
  <Paragraphs>34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Georgia</vt:lpstr>
      <vt:lpstr>Open Sans Condensed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cwalsh26.307</dc:creator>
  <cp:lastModifiedBy>Rosie Cooper</cp:lastModifiedBy>
  <cp:revision>8</cp:revision>
  <dcterms:created xsi:type="dcterms:W3CDTF">2025-03-26T20:00:24Z</dcterms:created>
  <dcterms:modified xsi:type="dcterms:W3CDTF">2025-04-01T12:10:24Z</dcterms:modified>
</cp:coreProperties>
</file>