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37"/>
  </p:notesMasterIdLst>
  <p:sldIdLst>
    <p:sldId id="278" r:id="rId6"/>
    <p:sldId id="412" r:id="rId7"/>
    <p:sldId id="396" r:id="rId8"/>
    <p:sldId id="402" r:id="rId9"/>
    <p:sldId id="424" r:id="rId10"/>
    <p:sldId id="419" r:id="rId11"/>
    <p:sldId id="425" r:id="rId12"/>
    <p:sldId id="426" r:id="rId13"/>
    <p:sldId id="427" r:id="rId14"/>
    <p:sldId id="428" r:id="rId15"/>
    <p:sldId id="429" r:id="rId16"/>
    <p:sldId id="430" r:id="rId17"/>
    <p:sldId id="431" r:id="rId18"/>
    <p:sldId id="432" r:id="rId19"/>
    <p:sldId id="433" r:id="rId20"/>
    <p:sldId id="434" r:id="rId21"/>
    <p:sldId id="435" r:id="rId22"/>
    <p:sldId id="436" r:id="rId23"/>
    <p:sldId id="437" r:id="rId24"/>
    <p:sldId id="438" r:id="rId25"/>
    <p:sldId id="439" r:id="rId26"/>
    <p:sldId id="447" r:id="rId27"/>
    <p:sldId id="440" r:id="rId28"/>
    <p:sldId id="441" r:id="rId29"/>
    <p:sldId id="444" r:id="rId30"/>
    <p:sldId id="442" r:id="rId31"/>
    <p:sldId id="443" r:id="rId32"/>
    <p:sldId id="445" r:id="rId33"/>
    <p:sldId id="446" r:id="rId34"/>
    <p:sldId id="292" r:id="rId35"/>
    <p:sldId id="44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1" userDrawn="1">
          <p15:clr>
            <a:srgbClr val="A4A3A4"/>
          </p15:clr>
        </p15:guide>
        <p15:guide id="2" pos="3636" userDrawn="1">
          <p15:clr>
            <a:srgbClr val="A4A3A4"/>
          </p15:clr>
        </p15:guide>
        <p15:guide id="3" orient="horz" pos="3906" userDrawn="1">
          <p15:clr>
            <a:srgbClr val="A4A3A4"/>
          </p15:clr>
        </p15:guide>
        <p15:guide id="4" pos="415" userDrawn="1">
          <p15:clr>
            <a:srgbClr val="A4A3A4"/>
          </p15:clr>
        </p15:guide>
        <p15:guide id="5" pos="7333" userDrawn="1">
          <p15:clr>
            <a:srgbClr val="A4A3A4"/>
          </p15:clr>
        </p15:guide>
        <p15:guide id="6" orient="horz" pos="414" userDrawn="1">
          <p15:clr>
            <a:srgbClr val="A4A3A4"/>
          </p15:clr>
        </p15:guide>
        <p15:guide id="7" pos="4997" userDrawn="1">
          <p15:clr>
            <a:srgbClr val="A4A3A4"/>
          </p15:clr>
        </p15:guide>
        <p15:guide id="8" pos="5223" userDrawn="1">
          <p15:clr>
            <a:srgbClr val="A4A3A4"/>
          </p15:clr>
        </p15:guide>
        <p15:guide id="9" orient="horz" pos="3725" userDrawn="1">
          <p15:clr>
            <a:srgbClr val="A4A3A4"/>
          </p15:clr>
        </p15:guide>
        <p15:guide id="10" orient="horz" pos="3045" userDrawn="1">
          <p15:clr>
            <a:srgbClr val="A4A3A4"/>
          </p15:clr>
        </p15:guide>
        <p15:guide id="11" orient="horz" pos="2750" userDrawn="1">
          <p15:clr>
            <a:srgbClr val="A4A3A4"/>
          </p15:clr>
        </p15:guide>
        <p15:guide id="12" pos="3795" userDrawn="1">
          <p15:clr>
            <a:srgbClr val="A4A3A4"/>
          </p15:clr>
        </p15:guide>
        <p15:guide id="13" pos="3137" userDrawn="1">
          <p15:clr>
            <a:srgbClr val="A4A3A4"/>
          </p15:clr>
        </p15:guide>
        <p15:guide id="14" pos="2479" userDrawn="1">
          <p15:clr>
            <a:srgbClr val="A4A3A4"/>
          </p15:clr>
        </p15:guide>
        <p15:guide id="15" orient="horz" pos="935" userDrawn="1">
          <p15:clr>
            <a:srgbClr val="A4A3A4"/>
          </p15:clr>
        </p15:guide>
        <p15:guide id="16" orient="horz" pos="1026" userDrawn="1">
          <p15:clr>
            <a:srgbClr val="A4A3A4"/>
          </p15:clr>
        </p15:guide>
        <p15:guide id="17" pos="2298" userDrawn="1">
          <p15:clr>
            <a:srgbClr val="A4A3A4"/>
          </p15:clr>
        </p15:guide>
        <p15:guide id="18" orient="horz" pos="3407" userDrawn="1">
          <p15:clr>
            <a:srgbClr val="A4A3A4"/>
          </p15:clr>
        </p15:guide>
        <p15:guide id="19" pos="6471" userDrawn="1">
          <p15:clr>
            <a:srgbClr val="A4A3A4"/>
          </p15:clr>
        </p15:guide>
        <p15:guide id="20" pos="6539" userDrawn="1">
          <p15:clr>
            <a:srgbClr val="A4A3A4"/>
          </p15:clr>
        </p15:guide>
        <p15:guide id="21" pos="257" userDrawn="1">
          <p15:clr>
            <a:srgbClr val="A4A3A4"/>
          </p15:clr>
        </p15:guide>
        <p15:guide id="22" orient="horz" pos="232" userDrawn="1">
          <p15:clr>
            <a:srgbClr val="A4A3A4"/>
          </p15:clr>
        </p15:guide>
        <p15:guide id="23" pos="7423" userDrawn="1">
          <p15:clr>
            <a:srgbClr val="A4A3A4"/>
          </p15:clr>
        </p15:guide>
        <p15:guide id="24" orient="horz" pos="618" userDrawn="1">
          <p15:clr>
            <a:srgbClr val="A4A3A4"/>
          </p15:clr>
        </p15:guide>
        <p15:guide id="25" pos="2116" userDrawn="1">
          <p15:clr>
            <a:srgbClr val="A4A3A4"/>
          </p15:clr>
        </p15:guide>
        <p15:guide id="26" orient="horz" pos="1412" userDrawn="1">
          <p15:clr>
            <a:srgbClr val="A4A3A4"/>
          </p15:clr>
        </p15:guide>
        <p15:guide id="27" pos="1912" userDrawn="1">
          <p15:clr>
            <a:srgbClr val="A4A3A4"/>
          </p15:clr>
        </p15:guide>
        <p15:guide id="28" pos="551" userDrawn="1">
          <p15:clr>
            <a:srgbClr val="A4A3A4"/>
          </p15:clr>
        </p15:guide>
        <p15:guide id="29" orient="horz" pos="3521" userDrawn="1">
          <p15:clr>
            <a:srgbClr val="A4A3A4"/>
          </p15:clr>
        </p15:guide>
        <p15:guide id="30" pos="4316" userDrawn="1">
          <p15:clr>
            <a:srgbClr val="A4A3A4"/>
          </p15:clr>
        </p15:guide>
        <p15:guide id="31" pos="6335" userDrawn="1">
          <p15:clr>
            <a:srgbClr val="A4A3A4"/>
          </p15:clr>
        </p15:guide>
        <p15:guide id="32" pos="615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C2DF84-BED2-2262-8757-FEBDBDDE3038}" name="Louisa Dunn" initials="LD" userId="S::louisa.dunn@hrp.org.uk::3d9d0dea-2e10-436d-880e-fd5cf2ed9a9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0EAE6"/>
    <a:srgbClr val="000000"/>
    <a:srgbClr val="FFFFFF"/>
    <a:srgbClr val="D0B070"/>
    <a:srgbClr val="F0F0F0"/>
    <a:srgbClr val="45225E"/>
    <a:srgbClr val="FCF8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DE2792-48B5-4704-9347-E2E7F0D732A1}" v="1" dt="2026-08-18T08:52:16.5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216" autoAdjust="0"/>
  </p:normalViewPr>
  <p:slideViewPr>
    <p:cSldViewPr snapToGrid="0">
      <p:cViewPr varScale="1">
        <p:scale>
          <a:sx n="51" d="100"/>
          <a:sy n="51" d="100"/>
        </p:scale>
        <p:origin x="1584" y="42"/>
      </p:cViewPr>
      <p:guideLst>
        <p:guide orient="horz" pos="1661"/>
        <p:guide pos="3636"/>
        <p:guide orient="horz" pos="3906"/>
        <p:guide pos="415"/>
        <p:guide pos="7333"/>
        <p:guide orient="horz" pos="414"/>
        <p:guide pos="4997"/>
        <p:guide pos="5223"/>
        <p:guide orient="horz" pos="3725"/>
        <p:guide orient="horz" pos="3045"/>
        <p:guide orient="horz" pos="2750"/>
        <p:guide pos="3795"/>
        <p:guide pos="3137"/>
        <p:guide pos="2479"/>
        <p:guide orient="horz" pos="935"/>
        <p:guide orient="horz" pos="1026"/>
        <p:guide pos="2298"/>
        <p:guide orient="horz" pos="3407"/>
        <p:guide pos="6471"/>
        <p:guide pos="6539"/>
        <p:guide pos="257"/>
        <p:guide orient="horz" pos="232"/>
        <p:guide pos="7423"/>
        <p:guide orient="horz" pos="618"/>
        <p:guide pos="2116"/>
        <p:guide orient="horz" pos="1412"/>
        <p:guide pos="1912"/>
        <p:guide pos="551"/>
        <p:guide orient="horz" pos="3521"/>
        <p:guide pos="4316"/>
        <p:guide pos="6335"/>
        <p:guide pos="6153"/>
      </p:guideLst>
    </p:cSldViewPr>
  </p:slideViewPr>
  <p:notesTextViewPr>
    <p:cViewPr>
      <p:scale>
        <a:sx n="1" d="1"/>
        <a:sy n="1" d="1"/>
      </p:scale>
      <p:origin x="0" y="-891"/>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ie Cooper" userId="bf124abb-9a2b-4602-9121-6ae61623fa8e" providerId="ADAL" clId="{B3221F54-1406-41A8-BDC6-3F5342E52C8D}"/>
    <pc:docChg chg="modSld">
      <pc:chgData name="Rosie Cooper" userId="bf124abb-9a2b-4602-9121-6ae61623fa8e" providerId="ADAL" clId="{B3221F54-1406-41A8-BDC6-3F5342E52C8D}" dt="2026-08-18T08:52:04.785" v="48" actId="20577"/>
      <pc:docMkLst>
        <pc:docMk/>
      </pc:docMkLst>
      <pc:sldChg chg="modNotesTx">
        <pc:chgData name="Rosie Cooper" userId="bf124abb-9a2b-4602-9121-6ae61623fa8e" providerId="ADAL" clId="{B3221F54-1406-41A8-BDC6-3F5342E52C8D}" dt="2026-08-18T08:52:04.785" v="48" actId="20577"/>
        <pc:sldMkLst>
          <pc:docMk/>
          <pc:sldMk cId="118569094" sldId="27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C56582-CD19-3F40-A710-78153DEC8BDD}" type="datetimeFigureOut">
              <a:rPr lang="en-US" smtClean="0"/>
              <a:t>8/18/2026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9B2DE1-188B-A446-AA15-0C470A4C4F4D}" type="slidenum">
              <a:rPr lang="en-US" smtClean="0"/>
              <a:t>‹#›</a:t>
            </a:fld>
            <a:endParaRPr lang="en-US"/>
          </a:p>
        </p:txBody>
      </p:sp>
    </p:spTree>
    <p:extLst>
      <p:ext uri="{BB962C8B-B14F-4D97-AF65-F5344CB8AC3E}">
        <p14:creationId xmlns:p14="http://schemas.microsoft.com/office/powerpoint/2010/main" val="273308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hrp.org.uk/schools/teach-the-six-queens-differently/"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Georgia" panose="02040502050405020303" pitchFamily="18" charset="0"/>
                <a:ea typeface="Calibri" panose="020F0502020204030204" pitchFamily="34" charset="0"/>
                <a:cs typeface="Mangal" panose="02040503050203030202" pitchFamily="18" charset="0"/>
              </a:rPr>
              <a:t>Between 1509-1547 six women were married to King Henry VIII. These sources give an insight into the lives of these women as well as themes such as trade, education, religious change and expectations. The sources also highlight the gaps – things we can’t know about these women.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Georgia" panose="02040502050405020303" pitchFamily="18" charset="0"/>
                <a:ea typeface="Calibri" panose="020F0502020204030204" pitchFamily="34" charset="0"/>
                <a:cs typeface="Mangal" panose="02040503050203030202" pitchFamily="18" charset="0"/>
              </a:rPr>
              <a:t>Find more resources on </a:t>
            </a:r>
            <a:r>
              <a:rPr lang="en-GB" sz="1800" kern="100">
                <a:effectLst/>
                <a:latin typeface="Georgia" panose="02040502050405020303" pitchFamily="18" charset="0"/>
                <a:ea typeface="Calibri" panose="020F0502020204030204" pitchFamily="34" charset="0"/>
                <a:cs typeface="Mangal" panose="02040503050203030202" pitchFamily="18" charset="0"/>
              </a:rPr>
              <a:t>this topic: </a:t>
            </a:r>
            <a:r>
              <a:rPr lang="en-GB" sz="1800">
                <a:hlinkClick r:id="rId3"/>
              </a:rPr>
              <a:t>Teach the Six Queens Differently | Historic Royal Palaces</a:t>
            </a: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b="0" i="0" dirty="0">
              <a:solidFill>
                <a:srgbClr val="000000"/>
              </a:solidFill>
              <a:effectLst/>
              <a:latin typeface="FS Industrie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i="0" dirty="0">
                <a:solidFill>
                  <a:srgbClr val="000000"/>
                </a:solidFill>
                <a:effectLst/>
                <a:latin typeface="FS Industrie Bold"/>
              </a:rPr>
              <a:t>How to use: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b="0" i="0" dirty="0">
                <a:solidFill>
                  <a:srgbClr val="000000"/>
                </a:solidFill>
                <a:effectLst/>
                <a:latin typeface="FS Industrie Bold"/>
              </a:rPr>
              <a:t>This resource is editable. Teachers can adapt the content for their students. Some teachers may wish to use the sources and audio with their students and use the text-based slides for their own background reading. Other teachers may wish to print off the text-based slides for group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800" b="0" i="0" dirty="0">
              <a:solidFill>
                <a:srgbClr val="000000"/>
              </a:solidFill>
              <a:effectLst/>
              <a:latin typeface="FS Industrie Bold"/>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b="1" i="0" dirty="0">
                <a:solidFill>
                  <a:srgbClr val="000000"/>
                </a:solidFill>
                <a:effectLst/>
                <a:latin typeface="FS Industrie Bold"/>
              </a:rPr>
              <a:t>Key vocabulary </a:t>
            </a:r>
            <a:r>
              <a:rPr lang="en-GB" sz="2800" b="0" i="0" dirty="0">
                <a:solidFill>
                  <a:srgbClr val="000000"/>
                </a:solidFill>
                <a:effectLst/>
                <a:latin typeface="FS Industrie Bold"/>
              </a:rPr>
              <a:t>is highlighted in </a:t>
            </a:r>
            <a:r>
              <a:rPr lang="en-GB" sz="2800" b="1" i="0" dirty="0">
                <a:solidFill>
                  <a:srgbClr val="000000"/>
                </a:solidFill>
                <a:effectLst/>
                <a:latin typeface="FS Industrie Bold"/>
              </a:rPr>
              <a:t>bold</a:t>
            </a:r>
            <a:r>
              <a:rPr lang="en-GB" sz="2800" b="0" i="0" dirty="0">
                <a:solidFill>
                  <a:srgbClr val="000000"/>
                </a:solidFill>
                <a:effectLst/>
                <a:latin typeface="FS Industrie Bold"/>
              </a:rPr>
              <a:t>. Definitions are included on the final page.</a:t>
            </a:r>
            <a:br>
              <a:rPr lang="en-GB" sz="2800" b="0" i="0" dirty="0">
                <a:solidFill>
                  <a:srgbClr val="000000"/>
                </a:solidFill>
                <a:effectLst/>
                <a:latin typeface="FS Industrie Bold"/>
              </a:rPr>
            </a:br>
            <a:endParaRPr lang="en-GB" sz="2800" b="0" i="0" dirty="0">
              <a:solidFill>
                <a:srgbClr val="000000"/>
              </a:solidFill>
              <a:effectLst/>
              <a:latin typeface="FS Industrie Bold"/>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b="0" i="0" dirty="0">
                <a:solidFill>
                  <a:srgbClr val="000000"/>
                </a:solidFill>
                <a:effectLst/>
                <a:latin typeface="FS Industrie Bold"/>
              </a:rPr>
              <a:t>To use this resource on interactive devices such as Chrome Books, teachers may wish to save this file as a pdf first.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r>
              <a:rPr lang="en-GB" dirty="0"/>
              <a:t>Image credits (from left to right)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aseline="0" dirty="0"/>
              <a:t>Katherine of Aragon </a:t>
            </a:r>
            <a:r>
              <a:rPr lang="en-GB" sz="1200" b="0" i="0" u="none" strike="noStrike" kern="1200" dirty="0">
                <a:solidFill>
                  <a:schemeClr val="tx1"/>
                </a:solidFill>
                <a:effectLst/>
                <a:latin typeface="+mn-lt"/>
                <a:ea typeface="+mn-ea"/>
                <a:cs typeface="+mn-cs"/>
              </a:rPr>
              <a:t>© Philip Mould Ltd, London/Bridgeman Images</a:t>
            </a:r>
            <a:br>
              <a:rPr lang="en-GB" sz="1200" b="0" i="0" u="none" strike="noStrike" kern="1200" dirty="0">
                <a:solidFill>
                  <a:schemeClr val="tx1"/>
                </a:solidFill>
                <a:effectLst/>
                <a:latin typeface="+mn-lt"/>
                <a:ea typeface="+mn-ea"/>
                <a:cs typeface="+mn-cs"/>
              </a:rPr>
            </a:br>
            <a:r>
              <a:rPr lang="en-GB" sz="1200" b="0" i="0" u="none" strike="noStrike" kern="1200" dirty="0">
                <a:solidFill>
                  <a:schemeClr val="tx1"/>
                </a:solidFill>
                <a:effectLst/>
                <a:latin typeface="+mn-lt"/>
                <a:ea typeface="+mn-ea"/>
                <a:cs typeface="+mn-cs"/>
              </a:rPr>
              <a:t>Katherine Parr’s book From the British Library archive </a:t>
            </a:r>
            <a:r>
              <a:rPr lang="en-GB" sz="1200" b="0" i="0" u="none" strike="noStrike" kern="1200" dirty="0" err="1">
                <a:solidFill>
                  <a:schemeClr val="tx1"/>
                </a:solidFill>
                <a:effectLst/>
                <a:latin typeface="+mn-lt"/>
                <a:ea typeface="+mn-ea"/>
                <a:cs typeface="+mn-cs"/>
              </a:rPr>
              <a:t>Shelfmark</a:t>
            </a:r>
            <a:r>
              <a:rPr lang="en-GB" sz="1200" b="0" i="0" u="none" strike="noStrike" kern="1200" dirty="0">
                <a:solidFill>
                  <a:schemeClr val="tx1"/>
                </a:solidFill>
                <a:effectLst/>
                <a:latin typeface="+mn-lt"/>
                <a:ea typeface="+mn-ea"/>
                <a:cs typeface="+mn-cs"/>
              </a:rPr>
              <a:t>: Royal 7 D. X</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u="none" strike="noStrike" kern="1200" dirty="0">
                <a:solidFill>
                  <a:schemeClr val="tx1"/>
                </a:solidFill>
                <a:effectLst/>
                <a:latin typeface="+mn-lt"/>
                <a:ea typeface="+mn-ea"/>
                <a:cs typeface="+mn-cs"/>
              </a:rPr>
              <a:t>Portrait of a young woman The Met CC0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u="none" strike="noStrike" kern="1200" dirty="0">
                <a:solidFill>
                  <a:schemeClr val="tx1"/>
                </a:solidFill>
                <a:effectLst/>
                <a:latin typeface="+mn-lt"/>
                <a:ea typeface="+mn-ea"/>
                <a:cs typeface="+mn-cs"/>
              </a:rPr>
              <a:t>Falcon carving © Historic Royal Palaces</a:t>
            </a:r>
          </a:p>
          <a:p>
            <a:r>
              <a:rPr lang="en-GB" sz="1200" b="0" i="0" u="none" strike="noStrike" kern="1200" dirty="0">
                <a:solidFill>
                  <a:schemeClr val="tx1"/>
                </a:solidFill>
                <a:effectLst/>
                <a:latin typeface="+mn-lt"/>
                <a:ea typeface="+mn-ea"/>
                <a:cs typeface="+mn-cs"/>
              </a:rPr>
              <a:t>Anne Boleyn's Letter Courtesy of The Parker Library, Corpus Christi College, Cambridge. Licensed under a Creative Commons Attribution-Non Commercial 4.0 International License.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Portrait of Anne of Cleves © 2023 Grand Palais </a:t>
            </a:r>
            <a:r>
              <a:rPr lang="en-GB" sz="1200" b="0" i="0" u="none" strike="noStrike" kern="1200" dirty="0" err="1">
                <a:solidFill>
                  <a:schemeClr val="tx1"/>
                </a:solidFill>
                <a:effectLst/>
                <a:latin typeface="+mn-lt"/>
                <a:ea typeface="+mn-ea"/>
                <a:cs typeface="+mn-cs"/>
              </a:rPr>
              <a:t>Rmn</a:t>
            </a:r>
            <a:r>
              <a:rPr lang="en-GB" sz="1200" b="0" i="0" u="none" strike="noStrike" kern="1200" dirty="0">
                <a:solidFill>
                  <a:schemeClr val="tx1"/>
                </a:solidFill>
                <a:effectLst/>
                <a:latin typeface="+mn-lt"/>
                <a:ea typeface="+mn-ea"/>
                <a:cs typeface="+mn-cs"/>
              </a:rPr>
              <a:t> (Louvre Museum) / Adrien </a:t>
            </a:r>
            <a:r>
              <a:rPr lang="en-GB" sz="1200" b="0" i="0" u="none" strike="noStrike" kern="1200" dirty="0" err="1">
                <a:solidFill>
                  <a:schemeClr val="tx1"/>
                </a:solidFill>
                <a:effectLst/>
                <a:latin typeface="+mn-lt"/>
                <a:ea typeface="+mn-ea"/>
                <a:cs typeface="+mn-cs"/>
              </a:rPr>
              <a:t>Didierjean</a:t>
            </a:r>
            <a:endParaRPr lang="en-GB" dirty="0">
              <a:effectLst/>
            </a:endParaRPr>
          </a:p>
          <a:p>
            <a:endParaRPr lang="en-GB"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effectLs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aseline="0"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BFC92F05-74A2-E341-9B2C-CAE7807A0D04}" type="slidenum">
              <a:rPr lang="en-US" smtClean="0"/>
              <a:t>1</a:t>
            </a:fld>
            <a:endParaRPr lang="en-US"/>
          </a:p>
        </p:txBody>
      </p:sp>
    </p:spTree>
    <p:extLst>
      <p:ext uri="{BB962C8B-B14F-4D97-AF65-F5344CB8AC3E}">
        <p14:creationId xmlns:p14="http://schemas.microsoft.com/office/powerpoint/2010/main" val="609782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D2A1F-6C03-D9A9-5617-4C2160CE1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7771F-1C70-E884-DC0F-1F596519F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DD8F1C-03A0-AD78-1B2D-DBA1E991C3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DD5AD862-9563-89EF-07E9-D85D455AF6A2}"/>
              </a:ext>
            </a:extLst>
          </p:cNvPr>
          <p:cNvSpPr>
            <a:spLocks noGrp="1"/>
          </p:cNvSpPr>
          <p:nvPr>
            <p:ph type="sldNum" sz="quarter" idx="5"/>
          </p:nvPr>
        </p:nvSpPr>
        <p:spPr/>
        <p:txBody>
          <a:bodyPr/>
          <a:lstStyle/>
          <a:p>
            <a:fld id="{BFC92F05-74A2-E341-9B2C-CAE7807A0D04}" type="slidenum">
              <a:rPr lang="en-US" smtClean="0"/>
              <a:t>10</a:t>
            </a:fld>
            <a:endParaRPr lang="en-US"/>
          </a:p>
        </p:txBody>
      </p:sp>
    </p:spTree>
    <p:extLst>
      <p:ext uri="{BB962C8B-B14F-4D97-AF65-F5344CB8AC3E}">
        <p14:creationId xmlns:p14="http://schemas.microsoft.com/office/powerpoint/2010/main" val="3573074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B5DBA-A4F0-89AF-5542-9BEAE9FA2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A4D31-5675-0921-0166-8E2846680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41BD63-8A77-6C93-58D4-9D559537BDE7}"/>
              </a:ext>
            </a:extLst>
          </p:cNvPr>
          <p:cNvSpPr>
            <a:spLocks noGrp="1"/>
          </p:cNvSpPr>
          <p:nvPr>
            <p:ph type="body" idx="1"/>
          </p:nvPr>
        </p:nvSpPr>
        <p:spPr/>
        <p:txBody>
          <a:bodyPr/>
          <a:lstStyle/>
          <a:p>
            <a:r>
              <a:rPr lang="en-GB" sz="7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00" b="1">
              <a:effectLst/>
              <a:latin typeface="Georgia" panose="02040502050405020303" pitchFamily="18" charset="0"/>
              <a:ea typeface="Calibri" panose="020F0502020204030204" pitchFamily="34" charset="0"/>
              <a:cs typeface="Mangal" panose="02040503050203030202" pitchFamily="18" charset="0"/>
            </a:endParaRPr>
          </a:p>
          <a:p>
            <a:r>
              <a:rPr lang="en-GB" sz="800" b="1">
                <a:latin typeface="Aptos" panose="020B0004020202020204" pitchFamily="34" charset="0"/>
              </a:rPr>
              <a:t>Is this a contemporary source? Explain your answer.</a:t>
            </a:r>
          </a:p>
          <a:p>
            <a:r>
              <a:rPr lang="en-GB" sz="1200" b="0" i="0" kern="1200">
                <a:solidFill>
                  <a:schemeClr val="tx1"/>
                </a:solidFill>
                <a:effectLst/>
                <a:latin typeface="+mn-lt"/>
                <a:ea typeface="+mn-ea"/>
                <a:cs typeface="+mn-cs"/>
              </a:rPr>
              <a:t>Yes. This is a contemporary source because it is an original letter written by Anne Boleyn herself in 1514. It was created at the time of the events it describes, making it direct evidence from the past. </a:t>
            </a:r>
          </a:p>
          <a:p>
            <a:endParaRPr lang="en-GB" sz="100" b="0" u="none">
              <a:effectLst/>
              <a:latin typeface="Georgia" panose="02040502050405020303" pitchFamily="18" charset="0"/>
              <a:cs typeface="+mn-lt"/>
              <a:hlinkClick r:id="rId3"/>
            </a:endParaRPr>
          </a:p>
          <a:p>
            <a:pPr>
              <a:lnSpc>
                <a:spcPct val="107000"/>
              </a:lnSpc>
              <a:spcAft>
                <a:spcPts val="800"/>
              </a:spcAft>
            </a:pPr>
            <a:r>
              <a:rPr lang="en-GB" sz="800" b="1">
                <a:latin typeface="Aptos" panose="020B0004020202020204" pitchFamily="34" charset="0"/>
              </a:rPr>
              <a:t>How useful is this letter for finding out what she was like when she was young? </a:t>
            </a: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800" b="1">
                <a:latin typeface="Aptos" panose="020B0004020202020204" pitchFamily="34" charset="0"/>
              </a:rPr>
              <a:t>Scaffolded questions: </a:t>
            </a:r>
            <a:r>
              <a:rPr lang="en-US" sz="1200" b="0" i="0" u="none" kern="1200">
                <a:solidFill>
                  <a:schemeClr val="tx1"/>
                </a:solidFill>
                <a:effectLst/>
                <a:latin typeface="+mn-lt"/>
                <a:ea typeface="+mn-ea"/>
                <a:cs typeface="+mn-cs"/>
              </a:rPr>
              <a:t>What does this letter suggest about what Anne Boleyn was like when she was young? How strong is this source as evidence for what she was like when she was young?</a:t>
            </a:r>
            <a:endParaRPr lang="en-GB" sz="800" b="1" u="none">
              <a:latin typeface="Aptos" panose="020B0004020202020204" pitchFamily="34" charset="0"/>
            </a:endParaRPr>
          </a:p>
          <a:p>
            <a:pPr rtl="0" fontAlgn="base"/>
            <a:endParaRPr lang="en-GB" sz="1200" b="0" i="0" kern="1200">
              <a:solidFill>
                <a:schemeClr val="tx1"/>
              </a:solidFill>
              <a:effectLst/>
              <a:latin typeface="+mn-lt"/>
              <a:ea typeface="+mn-ea"/>
              <a:cs typeface="+mn-cs"/>
            </a:endParaRPr>
          </a:p>
          <a:p>
            <a:pPr rtl="0" fontAlgn="base"/>
            <a:r>
              <a:rPr lang="en-GB" sz="1200" b="0" i="0" kern="1200">
                <a:solidFill>
                  <a:schemeClr val="tx1"/>
                </a:solidFill>
                <a:effectLst/>
                <a:latin typeface="+mn-lt"/>
                <a:ea typeface="+mn-ea"/>
                <a:cs typeface="+mn-cs"/>
              </a:rPr>
              <a:t>This letter is very useful for helping us understand what Anne Boleyn was like when she was young. It shows that she was eager to learn and wanted to improve her French, especially her speaking and spelling. This suggests she was hardworking and took her education seriously. The way she writes to her father also shows that she wanted to please him and was worried about making mistakes, which tells us she cared about doing things well.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letter also shows that Anne was ambitious and excited about life at court. She looked forward to talking to the queen one day, which suggests she was confident and hopeful about her future. </a:t>
            </a:r>
          </a:p>
          <a:p>
            <a:pPr rtl="0" fontAlgn="base"/>
            <a:r>
              <a:rPr lang="en-GB" sz="1200" b="0" i="0" kern="1200">
                <a:solidFill>
                  <a:schemeClr val="tx1"/>
                </a:solidFill>
                <a:effectLst/>
                <a:latin typeface="+mn-lt"/>
                <a:ea typeface="+mn-ea"/>
                <a:cs typeface="+mn-cs"/>
              </a:rPr>
              <a:t>However, the letter has some limitations. Anne may have written in a polite and careful way because she was writing to her father, so we do not see everything she really thought or felt. It is also only one letter, so it shows just one moment in her early life. </a:t>
            </a:r>
          </a:p>
          <a:p>
            <a:pPr rtl="0" fontAlgn="base"/>
            <a:r>
              <a:rPr lang="en-GB" sz="1200" b="0" i="0" kern="1200">
                <a:solidFill>
                  <a:schemeClr val="tx1"/>
                </a:solidFill>
                <a:effectLst/>
                <a:latin typeface="+mn-lt"/>
                <a:ea typeface="+mn-ea"/>
                <a:cs typeface="+mn-cs"/>
              </a:rPr>
              <a:t>Overall, the letter is a useful piece of evidence for showing that Anne was hardworking, eager to learn and ambitious when she was young, but it cannot tell us the whole story on its own. </a:t>
            </a: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1200" b="1" i="0" u="none" strike="noStrike" kern="1200">
                <a:solidFill>
                  <a:schemeClr val="tx1"/>
                </a:solidFill>
                <a:effectLst/>
                <a:latin typeface="+mn-lt"/>
                <a:ea typeface="+mn-ea"/>
                <a:cs typeface="+mn-cs"/>
              </a:rPr>
              <a:t>What kind of source would be useful for finding out what Anne was like as queen? </a:t>
            </a:r>
          </a:p>
          <a:p>
            <a:pPr rtl="0" fontAlgn="base"/>
            <a:r>
              <a:rPr lang="en-GB" sz="1200" b="0" i="0" kern="1200">
                <a:solidFill>
                  <a:schemeClr val="tx1"/>
                </a:solidFill>
                <a:effectLst/>
                <a:latin typeface="+mn-lt"/>
                <a:ea typeface="+mn-ea"/>
                <a:cs typeface="+mn-cs"/>
              </a:rPr>
              <a:t>Anne’s diaries and letters from when she was queen might reveal what was important to her and how she treated others </a:t>
            </a:r>
          </a:p>
          <a:p>
            <a:pPr rtl="0" fontAlgn="base"/>
            <a:r>
              <a:rPr lang="en-GB" sz="1200" b="0" i="0" kern="1200">
                <a:solidFill>
                  <a:schemeClr val="tx1"/>
                </a:solidFill>
                <a:effectLst/>
                <a:latin typeface="+mn-lt"/>
                <a:ea typeface="+mn-ea"/>
                <a:cs typeface="+mn-cs"/>
              </a:rPr>
              <a:t>Her household accounts might show how she spent her money  </a:t>
            </a:r>
          </a:p>
          <a:p>
            <a:pPr rtl="0" fontAlgn="base"/>
            <a:r>
              <a:rPr lang="en-GB" sz="1200" b="0" i="0" kern="1200">
                <a:solidFill>
                  <a:schemeClr val="tx1"/>
                </a:solidFill>
                <a:effectLst/>
                <a:latin typeface="+mn-lt"/>
                <a:ea typeface="+mn-ea"/>
                <a:cs typeface="+mn-cs"/>
              </a:rPr>
              <a:t>Other people’s letters and diaries that mention her as queen </a:t>
            </a:r>
          </a:p>
          <a:p>
            <a:pPr rtl="0" fontAlgn="base"/>
            <a:r>
              <a:rPr lang="en-GB" sz="1200" b="0" i="0" kern="1200">
                <a:solidFill>
                  <a:schemeClr val="tx1"/>
                </a:solidFill>
                <a:effectLst/>
                <a:latin typeface="+mn-lt"/>
                <a:ea typeface="+mn-ea"/>
                <a:cs typeface="+mn-cs"/>
              </a:rPr>
              <a:t>All of these would have some strengths and limitations depending on who wrote it, why and when.  </a:t>
            </a:r>
          </a:p>
          <a:p>
            <a:pPr>
              <a:lnSpc>
                <a:spcPct val="107000"/>
              </a:lnSpc>
              <a:spcAft>
                <a:spcPts val="800"/>
              </a:spcAft>
            </a:pPr>
            <a:endParaRPr lang="en-GB" sz="800" b="1" u="sng" kern="10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C4B0A8BB-AAEF-8D28-46F7-04377BD6DC29}"/>
              </a:ext>
            </a:extLst>
          </p:cNvPr>
          <p:cNvSpPr>
            <a:spLocks noGrp="1"/>
          </p:cNvSpPr>
          <p:nvPr>
            <p:ph type="sldNum" sz="quarter" idx="5"/>
          </p:nvPr>
        </p:nvSpPr>
        <p:spPr/>
        <p:txBody>
          <a:bodyPr/>
          <a:lstStyle/>
          <a:p>
            <a:fld id="{BFC92F05-74A2-E341-9B2C-CAE7807A0D04}" type="slidenum">
              <a:rPr lang="en-US" smtClean="0"/>
              <a:t>11</a:t>
            </a:fld>
            <a:endParaRPr lang="en-US"/>
          </a:p>
        </p:txBody>
      </p:sp>
    </p:spTree>
    <p:extLst>
      <p:ext uri="{BB962C8B-B14F-4D97-AF65-F5344CB8AC3E}">
        <p14:creationId xmlns:p14="http://schemas.microsoft.com/office/powerpoint/2010/main" val="2689897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A312B-A7D0-47A0-A1F8-D54841C7C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6E7BC9-AE2D-EEB6-EDB9-29E44FE68D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545DE1-D263-C677-2943-D31AC21E19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aseline="0"/>
          </a:p>
        </p:txBody>
      </p:sp>
      <p:sp>
        <p:nvSpPr>
          <p:cNvPr id="4" name="Slide Number Placeholder 3">
            <a:extLst>
              <a:ext uri="{FF2B5EF4-FFF2-40B4-BE49-F238E27FC236}">
                <a16:creationId xmlns:a16="http://schemas.microsoft.com/office/drawing/2014/main" id="{D28BD3E4-2E72-2933-FEA4-14B4301383B1}"/>
              </a:ext>
            </a:extLst>
          </p:cNvPr>
          <p:cNvSpPr>
            <a:spLocks noGrp="1"/>
          </p:cNvSpPr>
          <p:nvPr>
            <p:ph type="sldNum" sz="quarter" idx="5"/>
          </p:nvPr>
        </p:nvSpPr>
        <p:spPr/>
        <p:txBody>
          <a:bodyPr/>
          <a:lstStyle/>
          <a:p>
            <a:fld id="{BFC92F05-74A2-E341-9B2C-CAE7807A0D04}" type="slidenum">
              <a:rPr lang="en-US" smtClean="0"/>
              <a:t>12</a:t>
            </a:fld>
            <a:endParaRPr lang="en-US"/>
          </a:p>
        </p:txBody>
      </p:sp>
    </p:spTree>
    <p:extLst>
      <p:ext uri="{BB962C8B-B14F-4D97-AF65-F5344CB8AC3E}">
        <p14:creationId xmlns:p14="http://schemas.microsoft.com/office/powerpoint/2010/main" val="60696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7EBDC-99B7-7456-9177-267F42A07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F1C13-C027-275E-B0F4-B9E87453B1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646113-8823-FC32-005D-6E88988890C6}"/>
              </a:ext>
            </a:extLst>
          </p:cNvPr>
          <p:cNvSpPr>
            <a:spLocks noGrp="1"/>
          </p:cNvSpPr>
          <p:nvPr>
            <p:ph type="body" idx="1"/>
          </p:nvPr>
        </p:nvSpPr>
        <p:spPr/>
        <p:txBody>
          <a:bodyPr/>
          <a:lstStyle/>
          <a:p>
            <a:r>
              <a:rPr lang="en-GB" sz="1800" b="1" u="none" dirty="0">
                <a:effectLst/>
                <a:latin typeface="Georgia" panose="02040502050405020303" pitchFamily="18" charset="0"/>
                <a:ea typeface="Calibri" panose="020F0502020204030204" pitchFamily="34" charset="0"/>
                <a:cs typeface="Mangal" panose="02040503050203030202" pitchFamily="18" charset="0"/>
              </a:rPr>
              <a:t>Answers</a:t>
            </a:r>
          </a:p>
          <a:p>
            <a:endParaRPr lang="en-GB" sz="1800" dirty="0">
              <a:effectLst/>
              <a:latin typeface="Georgia" panose="02040502050405020303" pitchFamily="18" charset="0"/>
              <a:ea typeface="Calibri" panose="020F0502020204030204" pitchFamily="34" charset="0"/>
              <a:cs typeface="Mangal" panose="02040503050203030202" pitchFamily="18" charset="0"/>
            </a:endParaRPr>
          </a:p>
          <a:p>
            <a:r>
              <a:rPr lang="en-GB" sz="1800" b="1" dirty="0">
                <a:effectLst/>
                <a:latin typeface="Georgia" panose="02040502050405020303" pitchFamily="18" charset="0"/>
                <a:ea typeface="Calibri" panose="020F0502020204030204" pitchFamily="34" charset="0"/>
                <a:cs typeface="Mangal" panose="02040503050203030202" pitchFamily="18" charset="0"/>
              </a:rPr>
              <a:t>What does Jane’s clothing in this portrait tell us about how she wanted to be seen as queen? </a:t>
            </a:r>
          </a:p>
          <a:p>
            <a:pPr rtl="0" fontAlgn="base"/>
            <a:r>
              <a:rPr lang="en-GB" sz="1200" b="0" i="0" kern="1200" dirty="0">
                <a:solidFill>
                  <a:schemeClr val="tx1"/>
                </a:solidFill>
                <a:effectLst/>
                <a:latin typeface="+mn-lt"/>
                <a:ea typeface="+mn-ea"/>
                <a:cs typeface="+mn-cs"/>
              </a:rPr>
              <a:t>Jane’s clothing in this portrait shows her wearing rich fabrics and expensive jewellery, which highlights her wealth and status as queen. These items were meant to show that she was powerful and respected at court. </a:t>
            </a:r>
          </a:p>
          <a:p>
            <a:pPr rtl="0" fontAlgn="base"/>
            <a:r>
              <a:rPr lang="en-GB" sz="1200" b="0" i="0" kern="1200" dirty="0">
                <a:solidFill>
                  <a:schemeClr val="tx1"/>
                </a:solidFill>
                <a:effectLst/>
                <a:latin typeface="+mn-lt"/>
                <a:ea typeface="+mn-ea"/>
                <a:cs typeface="+mn-cs"/>
              </a:rPr>
              <a:t> </a:t>
            </a:r>
          </a:p>
          <a:p>
            <a:pPr rtl="0" fontAlgn="base"/>
            <a:r>
              <a:rPr lang="en-GB" sz="1200" b="0" i="0" kern="1200" dirty="0">
                <a:solidFill>
                  <a:schemeClr val="tx1"/>
                </a:solidFill>
                <a:effectLst/>
                <a:latin typeface="+mn-lt"/>
                <a:ea typeface="+mn-ea"/>
                <a:cs typeface="+mn-cs"/>
              </a:rPr>
              <a:t>She is also wearing the English gable hood, a traditional pointed headdress. This suggests she wanted people to see her as very different from Anne Boleyn, who was known for wearing the more fashionable French hood. By choosing the English style, Jane may have been trying to show that she was modest, traditional, and proudly English. </a:t>
            </a:r>
          </a:p>
          <a:p>
            <a:endParaRPr lang="en-GB" sz="1600" b="0" u="none" dirty="0">
              <a:effectLst/>
              <a:latin typeface="Georgia" panose="02040502050405020303" pitchFamily="18" charset="0"/>
              <a:cs typeface="+mn-lt"/>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Georgia" panose="02040502050405020303" pitchFamily="18" charset="0"/>
              </a:rPr>
              <a:t>How useful is this portrait in learning what type of queen Jane was?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latin typeface="Georgia" panose="02040502050405020303" pitchFamily="18" charset="0"/>
              </a:rPr>
              <a:t>Scaffolded questions: </a:t>
            </a:r>
            <a:r>
              <a:rPr lang="en-GB" sz="1200" b="0" i="0" u="none" kern="1200" dirty="0">
                <a:solidFill>
                  <a:schemeClr val="tx1"/>
                </a:solidFill>
                <a:effectLst/>
                <a:latin typeface="+mn-lt"/>
                <a:ea typeface="+mn-ea"/>
                <a:cs typeface="+mn-cs"/>
              </a:rPr>
              <a:t>What does this source suggest about what kind of queen Jane was? How strong is this painting as evidence of what Jane was really like as queen?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u="none"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Georgia" panose="02040502050405020303" pitchFamily="18" charset="0"/>
                <a:ea typeface="Calibri" panose="020F0502020204030204" pitchFamily="34" charset="0"/>
                <a:cs typeface="Mangal" panose="02040503050203030202" pitchFamily="18" charset="0"/>
              </a:rPr>
              <a:t>This painting is somewhat useful because it shows the image Jane wanted to present as queen. Her rich fabrics and jewellery show that she wanted to appear wealthy, important and worthy of her position. The English gable hood suggests she wanted to be seen as a traditional, modest and English queen, especially compared to Anne Boleyn.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Georgia" panose="02040502050405020303" pitchFamily="18" charset="0"/>
                <a:ea typeface="Calibri" panose="020F0502020204030204" pitchFamily="34" charset="0"/>
                <a:cs typeface="Mangal" panose="02040503050203030202" pitchFamily="18" charset="0"/>
              </a:rPr>
              <a:t>However, the painting has limits. Portraits were carefully controlled and designed to show queens in the best possible light, so it may not tell us what Jane was truly like as a queen. It doesn’t tell us much about her actions or what was important to her. We would need to use other sources to help us understand more.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Think about the year this portrait was made and what else happened at this time. Why might the portrait be unfinished?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There are lots of reasons this painting might not have been finished, the artist may have become unwell or the person who ordered it might have run out of money. However, it was painted around the same time that Jane Seymour died, so it is also possible that Henry no longer wanted a painting of Jane as queen.</a:t>
            </a: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endParaRPr lang="en-US" sz="1100" b="0" u="none" dirty="0">
              <a:latin typeface="Georgia" panose="02040502050405020303" pitchFamily="18" charset="0"/>
              <a:cs typeface="+mn-lt"/>
              <a:hlinkClick r:id="rId3"/>
            </a:endParaRPr>
          </a:p>
        </p:txBody>
      </p:sp>
      <p:sp>
        <p:nvSpPr>
          <p:cNvPr id="4" name="Slide Number Placeholder 3">
            <a:extLst>
              <a:ext uri="{FF2B5EF4-FFF2-40B4-BE49-F238E27FC236}">
                <a16:creationId xmlns:a16="http://schemas.microsoft.com/office/drawing/2014/main" id="{2A040D69-0F35-5BE7-9DDB-AEDB8C200C74}"/>
              </a:ext>
            </a:extLst>
          </p:cNvPr>
          <p:cNvSpPr>
            <a:spLocks noGrp="1"/>
          </p:cNvSpPr>
          <p:nvPr>
            <p:ph type="sldNum" sz="quarter" idx="5"/>
          </p:nvPr>
        </p:nvSpPr>
        <p:spPr/>
        <p:txBody>
          <a:bodyPr/>
          <a:lstStyle/>
          <a:p>
            <a:fld id="{BFC92F05-74A2-E341-9B2C-CAE7807A0D04}" type="slidenum">
              <a:rPr lang="en-US" smtClean="0"/>
              <a:t>13</a:t>
            </a:fld>
            <a:endParaRPr lang="en-US"/>
          </a:p>
        </p:txBody>
      </p:sp>
    </p:spTree>
    <p:extLst>
      <p:ext uri="{BB962C8B-B14F-4D97-AF65-F5344CB8AC3E}">
        <p14:creationId xmlns:p14="http://schemas.microsoft.com/office/powerpoint/2010/main" val="3566173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2E79D-ED2C-307F-CEF4-63472AD85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9B920-5EE2-6E05-E016-5E74D03523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640AB6-8AD7-73B3-7D84-A1EEE9C728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none" kern="100">
                <a:effectLst/>
                <a:latin typeface="Georgia" panose="02040502050405020303" pitchFamily="18" charset="0"/>
                <a:ea typeface="Calibri" panose="020F0502020204030204" pitchFamily="34" charset="0"/>
                <a:cs typeface="Mangal" panose="02040503050203030202" pitchFamily="18" charset="0"/>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a:effectLst/>
                <a:latin typeface="Georgia" panose="02040502050405020303" pitchFamily="18" charset="0"/>
                <a:ea typeface="Calibri" panose="020F0502020204030204" pitchFamily="34" charset="0"/>
                <a:cs typeface="Mangal" panose="02040503050203030202" pitchFamily="18" charset="0"/>
              </a:rPr>
              <a:t>Speaker: Tracy Borman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We don't have many sources about Jane Seymour and almost none of it comes from Jane herself, so we have to rely on what other people said about her. One of those people was Eustace </a:t>
            </a:r>
            <a:r>
              <a:rPr lang="en-GB" sz="1200">
                <a:latin typeface="Georgia" panose="02040502050405020303" pitchFamily="18" charset="0"/>
                <a:ea typeface="Open Sans" panose="020B0606030504020204" pitchFamily="34" charset="0"/>
                <a:cs typeface="Open Sans" panose="020B0606030504020204" pitchFamily="34" charset="0"/>
              </a:rPr>
              <a:t>Chapuys</a:t>
            </a:r>
            <a:r>
              <a:rPr lang="en-GB" sz="1200" kern="1200">
                <a:solidFill>
                  <a:schemeClr val="tx1"/>
                </a:solidFill>
                <a:effectLst/>
                <a:latin typeface="+mn-lt"/>
                <a:ea typeface="+mn-ea"/>
                <a:cs typeface="+mn-cs"/>
              </a:rPr>
              <a:t>. He was an ambassador who passed on news and sometimes gossip about the English court to Europe. This source is something he wrote about when Henry VIII sent Jane a letter and a filled with gold. </a:t>
            </a:r>
            <a:r>
              <a:rPr lang="en-GB" sz="1200">
                <a:latin typeface="Georgia" panose="02040502050405020303" pitchFamily="18" charset="0"/>
                <a:ea typeface="Open Sans" panose="020B0606030504020204" pitchFamily="34" charset="0"/>
                <a:cs typeface="Open Sans" panose="020B0606030504020204" pitchFamily="34" charset="0"/>
              </a:rPr>
              <a:t>Chapuys</a:t>
            </a:r>
            <a:r>
              <a:rPr lang="en-GB" sz="1200" kern="1200">
                <a:solidFill>
                  <a:schemeClr val="tx1"/>
                </a:solidFill>
                <a:effectLst/>
                <a:latin typeface="+mn-lt"/>
                <a:ea typeface="+mn-ea"/>
                <a:cs typeface="+mn-cs"/>
              </a:rPr>
              <a:t> said that Jane replied there was no treasure in the world that she valued as much as her honour. But we always have to question our sources. This source shows what people in Europe were being told about Jane and what stories were spreading around the court. It suggests Jane was acting carefully and sensibly with Henry VIII. However, it may not tell the full story. Because we don't have Jane's own words. It's hard to know more about what she was like. She really is a mystery.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AB55FCCA-2D8C-1C95-EDA6-D5F9988AAD91}"/>
              </a:ext>
            </a:extLst>
          </p:cNvPr>
          <p:cNvSpPr>
            <a:spLocks noGrp="1"/>
          </p:cNvSpPr>
          <p:nvPr>
            <p:ph type="sldNum" sz="quarter" idx="5"/>
          </p:nvPr>
        </p:nvSpPr>
        <p:spPr/>
        <p:txBody>
          <a:bodyPr/>
          <a:lstStyle/>
          <a:p>
            <a:fld id="{BFC92F05-74A2-E341-9B2C-CAE7807A0D04}" type="slidenum">
              <a:rPr lang="en-US" smtClean="0"/>
              <a:t>14</a:t>
            </a:fld>
            <a:endParaRPr lang="en-US"/>
          </a:p>
        </p:txBody>
      </p:sp>
    </p:spTree>
    <p:extLst>
      <p:ext uri="{BB962C8B-B14F-4D97-AF65-F5344CB8AC3E}">
        <p14:creationId xmlns:p14="http://schemas.microsoft.com/office/powerpoint/2010/main" val="3696950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9812F-B194-AC2B-A012-1B340C62D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841C5-482D-9FAD-9AC0-C578C96031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6C3F8-C42E-779C-EB20-11B163AD4CAE}"/>
              </a:ext>
            </a:extLst>
          </p:cNvPr>
          <p:cNvSpPr>
            <a:spLocks noGrp="1"/>
          </p:cNvSpPr>
          <p:nvPr>
            <p:ph type="body" idx="1"/>
          </p:nvPr>
        </p:nvSpPr>
        <p:spPr/>
        <p:txBody>
          <a:bodyPr/>
          <a:lstStyle/>
          <a:p>
            <a:r>
              <a:rPr lang="en-GB" sz="7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00" b="1">
              <a:effectLst/>
              <a:latin typeface="Georgia" panose="02040502050405020303" pitchFamily="18" charset="0"/>
              <a:ea typeface="Calibri" panose="020F0502020204030204" pitchFamily="34" charset="0"/>
              <a:cs typeface="Mangal" panose="02040503050203030202" pitchFamily="18" charset="0"/>
            </a:endParaRPr>
          </a:p>
          <a:p>
            <a:r>
              <a:rPr lang="en-GB" sz="800" b="1">
                <a:latin typeface="Aptos" panose="020B0004020202020204" pitchFamily="34" charset="0"/>
              </a:rPr>
              <a:t>Why do you think Jane refused Henry’s letters and gifts? </a:t>
            </a:r>
          </a:p>
          <a:p>
            <a:r>
              <a:rPr lang="en-GB" sz="1200" b="0" i="0" kern="1200">
                <a:solidFill>
                  <a:schemeClr val="tx1"/>
                </a:solidFill>
                <a:effectLst/>
                <a:latin typeface="+mn-lt"/>
                <a:ea typeface="+mn-ea"/>
                <a:cs typeface="+mn-cs"/>
              </a:rPr>
              <a:t>Jane declined Henry’s letters and gifts because she wanted to protect her reputation. Henry was still married to Anne Boleyn, and Jane did not want people to think she was behaving like a mistress or acting improperly at court.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Her refusal may also have been a clever strategy. By insisting she would only accept gifts as part of a proper marriage proposal, Jane showed that she valued her honour and would not give in easily. This may have made Henry even more interested in her.  </a:t>
            </a:r>
          </a:p>
          <a:p>
            <a:endParaRPr lang="en-GB" sz="100" b="0" u="none">
              <a:effectLst/>
              <a:latin typeface="Georgia" panose="02040502050405020303" pitchFamily="18" charset="0"/>
              <a:cs typeface="+mn-lt"/>
              <a:hlinkClick r:id="rId3"/>
            </a:endParaRPr>
          </a:p>
          <a:p>
            <a:pPr>
              <a:lnSpc>
                <a:spcPct val="107000"/>
              </a:lnSpc>
              <a:spcAft>
                <a:spcPts val="800"/>
              </a:spcAft>
            </a:pPr>
            <a:r>
              <a:rPr lang="en-GB" sz="800" b="1">
                <a:latin typeface="Aptos" panose="020B0004020202020204" pitchFamily="34" charset="0"/>
              </a:rPr>
              <a:t>How useful is this source for understanding what Jane was like as a person? </a:t>
            </a: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800" b="1">
                <a:latin typeface="Aptos" panose="020B0004020202020204" pitchFamily="34" charset="0"/>
              </a:rPr>
              <a:t>Scaffolded questions: </a:t>
            </a:r>
          </a:p>
          <a:p>
            <a:pPr>
              <a:lnSpc>
                <a:spcPct val="107000"/>
              </a:lnSpc>
              <a:spcAft>
                <a:spcPts val="800"/>
              </a:spcAft>
            </a:pPr>
            <a:r>
              <a:rPr lang="en-GB" sz="1200" b="0" i="0" u="none" kern="1200">
                <a:solidFill>
                  <a:schemeClr val="tx1"/>
                </a:solidFill>
                <a:effectLst/>
                <a:latin typeface="+mn-lt"/>
                <a:ea typeface="+mn-ea"/>
                <a:cs typeface="+mn-cs"/>
              </a:rPr>
              <a:t>What does this source suggest about what Jane was like as a person? How strong is this letter as evidence for what Jane was actually like as a person?</a:t>
            </a:r>
          </a:p>
          <a:p>
            <a:pPr>
              <a:lnSpc>
                <a:spcPct val="107000"/>
              </a:lnSpc>
              <a:spcAft>
                <a:spcPts val="800"/>
              </a:spcAft>
            </a:pPr>
            <a:endParaRPr lang="en-GB" sz="800" b="1">
              <a:latin typeface="Aptos" panose="020B0004020202020204" pitchFamily="34" charset="0"/>
            </a:endParaRPr>
          </a:p>
          <a:p>
            <a:pPr rtl="0" fontAlgn="base"/>
            <a:r>
              <a:rPr lang="en-GB" sz="1200" b="0" i="0" kern="1200">
                <a:solidFill>
                  <a:schemeClr val="tx1"/>
                </a:solidFill>
                <a:effectLst/>
                <a:latin typeface="+mn-lt"/>
                <a:ea typeface="+mn-ea"/>
                <a:cs typeface="+mn-cs"/>
              </a:rPr>
              <a:t>This source is somewhat useful for understanding Jane’s personality. It suggests she wanted to appear modest, polite, and respectful, and that she cared about her honour. Her refusal of the King’s gift shows that she did not want to be seen as acting in the wrong way.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However, we should be careful. Chapuys may not have witnessed the event himself, and he often repeated court gossip, so his report might not be completely accurate. Also, the letter only shows how other people described Jane — it does not tell us what she truly thought or felt. So, while the source gives us some clues, it cannot give us a full picture of her personality.</a:t>
            </a: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1200" b="1" i="0" u="none" strike="noStrike" kern="1200">
                <a:solidFill>
                  <a:schemeClr val="tx1"/>
                </a:solidFill>
                <a:effectLst/>
                <a:latin typeface="+mn-lt"/>
                <a:ea typeface="+mn-ea"/>
                <a:cs typeface="+mn-cs"/>
              </a:rPr>
              <a:t>How reliable is Chapuys’ version of events? What might make it trustworthy or untrustworthy? </a:t>
            </a:r>
          </a:p>
          <a:p>
            <a:pPr>
              <a:lnSpc>
                <a:spcPct val="107000"/>
              </a:lnSpc>
              <a:spcAft>
                <a:spcPts val="800"/>
              </a:spcAft>
            </a:pPr>
            <a:r>
              <a:rPr lang="en-GB" sz="1200" b="0" i="0" kern="1200">
                <a:solidFill>
                  <a:schemeClr val="tx1"/>
                </a:solidFill>
                <a:effectLst/>
                <a:latin typeface="+mn-lt"/>
                <a:ea typeface="+mn-ea"/>
                <a:cs typeface="+mn-cs"/>
              </a:rPr>
              <a:t>Chapuys’ version of events is helpful but not fully reliable. He was an ambassador who wrote detailed reports about what was happening at Henry VIII’s court, so he often heard important news quickly. However, Chapuys did not always see events himself and often repeated court gossip. He and Charles V also supported Katherine of Aragon, and disliked Anne Boleyn, which could make him biased. Because of this, the letter gives useful clues but may not be completely accurate on its own. </a:t>
            </a:r>
            <a:endParaRPr lang="en-GB" sz="800" b="1" u="sng" kern="10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A646E6B8-B562-518A-DF53-772846543759}"/>
              </a:ext>
            </a:extLst>
          </p:cNvPr>
          <p:cNvSpPr>
            <a:spLocks noGrp="1"/>
          </p:cNvSpPr>
          <p:nvPr>
            <p:ph type="sldNum" sz="quarter" idx="5"/>
          </p:nvPr>
        </p:nvSpPr>
        <p:spPr/>
        <p:txBody>
          <a:bodyPr/>
          <a:lstStyle/>
          <a:p>
            <a:fld id="{BFC92F05-74A2-E341-9B2C-CAE7807A0D04}" type="slidenum">
              <a:rPr lang="en-US" smtClean="0"/>
              <a:t>15</a:t>
            </a:fld>
            <a:endParaRPr lang="en-US"/>
          </a:p>
        </p:txBody>
      </p:sp>
    </p:spTree>
    <p:extLst>
      <p:ext uri="{BB962C8B-B14F-4D97-AF65-F5344CB8AC3E}">
        <p14:creationId xmlns:p14="http://schemas.microsoft.com/office/powerpoint/2010/main" val="712888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ABA41-A436-0129-5F80-758055F7B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75E77E-D97B-EE73-6933-B09A2736B4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02138-F875-25E9-5870-6ABECC8A68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aseline="0"/>
          </a:p>
        </p:txBody>
      </p:sp>
      <p:sp>
        <p:nvSpPr>
          <p:cNvPr id="4" name="Slide Number Placeholder 3">
            <a:extLst>
              <a:ext uri="{FF2B5EF4-FFF2-40B4-BE49-F238E27FC236}">
                <a16:creationId xmlns:a16="http://schemas.microsoft.com/office/drawing/2014/main" id="{4776312B-2ADE-62B5-6AC9-15D0BDF79248}"/>
              </a:ext>
            </a:extLst>
          </p:cNvPr>
          <p:cNvSpPr>
            <a:spLocks noGrp="1"/>
          </p:cNvSpPr>
          <p:nvPr>
            <p:ph type="sldNum" sz="quarter" idx="5"/>
          </p:nvPr>
        </p:nvSpPr>
        <p:spPr/>
        <p:txBody>
          <a:bodyPr/>
          <a:lstStyle/>
          <a:p>
            <a:fld id="{BFC92F05-74A2-E341-9B2C-CAE7807A0D04}" type="slidenum">
              <a:rPr lang="en-US" smtClean="0"/>
              <a:t>16</a:t>
            </a:fld>
            <a:endParaRPr lang="en-US"/>
          </a:p>
        </p:txBody>
      </p:sp>
    </p:spTree>
    <p:extLst>
      <p:ext uri="{BB962C8B-B14F-4D97-AF65-F5344CB8AC3E}">
        <p14:creationId xmlns:p14="http://schemas.microsoft.com/office/powerpoint/2010/main" val="3122774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A876F-B7CE-2768-828C-9FA2D9A6A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483985-8934-56B1-A3EF-0C3A23B88E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2A269D-F913-946E-F811-3872F5BCC8C1}"/>
              </a:ext>
            </a:extLst>
          </p:cNvPr>
          <p:cNvSpPr>
            <a:spLocks noGrp="1"/>
          </p:cNvSpPr>
          <p:nvPr>
            <p:ph type="body" idx="1"/>
          </p:nvPr>
        </p:nvSpPr>
        <p:spPr/>
        <p:txBody>
          <a:bodyPr/>
          <a:lstStyle/>
          <a:p>
            <a:r>
              <a:rPr lang="en-GB" sz="18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800">
              <a:effectLst/>
              <a:latin typeface="Georgia" panose="02040502050405020303" pitchFamily="18" charset="0"/>
              <a:ea typeface="Calibri" panose="020F0502020204030204" pitchFamily="34" charset="0"/>
              <a:cs typeface="Mangal" panose="02040503050203030202" pitchFamily="18" charset="0"/>
            </a:endParaRPr>
          </a:p>
          <a:p>
            <a:r>
              <a:rPr lang="en-GB" sz="1800" b="1">
                <a:effectLst/>
                <a:latin typeface="Georgia" panose="02040502050405020303" pitchFamily="18" charset="0"/>
                <a:ea typeface="Calibri" panose="020F0502020204030204" pitchFamily="34" charset="0"/>
                <a:cs typeface="Mangal" panose="02040503050203030202" pitchFamily="18" charset="0"/>
              </a:rPr>
              <a:t>How useful is this portrait for finding out what Anne of Cleves looked like? </a:t>
            </a:r>
          </a:p>
          <a:p>
            <a:endParaRPr lang="en-GB" sz="1800" b="1">
              <a:effectLst/>
              <a:latin typeface="Georgia" panose="02040502050405020303" pitchFamily="18" charset="0"/>
              <a:ea typeface="Calibri" panose="020F0502020204030204" pitchFamily="34" charset="0"/>
              <a:cs typeface="Mangal" panose="02040503050203030202" pitchFamily="18" charset="0"/>
            </a:endParaRPr>
          </a:p>
          <a:p>
            <a:r>
              <a:rPr lang="en-GB" sz="1800" b="1">
                <a:effectLst/>
                <a:latin typeface="Georgia" panose="02040502050405020303" pitchFamily="18" charset="0"/>
                <a:ea typeface="Calibri" panose="020F0502020204030204" pitchFamily="34" charset="0"/>
                <a:cs typeface="Mangal" panose="02040503050203030202" pitchFamily="18" charset="0"/>
              </a:rPr>
              <a:t>Scaffolded questions: </a:t>
            </a:r>
            <a:r>
              <a:rPr lang="en-GB" sz="1200" b="0" i="0" kern="1200">
                <a:solidFill>
                  <a:schemeClr val="tx1"/>
                </a:solidFill>
                <a:effectLst/>
                <a:latin typeface="+mn-lt"/>
                <a:ea typeface="+mn-ea"/>
                <a:cs typeface="+mn-cs"/>
              </a:rPr>
              <a:t>What does this source suggest Anne of Cleves looked like? Is this a trustworthy source for finding out what she looked like?</a:t>
            </a:r>
          </a:p>
          <a:p>
            <a:endParaRPr lang="en-GB" sz="1800" b="1">
              <a:effectLst/>
              <a:latin typeface="Georgia" panose="02040502050405020303" pitchFamily="18" charset="0"/>
              <a:ea typeface="Calibri" panose="020F0502020204030204" pitchFamily="34" charset="0"/>
              <a:cs typeface="Mangal" panose="02040503050203030202" pitchFamily="18" charset="0"/>
            </a:endParaRPr>
          </a:p>
          <a:p>
            <a:pPr rtl="0" fontAlgn="base"/>
            <a:r>
              <a:rPr lang="en-GB" sz="1200" b="0" i="0" u="none" strike="noStrike" kern="1200">
                <a:solidFill>
                  <a:schemeClr val="tx1"/>
                </a:solidFill>
                <a:effectLst/>
                <a:latin typeface="+mn-lt"/>
                <a:ea typeface="+mn-ea"/>
                <a:cs typeface="+mn-cs"/>
              </a:rPr>
              <a:t>This portrait is partly useful for learning what Anne of Cleves looked like. If Hans Holbein really created it, he was known for painting people very accurately, so in that case it could be very useful. </a:t>
            </a:r>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 </a:t>
            </a:r>
          </a:p>
          <a:p>
            <a:pPr rtl="0" fontAlgn="base"/>
            <a:r>
              <a:rPr lang="en-GB" sz="1200" b="0" i="0" u="none" strike="noStrike" kern="1200">
                <a:solidFill>
                  <a:schemeClr val="tx1"/>
                </a:solidFill>
                <a:effectLst/>
                <a:latin typeface="+mn-lt"/>
                <a:ea typeface="+mn-ea"/>
                <a:cs typeface="+mn-cs"/>
              </a:rPr>
              <a:t>But, we also need to be careful. The portrait was made as part of marriage plans, so it may have been designed to show Anne in the best possible light. There are reports that Henry later said she did not look like the portrait, but this only tells us about Henry’s opinion, not necessarily about the accuracy of the painting.</a:t>
            </a:r>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 </a:t>
            </a:r>
          </a:p>
          <a:p>
            <a:pPr rtl="0" fontAlgn="base"/>
            <a:r>
              <a:rPr lang="en-GB" sz="1200" b="0" i="0" u="none" strike="noStrike" kern="1200">
                <a:solidFill>
                  <a:schemeClr val="tx1"/>
                </a:solidFill>
                <a:effectLst/>
                <a:latin typeface="+mn-lt"/>
                <a:ea typeface="+mn-ea"/>
                <a:cs typeface="+mn-cs"/>
              </a:rPr>
              <a:t>We must remember that portraits are not photographs. They can only show what the artist chose to include and are limited by their skill.</a:t>
            </a:r>
            <a:r>
              <a:rPr lang="en-GB" sz="1200" b="0" i="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Why do you think Tudor women were usually painted looking down or to the side?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a:solidFill>
                  <a:schemeClr val="tx1"/>
                </a:solidFill>
                <a:effectLst/>
                <a:latin typeface="+mn-lt"/>
                <a:ea typeface="+mn-ea"/>
                <a:cs typeface="+mn-cs"/>
              </a:rPr>
              <a:t>Women were not expected to be bold or confident in public at this time. They were expected to do as they were told by men. Painting them to look down or to the side made them look quiet or obedient.</a:t>
            </a:r>
            <a:r>
              <a:rPr lang="en-GB" sz="1200" b="0" i="0" kern="1200">
                <a:solidFill>
                  <a:schemeClr val="tx1"/>
                </a:solidFill>
                <a:effectLst/>
                <a:latin typeface="+mn-lt"/>
                <a:ea typeface="+mn-ea"/>
                <a:cs typeface="+mn-cs"/>
              </a:rPr>
              <a:t> </a:t>
            </a: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kern="100">
                <a:effectLst/>
                <a:latin typeface="Georgia" panose="02040502050405020303" pitchFamily="18" charset="0"/>
                <a:ea typeface="Calibri" panose="020F0502020204030204" pitchFamily="34" charset="0"/>
                <a:cs typeface="Mangal" panose="02040503050203030202" pitchFamily="18" charset="0"/>
              </a:rPr>
              <a:t>Name some examples of images created today that are designed or edited to create a particular impression?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a:solidFill>
                  <a:schemeClr val="tx1"/>
                </a:solidFill>
                <a:effectLst/>
                <a:latin typeface="+mn-lt"/>
                <a:ea typeface="+mn-ea"/>
                <a:cs typeface="+mn-cs"/>
              </a:rPr>
              <a:t>There are lots of examples such as photoshopped images of famous people, filters on social media or even AI generated images. </a:t>
            </a:r>
            <a:r>
              <a:rPr lang="en-GB" sz="1800" b="0" i="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endParaRPr lang="en-US" sz="1100" b="0" u="none">
              <a:latin typeface="Georgia" panose="02040502050405020303" pitchFamily="18" charset="0"/>
              <a:cs typeface="+mn-lt"/>
              <a:hlinkClick r:id="rId3"/>
            </a:endParaRPr>
          </a:p>
        </p:txBody>
      </p:sp>
      <p:sp>
        <p:nvSpPr>
          <p:cNvPr id="4" name="Slide Number Placeholder 3">
            <a:extLst>
              <a:ext uri="{FF2B5EF4-FFF2-40B4-BE49-F238E27FC236}">
                <a16:creationId xmlns:a16="http://schemas.microsoft.com/office/drawing/2014/main" id="{2F8B3CCF-AB0E-9A87-5D5B-2576D16F703E}"/>
              </a:ext>
            </a:extLst>
          </p:cNvPr>
          <p:cNvSpPr>
            <a:spLocks noGrp="1"/>
          </p:cNvSpPr>
          <p:nvPr>
            <p:ph type="sldNum" sz="quarter" idx="5"/>
          </p:nvPr>
        </p:nvSpPr>
        <p:spPr/>
        <p:txBody>
          <a:bodyPr/>
          <a:lstStyle/>
          <a:p>
            <a:fld id="{BFC92F05-74A2-E341-9B2C-CAE7807A0D04}" type="slidenum">
              <a:rPr lang="en-US" smtClean="0"/>
              <a:t>17</a:t>
            </a:fld>
            <a:endParaRPr lang="en-US"/>
          </a:p>
        </p:txBody>
      </p:sp>
    </p:spTree>
    <p:extLst>
      <p:ext uri="{BB962C8B-B14F-4D97-AF65-F5344CB8AC3E}">
        <p14:creationId xmlns:p14="http://schemas.microsoft.com/office/powerpoint/2010/main" val="4292587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EBA7D-BD36-78A7-F161-AFCD6B241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72129-A351-ACCD-98C1-17764EEA3E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FD303B-EEB5-B6A5-6788-F2762FABB7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none" kern="100">
                <a:effectLst/>
                <a:latin typeface="Georgia" panose="02040502050405020303" pitchFamily="18" charset="0"/>
                <a:ea typeface="Calibri" panose="020F0502020204030204" pitchFamily="34" charset="0"/>
                <a:cs typeface="Mangal" panose="02040503050203030202" pitchFamily="18" charset="0"/>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a:effectLst/>
                <a:latin typeface="Georgia" panose="02040502050405020303" pitchFamily="18" charset="0"/>
                <a:ea typeface="Calibri" panose="020F0502020204030204" pitchFamily="34" charset="0"/>
                <a:cs typeface="Mangal" panose="02040503050203030202" pitchFamily="18" charset="0"/>
              </a:rPr>
              <a:t>Speaker: Tracy Borman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This source comes from the French ambassador. As an ambassador, his job was to represent the French king in England and to report back about what was happening at the English court. He wrote that Anne of Cleves agreed to end her marriage to Henry VIII. He also reported that she told her brother she was happy to stay in England. The ambassador then sent reports to France describing Anne's life after the marriage ended. He writes that Anne spends all her time in sports and recreations, which means she spends all the time having fun. And, as always, we need to question our sources. In this case, the ambassador probably had no real reason to lie about Anne or her life. What he wrote matches what other sources say about how she spent her time too. Suggesting it is an accurate account.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3123E5AE-7C87-24BB-4185-9F35919C1FC9}"/>
              </a:ext>
            </a:extLst>
          </p:cNvPr>
          <p:cNvSpPr>
            <a:spLocks noGrp="1"/>
          </p:cNvSpPr>
          <p:nvPr>
            <p:ph type="sldNum" sz="quarter" idx="5"/>
          </p:nvPr>
        </p:nvSpPr>
        <p:spPr/>
        <p:txBody>
          <a:bodyPr/>
          <a:lstStyle/>
          <a:p>
            <a:fld id="{BFC92F05-74A2-E341-9B2C-CAE7807A0D04}" type="slidenum">
              <a:rPr lang="en-US" smtClean="0"/>
              <a:t>18</a:t>
            </a:fld>
            <a:endParaRPr lang="en-US"/>
          </a:p>
        </p:txBody>
      </p:sp>
    </p:spTree>
    <p:extLst>
      <p:ext uri="{BB962C8B-B14F-4D97-AF65-F5344CB8AC3E}">
        <p14:creationId xmlns:p14="http://schemas.microsoft.com/office/powerpoint/2010/main" val="1829596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9D2FC-44E2-CB99-ABEF-67F1CC3712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B3D81A-4A64-3C7E-3AA6-27EDAA03CA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526FB-8AA9-38CB-896D-A4F028D631E9}"/>
              </a:ext>
            </a:extLst>
          </p:cNvPr>
          <p:cNvSpPr>
            <a:spLocks noGrp="1"/>
          </p:cNvSpPr>
          <p:nvPr>
            <p:ph type="body" idx="1"/>
          </p:nvPr>
        </p:nvSpPr>
        <p:spPr/>
        <p:txBody>
          <a:bodyPr/>
          <a:lstStyle/>
          <a:p>
            <a:r>
              <a:rPr lang="en-GB" sz="7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00" b="1">
              <a:effectLst/>
              <a:latin typeface="Georgia" panose="02040502050405020303" pitchFamily="18" charset="0"/>
              <a:ea typeface="Calibri" panose="020F0502020204030204" pitchFamily="34" charset="0"/>
              <a:cs typeface="Mangal" panose="02040503050203030202" pitchFamily="18" charset="0"/>
            </a:endParaRPr>
          </a:p>
          <a:p>
            <a:r>
              <a:rPr lang="en-GB" sz="800" b="1">
                <a:latin typeface="Aptos" panose="020B0004020202020204" pitchFamily="34" charset="0"/>
              </a:rPr>
              <a:t>What does this source tell us about Anne’s life after her separation from Henry VIII? </a:t>
            </a:r>
          </a:p>
          <a:p>
            <a:r>
              <a:rPr lang="en-GB" sz="1200" b="0" i="0" kern="1200">
                <a:solidFill>
                  <a:schemeClr val="tx1"/>
                </a:solidFill>
                <a:effectLst/>
                <a:latin typeface="+mn-lt"/>
                <a:ea typeface="+mn-ea"/>
                <a:cs typeface="+mn-cs"/>
              </a:rPr>
              <a:t>The source tells us that Anne seemed happy after her separation. Marillac says she is “joyous”. She also wore lots of different dresses, showing that she had money. She spent her time doing enjoyable activities, which suggests she was living a comfortable and pleasant life. </a:t>
            </a:r>
            <a:endParaRPr lang="en-GB" sz="800" b="1" u="none">
              <a:effectLst/>
              <a:latin typeface="Aptos" panose="020B0004020202020204" pitchFamily="34" charset="0"/>
              <a:cs typeface="+mn-lt"/>
              <a:hlinkClick r:id="rId3"/>
            </a:endParaRPr>
          </a:p>
          <a:p>
            <a:endParaRPr lang="en-GB" sz="100" b="0" u="none">
              <a:effectLst/>
              <a:latin typeface="Georgia" panose="02040502050405020303" pitchFamily="18" charset="0"/>
              <a:cs typeface="+mn-lt"/>
              <a:hlinkClick r:id="rId3"/>
            </a:endParaRPr>
          </a:p>
          <a:p>
            <a:pPr>
              <a:lnSpc>
                <a:spcPct val="107000"/>
              </a:lnSpc>
              <a:spcAft>
                <a:spcPts val="800"/>
              </a:spcAft>
            </a:pPr>
            <a:r>
              <a:rPr lang="en-GB" sz="800" b="1">
                <a:latin typeface="Aptos" panose="020B0004020202020204" pitchFamily="34" charset="0"/>
              </a:rPr>
              <a:t>How useful is this source for finding out about Anne’s life after her separation from Henry VIII? </a:t>
            </a: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800" b="1">
                <a:latin typeface="Aptos" panose="020B0004020202020204" pitchFamily="34" charset="0"/>
              </a:rPr>
              <a:t>Prompt: </a:t>
            </a:r>
            <a:r>
              <a:rPr lang="en-GB" sz="1200" b="0" i="0" u="none" kern="1200">
                <a:solidFill>
                  <a:schemeClr val="tx1"/>
                </a:solidFill>
                <a:effectLst/>
                <a:latin typeface="+mn-lt"/>
                <a:ea typeface="+mn-ea"/>
                <a:cs typeface="+mn-cs"/>
              </a:rPr>
              <a:t>Think about whether Marillac would have access to information? Is he likely to tell the truth? Is he able to give a full account of Anne’s life?</a:t>
            </a:r>
          </a:p>
          <a:p>
            <a:pPr>
              <a:lnSpc>
                <a:spcPct val="107000"/>
              </a:lnSpc>
              <a:spcAft>
                <a:spcPts val="800"/>
              </a:spcAft>
            </a:pPr>
            <a:endParaRPr lang="en-GB" sz="800" b="1" u="none">
              <a:latin typeface="Aptos" panose="020B0004020202020204" pitchFamily="34" charset="0"/>
            </a:endParaRPr>
          </a:p>
          <a:p>
            <a:pPr>
              <a:lnSpc>
                <a:spcPct val="107000"/>
              </a:lnSpc>
              <a:spcAft>
                <a:spcPts val="800"/>
              </a:spcAft>
            </a:pPr>
            <a:r>
              <a:rPr lang="en-GB" sz="1200" b="0" i="0" kern="1200">
                <a:solidFill>
                  <a:schemeClr val="tx1"/>
                </a:solidFill>
                <a:effectLst/>
                <a:latin typeface="+mn-lt"/>
                <a:ea typeface="+mn-ea"/>
                <a:cs typeface="+mn-cs"/>
              </a:rPr>
              <a:t>This source is quite useful for finding out about Anne’s life. Marillac was at the English court, so he may have seen Anne himself or heard reliable information about her. His job was to report truthfully to the King of France, so he would have had little reason to lie about her. However, the letter is brief, so it only tells us a small part of what Anne’s life was like and does not give Anne’s own opinions, only what others thought about her.  </a:t>
            </a: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1200" b="1" i="0" u="none" strike="noStrike" kern="1200">
                <a:solidFill>
                  <a:schemeClr val="tx1"/>
                </a:solidFill>
                <a:effectLst/>
                <a:latin typeface="+mn-lt"/>
                <a:ea typeface="+mn-ea"/>
                <a:cs typeface="+mn-cs"/>
              </a:rPr>
              <a:t>What does this source suggest might have been the benefits of being a femme sole in the Tudor period? </a:t>
            </a:r>
          </a:p>
          <a:p>
            <a:pPr>
              <a:lnSpc>
                <a:spcPct val="107000"/>
              </a:lnSpc>
              <a:spcAft>
                <a:spcPts val="800"/>
              </a:spcAft>
            </a:pPr>
            <a:r>
              <a:rPr lang="en-GB" sz="1200" b="0" i="0" u="none" strike="noStrike" kern="1200">
                <a:solidFill>
                  <a:schemeClr val="tx1"/>
                </a:solidFill>
                <a:effectLst/>
                <a:latin typeface="+mn-lt"/>
                <a:ea typeface="+mn-ea"/>
                <a:cs typeface="+mn-cs"/>
              </a:rPr>
              <a:t>This source suggests </a:t>
            </a:r>
            <a:r>
              <a:rPr lang="en-GB" sz="1200" b="0" i="0" kern="1200">
                <a:solidFill>
                  <a:schemeClr val="tx1"/>
                </a:solidFill>
                <a:effectLst/>
                <a:latin typeface="+mn-lt"/>
                <a:ea typeface="+mn-ea"/>
                <a:cs typeface="+mn-cs"/>
              </a:rPr>
              <a:t>Anne had much more freedom as a femme sole. She could choose how to live her life and spend her money. She could do her own hobbies and pastimes.  </a:t>
            </a:r>
            <a:endParaRPr lang="en-GB" sz="800" b="1" u="sng" kern="10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75C51822-AB43-64F0-DA44-BEF53C660D8B}"/>
              </a:ext>
            </a:extLst>
          </p:cNvPr>
          <p:cNvSpPr>
            <a:spLocks noGrp="1"/>
          </p:cNvSpPr>
          <p:nvPr>
            <p:ph type="sldNum" sz="quarter" idx="5"/>
          </p:nvPr>
        </p:nvSpPr>
        <p:spPr/>
        <p:txBody>
          <a:bodyPr/>
          <a:lstStyle/>
          <a:p>
            <a:fld id="{BFC92F05-74A2-E341-9B2C-CAE7807A0D04}" type="slidenum">
              <a:rPr lang="en-US" smtClean="0"/>
              <a:t>19</a:t>
            </a:fld>
            <a:endParaRPr lang="en-US"/>
          </a:p>
        </p:txBody>
      </p:sp>
    </p:spTree>
    <p:extLst>
      <p:ext uri="{BB962C8B-B14F-4D97-AF65-F5344CB8AC3E}">
        <p14:creationId xmlns:p14="http://schemas.microsoft.com/office/powerpoint/2010/main" val="3528357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u="none">
                <a:effectLst/>
                <a:latin typeface="Georgia" panose="02040502050405020303" pitchFamily="18" charset="0"/>
                <a:ea typeface="+mn-ea"/>
                <a:cs typeface="+mn-lt"/>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u="none" kern="100">
                <a:effectLst/>
                <a:latin typeface="Georgia" panose="02040502050405020303" pitchFamily="18" charset="0"/>
                <a:ea typeface="Calibri" panose="020F0502020204030204" pitchFamily="34" charset="0"/>
                <a:cs typeface="Mangal" panose="02040503050203030202" pitchFamily="18" charset="0"/>
              </a:rPr>
              <a:t>Speaker: Tracy Borman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 Tracy Borman, Chief Historian at Historic Royal Palaces, which means I spend a lot of my time researching the history of the palaces and the people who lived in them. And I am particularly interested in the Tudors. As a historian, I'm always looking at historical sources. These include pictures, documents and objects. It's very important to question these sources. I have to ask myself, who created them? And why? Do the sources reveal the whole story? Do they match what other sources from the time also report? It's only by piecing together the different parts of the story that we can get an accurate idea of that past. In this resource, I'd like to share with you a collection of sources about six Tudor queens, Henry VIII's wives. But these sources reveal more about these queens as people rather than just as wives. We will see glimpses of their personalities, their achievements and their challenges. Let's investigate together and I challenge you to make your own conclusions about what these women might have really been like. </a:t>
            </a:r>
          </a:p>
          <a:p>
            <a:endParaRPr lang="en-US" sz="1100" b="0" u="none">
              <a:latin typeface="Georgia" panose="02040502050405020303" pitchFamily="18" charset="0"/>
              <a:cs typeface="+mn-lt"/>
              <a:hlinkClick r:id="rId3"/>
            </a:endParaRPr>
          </a:p>
        </p:txBody>
      </p:sp>
      <p:sp>
        <p:nvSpPr>
          <p:cNvPr id="4" name="Slide Number Placeholder 3"/>
          <p:cNvSpPr>
            <a:spLocks noGrp="1"/>
          </p:cNvSpPr>
          <p:nvPr>
            <p:ph type="sldNum" sz="quarter" idx="5"/>
          </p:nvPr>
        </p:nvSpPr>
        <p:spPr/>
        <p:txBody>
          <a:bodyPr/>
          <a:lstStyle/>
          <a:p>
            <a:fld id="{BFC92F05-74A2-E341-9B2C-CAE7807A0D04}" type="slidenum">
              <a:rPr lang="en-US" smtClean="0"/>
              <a:t>2</a:t>
            </a:fld>
            <a:endParaRPr lang="en-US"/>
          </a:p>
        </p:txBody>
      </p:sp>
    </p:spTree>
    <p:extLst>
      <p:ext uri="{BB962C8B-B14F-4D97-AF65-F5344CB8AC3E}">
        <p14:creationId xmlns:p14="http://schemas.microsoft.com/office/powerpoint/2010/main" val="3098691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DDAC9-F3E3-7B80-8C46-170FA69DD6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9120B-5658-1D95-D944-6D7110ED5F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0D6CDE-B24F-A42B-0C2A-C38F104A413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kern="100">
                <a:effectLst/>
                <a:latin typeface="Georgia" panose="02040502050405020303" pitchFamily="18" charset="0"/>
                <a:ea typeface="Calibri" panose="020F0502020204030204" pitchFamily="34" charset="0"/>
                <a:cs typeface="Mangal" panose="02040503050203030202" pitchFamily="18" charset="0"/>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kern="100">
                <a:effectLst/>
                <a:latin typeface="Georgia" panose="02040502050405020303" pitchFamily="18" charset="0"/>
                <a:ea typeface="Calibri" panose="020F0502020204030204" pitchFamily="34" charset="0"/>
                <a:cs typeface="Mangal" panose="02040503050203030202" pitchFamily="18" charset="0"/>
              </a:rPr>
              <a:t>Speaker: Tracy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aseline="0"/>
          </a:p>
        </p:txBody>
      </p:sp>
      <p:sp>
        <p:nvSpPr>
          <p:cNvPr id="4" name="Slide Number Placeholder 3">
            <a:extLst>
              <a:ext uri="{FF2B5EF4-FFF2-40B4-BE49-F238E27FC236}">
                <a16:creationId xmlns:a16="http://schemas.microsoft.com/office/drawing/2014/main" id="{768FDC4F-5A21-FC55-6AD4-4BAE2F1F434E}"/>
              </a:ext>
            </a:extLst>
          </p:cNvPr>
          <p:cNvSpPr>
            <a:spLocks noGrp="1"/>
          </p:cNvSpPr>
          <p:nvPr>
            <p:ph type="sldNum" sz="quarter" idx="5"/>
          </p:nvPr>
        </p:nvSpPr>
        <p:spPr/>
        <p:txBody>
          <a:bodyPr/>
          <a:lstStyle/>
          <a:p>
            <a:fld id="{BFC92F05-74A2-E341-9B2C-CAE7807A0D04}" type="slidenum">
              <a:rPr lang="en-US" smtClean="0"/>
              <a:t>20</a:t>
            </a:fld>
            <a:endParaRPr lang="en-US"/>
          </a:p>
        </p:txBody>
      </p:sp>
    </p:spTree>
    <p:extLst>
      <p:ext uri="{BB962C8B-B14F-4D97-AF65-F5344CB8AC3E}">
        <p14:creationId xmlns:p14="http://schemas.microsoft.com/office/powerpoint/2010/main" val="20696425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50E69-86A2-97CC-4798-DD194BA714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1754BE-3EB2-18F3-71E6-3188D5367A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2AE2A-E543-E841-641C-4ABC33228719}"/>
              </a:ext>
            </a:extLst>
          </p:cNvPr>
          <p:cNvSpPr>
            <a:spLocks noGrp="1"/>
          </p:cNvSpPr>
          <p:nvPr>
            <p:ph type="body" idx="1"/>
          </p:nvPr>
        </p:nvSpPr>
        <p:spPr/>
        <p:txBody>
          <a:bodyPr/>
          <a:lstStyle/>
          <a:p>
            <a:r>
              <a:rPr lang="en-GB" sz="18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800">
              <a:effectLst/>
              <a:latin typeface="Georgia" panose="02040502050405020303" pitchFamily="18" charset="0"/>
              <a:ea typeface="Calibri" panose="020F0502020204030204" pitchFamily="34" charset="0"/>
              <a:cs typeface="Mangal" panose="02040503050203030202" pitchFamily="18" charset="0"/>
            </a:endParaRPr>
          </a:p>
          <a:p>
            <a:r>
              <a:rPr lang="en-US" sz="1800" b="1" i="0" kern="1200">
                <a:solidFill>
                  <a:schemeClr val="tx1"/>
                </a:solidFill>
                <a:effectLst/>
                <a:latin typeface="+mn-lt"/>
                <a:ea typeface="+mn-ea"/>
                <a:cs typeface="+mn-cs"/>
              </a:rPr>
              <a:t>How certain can you be that this portrait shows what Catherine Howard looked like? Explain your answer</a:t>
            </a:r>
            <a:endParaRPr lang="en-GB" sz="2800" b="1">
              <a:effectLst/>
              <a:latin typeface="Georgia" panose="02040502050405020303" pitchFamily="18" charset="0"/>
              <a:ea typeface="Calibri" panose="020F0502020204030204" pitchFamily="34" charset="0"/>
              <a:cs typeface="Mangal" panose="02040503050203030202" pitchFamily="18" charset="0"/>
            </a:endParaRPr>
          </a:p>
          <a:p>
            <a:r>
              <a:rPr lang="en-GB" sz="1200" b="0" i="0" kern="1200">
                <a:solidFill>
                  <a:schemeClr val="tx1"/>
                </a:solidFill>
                <a:effectLst/>
                <a:latin typeface="+mn-lt"/>
                <a:ea typeface="+mn-ea"/>
                <a:cs typeface="+mn-cs"/>
              </a:rPr>
              <a:t>This portrait is of limited use to understand what Catherine looked like. There are no details to confirm who the woman is. Even though she is the right age and status to be Catherine Howard, we cannot be sure.  </a:t>
            </a:r>
          </a:p>
          <a:p>
            <a:endParaRPr lang="en-GB" sz="1600" b="0" u="none">
              <a:effectLst/>
              <a:latin typeface="Georgia" panose="02040502050405020303" pitchFamily="18" charset="0"/>
              <a:cs typeface="+mn-lt"/>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00">
                <a:effectLst/>
                <a:latin typeface="Georgia" panose="02040502050405020303" pitchFamily="18" charset="0"/>
                <a:ea typeface="Calibri" panose="020F0502020204030204" pitchFamily="34" charset="0"/>
                <a:cs typeface="Mangal" panose="02040503050203030202" pitchFamily="18" charset="0"/>
              </a:rPr>
              <a:t>What can we learn from this portrait? </a:t>
            </a:r>
          </a:p>
          <a:p>
            <a:pPr rtl="0" fontAlgn="base"/>
            <a:r>
              <a:rPr lang="en-GB" sz="1200" b="0" i="0" kern="1200">
                <a:solidFill>
                  <a:schemeClr val="tx1"/>
                </a:solidFill>
                <a:effectLst/>
                <a:latin typeface="+mn-lt"/>
                <a:ea typeface="+mn-ea"/>
                <a:cs typeface="+mn-cs"/>
              </a:rPr>
              <a:t>This portrait is still useful because it teaches us about Tudor court life, even without knowing the woman's name. Her rich clothing, jewellery and French hood show what high‑status young women at court wore in the early 1540s. New research might also reveal more about the painting one day so that we can know for sure who it is.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It also shows the challenges historians face when working with old paintings: portraits can become damaged, mis‑labelled, or separated from their original records.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latin typeface="Georgia" panose="02040502050405020303" pitchFamily="18" charset="0"/>
              </a:rPr>
              <a:t>Why do you think there are no portraits left today that we can be sure are of Catherine Howard?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There are lots of reasons there aren’t any portraits today that we can be sure are Catherine Howard. They may have been lost or damaged over time. Also, she was queen short time so perhaps not long enough for many portraits of her to be made. Importantly, though, we know she was executed and considered a traitor by Henry. We know that after Anne Boleyn was executed Henry wanted all memories of her to be destroyed, so maybe he also wanted any portraits of Catherine to be destroyed too.  </a:t>
            </a: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endParaRPr lang="en-US" sz="1100" b="0" u="none">
              <a:latin typeface="Georgia" panose="02040502050405020303" pitchFamily="18" charset="0"/>
              <a:cs typeface="+mn-lt"/>
              <a:hlinkClick r:id="rId3"/>
            </a:endParaRPr>
          </a:p>
        </p:txBody>
      </p:sp>
      <p:sp>
        <p:nvSpPr>
          <p:cNvPr id="4" name="Slide Number Placeholder 3">
            <a:extLst>
              <a:ext uri="{FF2B5EF4-FFF2-40B4-BE49-F238E27FC236}">
                <a16:creationId xmlns:a16="http://schemas.microsoft.com/office/drawing/2014/main" id="{9FBCD30D-3524-7D6A-6AF6-D22CF57BD7C2}"/>
              </a:ext>
            </a:extLst>
          </p:cNvPr>
          <p:cNvSpPr>
            <a:spLocks noGrp="1"/>
          </p:cNvSpPr>
          <p:nvPr>
            <p:ph type="sldNum" sz="quarter" idx="5"/>
          </p:nvPr>
        </p:nvSpPr>
        <p:spPr/>
        <p:txBody>
          <a:bodyPr/>
          <a:lstStyle/>
          <a:p>
            <a:fld id="{BFC92F05-74A2-E341-9B2C-CAE7807A0D04}" type="slidenum">
              <a:rPr lang="en-US" smtClean="0"/>
              <a:t>21</a:t>
            </a:fld>
            <a:endParaRPr lang="en-US"/>
          </a:p>
        </p:txBody>
      </p:sp>
    </p:spTree>
    <p:extLst>
      <p:ext uri="{BB962C8B-B14F-4D97-AF65-F5344CB8AC3E}">
        <p14:creationId xmlns:p14="http://schemas.microsoft.com/office/powerpoint/2010/main" val="11662184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93914-1018-E62A-EA7B-701F9ABDC3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EC750-0EC2-E591-70DC-413B63943B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C56778-23CD-8AAE-2172-4EDF2CE8034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kern="100">
                <a:effectLst/>
                <a:latin typeface="Georgia" panose="02040502050405020303" pitchFamily="18" charset="0"/>
                <a:ea typeface="Calibri" panose="020F0502020204030204" pitchFamily="34" charset="0"/>
                <a:cs typeface="Mangal" panose="02040503050203030202" pitchFamily="18" charset="0"/>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kern="100">
                <a:effectLst/>
                <a:latin typeface="Georgia" panose="02040502050405020303" pitchFamily="18" charset="0"/>
                <a:ea typeface="Calibri" panose="020F0502020204030204" pitchFamily="34" charset="0"/>
                <a:cs typeface="Mangal" panose="02040503050203030202" pitchFamily="18" charset="0"/>
              </a:rPr>
              <a:t>Speaker: Tracy Borman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This letter was written by Queen Catherine Howard to Thomas Culpepper in the summer of 1541. Catherine was accused of having an affair with Culpeper. The letter seems to be a love letter to him. Near the bottom, there is a crease, and on the right-hand side, you can just about make out the words, yours as long as life endures. This letter, was used as evidence against Catherine, and she was eventually executed. It certainly does seem to suggest she was guilty of having an affair. But, as always, we have to question our sources and compare them with other reports from the time. We must remember that Catherine was a young and vulnerable girl. It's also important to know that there is evidence that might suggest Culpeper was an aggressive person. Some historians think he may have threatened Catherine. And that she might not have had much choice about their relationship. Is it possible she wrote this letter just to keep him happy and to keep herself safe? Without more evidence, we may never know.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aseline="0"/>
          </a:p>
        </p:txBody>
      </p:sp>
      <p:sp>
        <p:nvSpPr>
          <p:cNvPr id="4" name="Slide Number Placeholder 3">
            <a:extLst>
              <a:ext uri="{FF2B5EF4-FFF2-40B4-BE49-F238E27FC236}">
                <a16:creationId xmlns:a16="http://schemas.microsoft.com/office/drawing/2014/main" id="{5BA3DF55-D8BD-8648-E94C-F706D766C3A6}"/>
              </a:ext>
            </a:extLst>
          </p:cNvPr>
          <p:cNvSpPr>
            <a:spLocks noGrp="1"/>
          </p:cNvSpPr>
          <p:nvPr>
            <p:ph type="sldNum" sz="quarter" idx="5"/>
          </p:nvPr>
        </p:nvSpPr>
        <p:spPr/>
        <p:txBody>
          <a:bodyPr/>
          <a:lstStyle/>
          <a:p>
            <a:fld id="{BFC92F05-74A2-E341-9B2C-CAE7807A0D04}" type="slidenum">
              <a:rPr lang="en-US" smtClean="0"/>
              <a:t>22</a:t>
            </a:fld>
            <a:endParaRPr lang="en-US"/>
          </a:p>
        </p:txBody>
      </p:sp>
    </p:spTree>
    <p:extLst>
      <p:ext uri="{BB962C8B-B14F-4D97-AF65-F5344CB8AC3E}">
        <p14:creationId xmlns:p14="http://schemas.microsoft.com/office/powerpoint/2010/main" val="2588012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9CB06-2FA4-2DFF-07AF-F6C730FADA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1389F-8382-E211-0881-3CA5A032AA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A23E34-E34B-B3FD-037C-120FD8DE7A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4758DB0D-1541-5646-B928-66930E6E3CDE}"/>
              </a:ext>
            </a:extLst>
          </p:cNvPr>
          <p:cNvSpPr>
            <a:spLocks noGrp="1"/>
          </p:cNvSpPr>
          <p:nvPr>
            <p:ph type="sldNum" sz="quarter" idx="5"/>
          </p:nvPr>
        </p:nvSpPr>
        <p:spPr/>
        <p:txBody>
          <a:bodyPr/>
          <a:lstStyle/>
          <a:p>
            <a:fld id="{BFC92F05-74A2-E341-9B2C-CAE7807A0D04}" type="slidenum">
              <a:rPr lang="en-US" smtClean="0"/>
              <a:t>23</a:t>
            </a:fld>
            <a:endParaRPr lang="en-US"/>
          </a:p>
        </p:txBody>
      </p:sp>
    </p:spTree>
    <p:extLst>
      <p:ext uri="{BB962C8B-B14F-4D97-AF65-F5344CB8AC3E}">
        <p14:creationId xmlns:p14="http://schemas.microsoft.com/office/powerpoint/2010/main" val="28887533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5B2C6-612B-2EC4-8E14-1B69B6932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A433D6-7255-BD95-3E74-F36706F03E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00DAA6-EB0D-D9B3-218F-405739800219}"/>
              </a:ext>
            </a:extLst>
          </p:cNvPr>
          <p:cNvSpPr>
            <a:spLocks noGrp="1"/>
          </p:cNvSpPr>
          <p:nvPr>
            <p:ph type="body" idx="1"/>
          </p:nvPr>
        </p:nvSpPr>
        <p:spPr/>
        <p:txBody>
          <a:bodyPr/>
          <a:lstStyle/>
          <a:p>
            <a:r>
              <a:rPr lang="en-GB" sz="7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00" b="1">
              <a:effectLst/>
              <a:latin typeface="Georgia" panose="02040502050405020303" pitchFamily="18" charset="0"/>
              <a:ea typeface="Calibri" panose="020F0502020204030204" pitchFamily="34" charset="0"/>
              <a:cs typeface="Mangal" panose="02040503050203030202" pitchFamily="18" charset="0"/>
            </a:endParaRPr>
          </a:p>
          <a:p>
            <a:r>
              <a:rPr lang="en-GB" sz="800" b="1">
                <a:latin typeface="Aptos" panose="020B0004020202020204" pitchFamily="34" charset="0"/>
              </a:rPr>
              <a:t>What does this letter suggest about the relationship between Catherine Howard and Thomas Culpepper? </a:t>
            </a:r>
          </a:p>
          <a:p>
            <a:endParaRPr lang="en-GB" sz="800" b="1">
              <a:latin typeface="Aptos" panose="020B0004020202020204" pitchFamily="34" charset="0"/>
            </a:endParaRPr>
          </a:p>
          <a:p>
            <a:r>
              <a:rPr lang="en-GB" sz="1200" b="0" i="0" kern="1200">
                <a:solidFill>
                  <a:schemeClr val="tx1"/>
                </a:solidFill>
                <a:effectLst/>
                <a:latin typeface="+mn-lt"/>
                <a:ea typeface="+mn-ea"/>
                <a:cs typeface="+mn-cs"/>
              </a:rPr>
              <a:t>The letter suggests that Catherine Howard loved Thomas Culpepper. She says she wants to always be in his company, implying she misses him when they are apart. She seems devoted to him as she says “yours as long as life endures”. We do not know how he felt about her, so we only get a view of one side of the relationship.  </a:t>
            </a:r>
          </a:p>
          <a:p>
            <a:endParaRPr lang="en-GB" sz="100" b="0" u="none">
              <a:effectLst/>
              <a:latin typeface="Georgia" panose="02040502050405020303" pitchFamily="18" charset="0"/>
              <a:cs typeface="+mn-lt"/>
              <a:hlinkClick r:id="rId3"/>
            </a:endParaRPr>
          </a:p>
          <a:p>
            <a:pPr>
              <a:lnSpc>
                <a:spcPct val="107000"/>
              </a:lnSpc>
              <a:spcAft>
                <a:spcPts val="800"/>
              </a:spcAft>
            </a:pPr>
            <a:r>
              <a:rPr lang="en-GB" sz="1200" b="1" i="0" u="none" kern="1200">
                <a:solidFill>
                  <a:schemeClr val="tx1"/>
                </a:solidFill>
                <a:effectLst/>
                <a:latin typeface="+mn-lt"/>
                <a:ea typeface="+mn-ea"/>
                <a:cs typeface="+mn-cs"/>
              </a:rPr>
              <a:t>How strong is this letter as evidence that Catherine was having a relationship with Culpepper? </a:t>
            </a: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1200" b="0" i="0" kern="1200">
                <a:solidFill>
                  <a:schemeClr val="tx1"/>
                </a:solidFill>
                <a:effectLst/>
                <a:latin typeface="+mn-lt"/>
                <a:ea typeface="+mn-ea"/>
                <a:cs typeface="+mn-cs"/>
              </a:rPr>
              <a:t>This letter </a:t>
            </a:r>
            <a:r>
              <a:rPr lang="en-GB"/>
              <a:t>was</a:t>
            </a:r>
            <a:r>
              <a:rPr lang="en-GB" sz="1200" b="0" i="0" kern="1200">
                <a:solidFill>
                  <a:schemeClr val="tx1"/>
                </a:solidFill>
                <a:effectLst/>
                <a:latin typeface="+mn-lt"/>
                <a:ea typeface="+mn-ea"/>
                <a:cs typeface="+mn-cs"/>
              </a:rPr>
              <a:t> used as evidence against Catherine as proof of her </a:t>
            </a:r>
            <a:r>
              <a:rPr lang="en-GB"/>
              <a:t>affair with Culpepper</a:t>
            </a:r>
            <a:r>
              <a:rPr lang="en-GB" sz="1200" b="0" i="0" kern="1200">
                <a:solidFill>
                  <a:schemeClr val="tx1"/>
                </a:solidFill>
                <a:effectLst/>
                <a:latin typeface="+mn-lt"/>
                <a:ea typeface="+mn-ea"/>
                <a:cs typeface="+mn-cs"/>
              </a:rPr>
              <a:t>. It proves that she wrote to Culpepper and it seems like they had a romantic relationship. But </a:t>
            </a:r>
            <a:r>
              <a:rPr lang="en-GB"/>
              <a:t>we cannot be completely certain.</a:t>
            </a:r>
            <a:r>
              <a:rPr lang="en-GB" sz="1200" b="0" i="0" kern="1200">
                <a:solidFill>
                  <a:schemeClr val="tx1"/>
                </a:solidFill>
                <a:effectLst/>
                <a:latin typeface="+mn-lt"/>
                <a:ea typeface="+mn-ea"/>
                <a:cs typeface="+mn-cs"/>
              </a:rPr>
              <a:t> She may have written the letter for other reasons, for example, trying to please Culpepper if she felt threatened by him.</a:t>
            </a:r>
            <a:endParaRPr lang="en-GB" sz="800" b="1">
              <a:latin typeface="Aptos" panose="020B0004020202020204" pitchFamily="34" charset="0"/>
            </a:endParaRP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1200" b="1" i="0" u="none" strike="noStrike" kern="1200">
                <a:solidFill>
                  <a:schemeClr val="tx1"/>
                </a:solidFill>
                <a:effectLst/>
                <a:latin typeface="+mn-lt"/>
                <a:ea typeface="+mn-ea"/>
                <a:cs typeface="+mn-cs"/>
              </a:rPr>
              <a:t>Why might historians disagree about what this letter means? </a:t>
            </a:r>
            <a:endParaRPr lang="en-GB" sz="800" b="1" u="sng" kern="10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r>
              <a:rPr lang="en-GB" sz="1200" b="0" i="0" u="none" strike="noStrike" kern="1200">
                <a:solidFill>
                  <a:schemeClr val="tx1"/>
                </a:solidFill>
                <a:effectLst/>
                <a:latin typeface="+mn-lt"/>
                <a:ea typeface="+mn-ea"/>
                <a:cs typeface="+mn-cs"/>
              </a:rPr>
              <a:t>Some historians might think this letter incriminates Catherine and is evidence of her guilt. Other historians may think she was afraid or felt pressured to write this letter and therefore may doubt that is </a:t>
            </a:r>
            <a:r>
              <a:rPr lang="en-GB" sz="1200" b="0" i="0" u="none" strike="noStrike" kern="1200" err="1">
                <a:solidFill>
                  <a:schemeClr val="tx1"/>
                </a:solidFill>
                <a:effectLst/>
                <a:latin typeface="+mn-lt"/>
                <a:ea typeface="+mn-ea"/>
                <a:cs typeface="+mn-cs"/>
              </a:rPr>
              <a:t>is</a:t>
            </a:r>
            <a:r>
              <a:rPr lang="en-GB" sz="1200" b="0" i="0" u="none" strike="noStrike" kern="1200">
                <a:solidFill>
                  <a:schemeClr val="tx1"/>
                </a:solidFill>
                <a:effectLst/>
                <a:latin typeface="+mn-lt"/>
                <a:ea typeface="+mn-ea"/>
                <a:cs typeface="+mn-cs"/>
              </a:rPr>
              <a:t> proof she was having a romantic relationship with Culpepper. </a:t>
            </a:r>
            <a:r>
              <a:rPr lang="en-GB" sz="1200" b="0" i="0" kern="1200">
                <a:solidFill>
                  <a:schemeClr val="tx1"/>
                </a:solidFill>
                <a:effectLst/>
                <a:latin typeface="+mn-lt"/>
                <a:ea typeface="+mn-ea"/>
                <a:cs typeface="+mn-cs"/>
              </a:rPr>
              <a:t> </a:t>
            </a:r>
            <a:endParaRPr lang="en-GB" sz="1800" u="sng"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8885C746-D86C-AD8C-C9B0-33B125F94A58}"/>
              </a:ext>
            </a:extLst>
          </p:cNvPr>
          <p:cNvSpPr>
            <a:spLocks noGrp="1"/>
          </p:cNvSpPr>
          <p:nvPr>
            <p:ph type="sldNum" sz="quarter" idx="5"/>
          </p:nvPr>
        </p:nvSpPr>
        <p:spPr/>
        <p:txBody>
          <a:bodyPr/>
          <a:lstStyle/>
          <a:p>
            <a:fld id="{BFC92F05-74A2-E341-9B2C-CAE7807A0D04}" type="slidenum">
              <a:rPr lang="en-US" smtClean="0"/>
              <a:t>24</a:t>
            </a:fld>
            <a:endParaRPr lang="en-US"/>
          </a:p>
        </p:txBody>
      </p:sp>
    </p:spTree>
    <p:extLst>
      <p:ext uri="{BB962C8B-B14F-4D97-AF65-F5344CB8AC3E}">
        <p14:creationId xmlns:p14="http://schemas.microsoft.com/office/powerpoint/2010/main" val="1542693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D4696-27AF-1751-07AA-DB5BD86E3A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68FF8-5A06-2AEA-B815-8BC22DBDE0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B380E-E814-74AB-30DB-8DBB89CCE6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aseline="0"/>
          </a:p>
        </p:txBody>
      </p:sp>
      <p:sp>
        <p:nvSpPr>
          <p:cNvPr id="4" name="Slide Number Placeholder 3">
            <a:extLst>
              <a:ext uri="{FF2B5EF4-FFF2-40B4-BE49-F238E27FC236}">
                <a16:creationId xmlns:a16="http://schemas.microsoft.com/office/drawing/2014/main" id="{5E3DFC3E-B639-D6BF-CFC4-3ECBD8C0E322}"/>
              </a:ext>
            </a:extLst>
          </p:cNvPr>
          <p:cNvSpPr>
            <a:spLocks noGrp="1"/>
          </p:cNvSpPr>
          <p:nvPr>
            <p:ph type="sldNum" sz="quarter" idx="5"/>
          </p:nvPr>
        </p:nvSpPr>
        <p:spPr/>
        <p:txBody>
          <a:bodyPr/>
          <a:lstStyle/>
          <a:p>
            <a:fld id="{BFC92F05-74A2-E341-9B2C-CAE7807A0D04}" type="slidenum">
              <a:rPr lang="en-US" smtClean="0"/>
              <a:t>25</a:t>
            </a:fld>
            <a:endParaRPr lang="en-US"/>
          </a:p>
        </p:txBody>
      </p:sp>
    </p:spTree>
    <p:extLst>
      <p:ext uri="{BB962C8B-B14F-4D97-AF65-F5344CB8AC3E}">
        <p14:creationId xmlns:p14="http://schemas.microsoft.com/office/powerpoint/2010/main" val="42854477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EABDD-4055-E169-BCA2-47075082D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CF1DA-5B03-C200-AD10-31A44AC73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D2F22A-BC8D-6FF0-6333-FAEC34ADA6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none" kern="100">
                <a:effectLst/>
                <a:latin typeface="Georgia" panose="02040502050405020303" pitchFamily="18" charset="0"/>
                <a:ea typeface="Calibri" panose="020F0502020204030204" pitchFamily="34" charset="0"/>
                <a:cs typeface="Mangal" panose="02040503050203030202" pitchFamily="18" charset="0"/>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a:effectLst/>
                <a:latin typeface="Georgia" panose="02040502050405020303" pitchFamily="18" charset="0"/>
                <a:ea typeface="Calibri" panose="020F0502020204030204" pitchFamily="34" charset="0"/>
                <a:cs typeface="Mangal" panose="02040503050203030202" pitchFamily="18" charset="0"/>
              </a:rPr>
              <a:t>Speaker: Tracy Borman</a:t>
            </a:r>
          </a:p>
        </p:txBody>
      </p:sp>
      <p:sp>
        <p:nvSpPr>
          <p:cNvPr id="4" name="Slide Number Placeholder 3">
            <a:extLst>
              <a:ext uri="{FF2B5EF4-FFF2-40B4-BE49-F238E27FC236}">
                <a16:creationId xmlns:a16="http://schemas.microsoft.com/office/drawing/2014/main" id="{FF469147-490D-8EA8-1E0A-8C9D3831368F}"/>
              </a:ext>
            </a:extLst>
          </p:cNvPr>
          <p:cNvSpPr>
            <a:spLocks noGrp="1"/>
          </p:cNvSpPr>
          <p:nvPr>
            <p:ph type="sldNum" sz="quarter" idx="5"/>
          </p:nvPr>
        </p:nvSpPr>
        <p:spPr/>
        <p:txBody>
          <a:bodyPr/>
          <a:lstStyle/>
          <a:p>
            <a:fld id="{BFC92F05-74A2-E341-9B2C-CAE7807A0D04}" type="slidenum">
              <a:rPr lang="en-US" smtClean="0"/>
              <a:t>26</a:t>
            </a:fld>
            <a:endParaRPr lang="en-US"/>
          </a:p>
        </p:txBody>
      </p:sp>
    </p:spTree>
    <p:extLst>
      <p:ext uri="{BB962C8B-B14F-4D97-AF65-F5344CB8AC3E}">
        <p14:creationId xmlns:p14="http://schemas.microsoft.com/office/powerpoint/2010/main" val="6602549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A63DB-F778-B38B-5911-19BDB05C9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AEF25-60C1-FDA2-8FDB-455D088F9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013A4A-A1C7-2D9C-531A-06ED1537666D}"/>
              </a:ext>
            </a:extLst>
          </p:cNvPr>
          <p:cNvSpPr>
            <a:spLocks noGrp="1"/>
          </p:cNvSpPr>
          <p:nvPr>
            <p:ph type="body" idx="1"/>
          </p:nvPr>
        </p:nvSpPr>
        <p:spPr/>
        <p:txBody>
          <a:bodyPr/>
          <a:lstStyle/>
          <a:p>
            <a:r>
              <a:rPr lang="en-GB" sz="7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00" b="1">
              <a:effectLst/>
              <a:latin typeface="Georgia" panose="02040502050405020303" pitchFamily="18" charset="0"/>
              <a:ea typeface="Calibri" panose="020F0502020204030204" pitchFamily="34" charset="0"/>
              <a:cs typeface="Mangal" panose="02040503050203030202" pitchFamily="18" charset="0"/>
            </a:endParaRPr>
          </a:p>
          <a:p>
            <a:r>
              <a:rPr lang="en-GB" sz="800" b="1">
                <a:latin typeface="Aptos" panose="020B0004020202020204" pitchFamily="34" charset="0"/>
              </a:rPr>
              <a:t>What does this suggest about the relationship between Elizabeth and Katherine? </a:t>
            </a:r>
            <a:endParaRPr lang="en-GB" sz="100" b="0" u="none">
              <a:effectLst/>
              <a:latin typeface="Georgia" panose="02040502050405020303" pitchFamily="18" charset="0"/>
              <a:cs typeface="+mn-lt"/>
            </a:endParaRPr>
          </a:p>
          <a:p>
            <a:pPr>
              <a:lnSpc>
                <a:spcPct val="107000"/>
              </a:lnSpc>
              <a:spcAft>
                <a:spcPts val="800"/>
              </a:spcAft>
            </a:pPr>
            <a:r>
              <a:rPr lang="en-GB" sz="1200" b="0" i="0" kern="1200">
                <a:solidFill>
                  <a:schemeClr val="tx1"/>
                </a:solidFill>
                <a:effectLst/>
                <a:latin typeface="+mn-lt"/>
                <a:ea typeface="+mn-ea"/>
                <a:cs typeface="+mn-cs"/>
              </a:rPr>
              <a:t>This letter suggests that Elizabeth and Katherine had a warm and caring relationship. Elizabeth writes that she loves Katherine “with a daughter’s love,” which shows she felt close to her and trusted her. It also suggests that Katherine was a kind and supportive stepmother who encouraged Elizabeth’s learning and acted as a positive role model. </a:t>
            </a:r>
          </a:p>
          <a:p>
            <a:pPr>
              <a:lnSpc>
                <a:spcPct val="107000"/>
              </a:lnSpc>
              <a:spcAft>
                <a:spcPts val="800"/>
              </a:spcAft>
            </a:pPr>
            <a:endParaRPr lang="en-GB" sz="1200" b="0" i="0" kern="1200">
              <a:solidFill>
                <a:schemeClr val="tx1"/>
              </a:solidFill>
              <a:effectLst/>
              <a:latin typeface="+mn-lt"/>
              <a:ea typeface="+mn-ea"/>
              <a:cs typeface="+mn-cs"/>
            </a:endParaRPr>
          </a:p>
          <a:p>
            <a:pPr>
              <a:lnSpc>
                <a:spcPct val="107000"/>
              </a:lnSpc>
              <a:spcAft>
                <a:spcPts val="800"/>
              </a:spcAft>
            </a:pPr>
            <a:r>
              <a:rPr lang="en-GB" sz="800" b="1">
                <a:latin typeface="Aptos" panose="020B0004020202020204" pitchFamily="34" charset="0"/>
              </a:rPr>
              <a:t>How trustworthy is this for learning about the relationship between Elizabeth and Katherine? </a:t>
            </a:r>
          </a:p>
          <a:p>
            <a:pPr>
              <a:lnSpc>
                <a:spcPct val="107000"/>
              </a:lnSpc>
              <a:spcAft>
                <a:spcPts val="800"/>
              </a:spcAft>
            </a:pPr>
            <a:r>
              <a:rPr lang="en-GB" sz="1200" b="0" i="0" kern="1200">
                <a:solidFill>
                  <a:schemeClr val="tx1"/>
                </a:solidFill>
                <a:effectLst/>
                <a:latin typeface="+mn-lt"/>
                <a:ea typeface="+mn-ea"/>
                <a:cs typeface="+mn-cs"/>
              </a:rPr>
              <a:t>This is a fairly trustworthy source because it is a private letter written by an 11‑year‑old Elizabeth, not something meant for the public. She was thanking Katherine for helping her, so her words likely reflect genuine feelings. However, we should remember that children in Tudor times were taught to be very polite and respectful, especially when writing to important adults. Elizabeth may have wanted to impress Katherine or show good manners. Also, Elizabeth is asking for Katherine’s help to make up with her father, so may have tried flattering Katherine. So while the letter is helpful, it might not show absolutely everything about their relationship. </a:t>
            </a:r>
            <a:endParaRPr lang="en-GB" sz="800" b="1">
              <a:latin typeface="Aptos" panose="020B0004020202020204" pitchFamily="34" charset="0"/>
            </a:endParaRP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1200" b="1" i="0" u="none" strike="noStrike" kern="1200">
                <a:solidFill>
                  <a:schemeClr val="tx1"/>
                </a:solidFill>
                <a:effectLst/>
                <a:latin typeface="+mn-lt"/>
                <a:ea typeface="+mn-ea"/>
                <a:cs typeface="+mn-cs"/>
              </a:rPr>
              <a:t>Read the full letter in the notes. What does it reveal about Katherine’s influence over Henry? </a:t>
            </a:r>
          </a:p>
          <a:p>
            <a:pPr>
              <a:lnSpc>
                <a:spcPct val="107000"/>
              </a:lnSpc>
              <a:spcAft>
                <a:spcPts val="800"/>
              </a:spcAft>
            </a:pPr>
            <a:r>
              <a:rPr lang="en-GB" sz="1200" b="0" i="0" kern="1200">
                <a:solidFill>
                  <a:schemeClr val="tx1"/>
                </a:solidFill>
                <a:effectLst/>
                <a:latin typeface="+mn-lt"/>
                <a:ea typeface="+mn-ea"/>
                <a:cs typeface="+mn-cs"/>
              </a:rPr>
              <a:t>The letter shows us that Elizabeth believes that Katherine might be able to influence Henry to make up with his daughter. We know that Katherine did succeed in helping Henry accept his daughters again, so it seems she did have some influence over him.</a:t>
            </a:r>
          </a:p>
          <a:p>
            <a:pPr>
              <a:lnSpc>
                <a:spcPct val="107000"/>
              </a:lnSpc>
              <a:spcAft>
                <a:spcPts val="800"/>
              </a:spcAft>
            </a:pPr>
            <a:endParaRPr lang="en-GB" sz="1200" b="1" i="0" u="none" strike="noStrike" kern="1200">
              <a:solidFill>
                <a:schemeClr val="tx1"/>
              </a:solidFill>
              <a:effectLst/>
              <a:latin typeface="+mn-lt"/>
              <a:ea typeface="+mn-ea"/>
              <a:cs typeface="+mn-cs"/>
            </a:endParaRPr>
          </a:p>
          <a:p>
            <a:pPr>
              <a:lnSpc>
                <a:spcPct val="107000"/>
              </a:lnSpc>
              <a:spcAft>
                <a:spcPts val="800"/>
              </a:spcAft>
            </a:pPr>
            <a:endParaRPr lang="en-GB" sz="1200" b="1" i="0" u="none" strike="noStrike" kern="1200">
              <a:solidFill>
                <a:schemeClr val="tx1"/>
              </a:solidFill>
              <a:effectLst/>
              <a:latin typeface="+mn-lt"/>
              <a:ea typeface="+mn-ea"/>
              <a:cs typeface="+mn-cs"/>
            </a:endParaRPr>
          </a:p>
          <a:p>
            <a:pPr>
              <a:lnSpc>
                <a:spcPct val="107000"/>
              </a:lnSpc>
              <a:spcAft>
                <a:spcPts val="800"/>
              </a:spcAft>
            </a:pPr>
            <a:r>
              <a:rPr lang="en-GB" sz="1200" b="1" i="0" u="none" strike="noStrike" kern="1200">
                <a:solidFill>
                  <a:schemeClr val="tx1"/>
                </a:solidFill>
                <a:effectLst/>
                <a:latin typeface="+mn-lt"/>
                <a:ea typeface="+mn-ea"/>
                <a:cs typeface="+mn-cs"/>
              </a:rPr>
              <a:t>The full letter</a:t>
            </a:r>
          </a:p>
          <a:p>
            <a:pPr>
              <a:lnSpc>
                <a:spcPct val="107000"/>
              </a:lnSpc>
              <a:spcAft>
                <a:spcPts val="800"/>
              </a:spcAft>
            </a:pPr>
            <a:r>
              <a:rPr lang="en-GB" sz="1200" b="0" i="1" kern="1200">
                <a:solidFill>
                  <a:schemeClr val="tx1"/>
                </a:solidFill>
                <a:effectLst/>
                <a:latin typeface="+mn-lt"/>
                <a:ea typeface="+mn-ea"/>
                <a:cs typeface="+mn-cs"/>
              </a:rPr>
              <a:t>“And in this exile I well know that the clemency of Your Highness has had much care and solicitude for my health as the King’s majesty himself. By which thing I am not only bound to serve you, but also revere you with filial love, since I understand that your most illustrious Highness has not forgotten me every time you requested from you. For heretofore I have not dared to write to him. Wherefore I now humbly pray your most excellent Highness, that, when you write to His Majesty, you will condescend to recommend me to him, praying ever for his sweet benediction, and similarly entreating our Lord God to send him best success, and the obtaining of victory over his enemies, so that Your Highness and I may, as soon as possible, rejoice together with him on his happy return. No less pray I to God, that He would preserve your most illustrious Highness; to whose grace, humbly kissing your hands, I offer and recommend myself.”</a:t>
            </a:r>
            <a:endParaRPr lang="en-GB" sz="1200" b="1" i="0" u="none" strike="noStrike" kern="1200">
              <a:solidFill>
                <a:schemeClr val="tx1"/>
              </a:solidFill>
              <a:effectLst/>
              <a:latin typeface="+mn-lt"/>
              <a:ea typeface="+mn-ea"/>
              <a:cs typeface="+mn-cs"/>
            </a:endParaRPr>
          </a:p>
          <a:p>
            <a:pPr>
              <a:lnSpc>
                <a:spcPct val="107000"/>
              </a:lnSpc>
              <a:spcAft>
                <a:spcPts val="800"/>
              </a:spcAft>
            </a:pPr>
            <a:endParaRPr lang="en-GB" sz="800" b="1" u="sng" kern="10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CDC3548E-FCE8-3CA9-0780-0796BE6E6269}"/>
              </a:ext>
            </a:extLst>
          </p:cNvPr>
          <p:cNvSpPr>
            <a:spLocks noGrp="1"/>
          </p:cNvSpPr>
          <p:nvPr>
            <p:ph type="sldNum" sz="quarter" idx="5"/>
          </p:nvPr>
        </p:nvSpPr>
        <p:spPr/>
        <p:txBody>
          <a:bodyPr/>
          <a:lstStyle/>
          <a:p>
            <a:fld id="{BFC92F05-74A2-E341-9B2C-CAE7807A0D04}" type="slidenum">
              <a:rPr lang="en-US" smtClean="0"/>
              <a:t>27</a:t>
            </a:fld>
            <a:endParaRPr lang="en-US"/>
          </a:p>
        </p:txBody>
      </p:sp>
    </p:spTree>
    <p:extLst>
      <p:ext uri="{BB962C8B-B14F-4D97-AF65-F5344CB8AC3E}">
        <p14:creationId xmlns:p14="http://schemas.microsoft.com/office/powerpoint/2010/main" val="8074942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B6248-7701-FADC-28A3-9503CC151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09FB3-FF15-9576-15BE-ABFD74F69D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221796-6937-8DE3-9002-4E965E1EA0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kern="100">
                <a:effectLst/>
                <a:latin typeface="Georgia" panose="02040502050405020303" pitchFamily="18" charset="0"/>
                <a:ea typeface="Calibri" panose="020F0502020204030204" pitchFamily="34" charset="0"/>
                <a:cs typeface="Mangal" panose="02040503050203030202" pitchFamily="18" charset="0"/>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kern="100">
                <a:effectLst/>
                <a:latin typeface="Georgia" panose="02040502050405020303" pitchFamily="18" charset="0"/>
                <a:ea typeface="Calibri" panose="020F0502020204030204" pitchFamily="34" charset="0"/>
                <a:cs typeface="Mangal" panose="02040503050203030202" pitchFamily="18" charset="0"/>
              </a:rPr>
              <a:t>Speaker: Tracy Borman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This is a book published by Katherine Parr in 1545, when she was queen. You can see the front cover and one of the inside pages. It was extremely rare for a woman to publish a book at that time. Katherine Parr was very well educated. She spoke several languages and was interested in medicine. She was also strongly interested in the new Protestant faith. Katherine published three books all about religion. This one is called Prayers or Meditations. It included five original prayers and was the first book ever published in the name of an English queen. On the front cover, you can see Tudor roses. These show her link to Henry VIII and the Tudor family. So, this is a useful source for learning more about Katherine. It is strong evidence that she was well-educated, interested in religion, and confident enough to become one of the first English women to publish a book.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5D5FB51F-F4D0-8340-D214-27534BDA42D8}"/>
              </a:ext>
            </a:extLst>
          </p:cNvPr>
          <p:cNvSpPr>
            <a:spLocks noGrp="1"/>
          </p:cNvSpPr>
          <p:nvPr>
            <p:ph type="sldNum" sz="quarter" idx="5"/>
          </p:nvPr>
        </p:nvSpPr>
        <p:spPr/>
        <p:txBody>
          <a:bodyPr/>
          <a:lstStyle/>
          <a:p>
            <a:fld id="{BFC92F05-74A2-E341-9B2C-CAE7807A0D04}" type="slidenum">
              <a:rPr lang="en-US" smtClean="0"/>
              <a:t>28</a:t>
            </a:fld>
            <a:endParaRPr lang="en-US"/>
          </a:p>
        </p:txBody>
      </p:sp>
    </p:spTree>
    <p:extLst>
      <p:ext uri="{BB962C8B-B14F-4D97-AF65-F5344CB8AC3E}">
        <p14:creationId xmlns:p14="http://schemas.microsoft.com/office/powerpoint/2010/main" val="20963102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AC696-4425-E92D-3E37-05DF84A4EC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2D552-EC47-83E1-19C3-91402B86B7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9EF011-10C6-243B-A6FD-93A5C218DBD6}"/>
              </a:ext>
            </a:extLst>
          </p:cNvPr>
          <p:cNvSpPr>
            <a:spLocks noGrp="1"/>
          </p:cNvSpPr>
          <p:nvPr>
            <p:ph type="body" idx="1"/>
          </p:nvPr>
        </p:nvSpPr>
        <p:spPr/>
        <p:txBody>
          <a:bodyPr/>
          <a:lstStyle/>
          <a:p>
            <a:r>
              <a:rPr lang="en-GB" sz="18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800">
              <a:effectLst/>
              <a:latin typeface="Georgia" panose="02040502050405020303" pitchFamily="18" charset="0"/>
              <a:ea typeface="Calibri" panose="020F0502020204030204" pitchFamily="34" charset="0"/>
              <a:cs typeface="Mangal" panose="02040503050203030202" pitchFamily="18" charset="0"/>
            </a:endParaRPr>
          </a:p>
          <a:p>
            <a:r>
              <a:rPr lang="en-GB" sz="1200" b="1" i="0" u="none" strike="noStrike" kern="1200">
                <a:solidFill>
                  <a:schemeClr val="tx1"/>
                </a:solidFill>
                <a:effectLst/>
                <a:latin typeface="+mn-lt"/>
                <a:ea typeface="+mn-ea"/>
                <a:cs typeface="+mn-cs"/>
              </a:rPr>
              <a:t>What does this source tell us about Katherine Parr as a person?</a:t>
            </a:r>
            <a:r>
              <a:rPr lang="en-GB" sz="1200" b="1" i="0" kern="1200">
                <a:solidFill>
                  <a:schemeClr val="tx1"/>
                </a:solidFill>
                <a:effectLst/>
                <a:latin typeface="+mn-lt"/>
                <a:ea typeface="+mn-ea"/>
                <a:cs typeface="+mn-cs"/>
              </a:rPr>
              <a:t> </a:t>
            </a:r>
          </a:p>
          <a:p>
            <a:r>
              <a:rPr lang="en-GB" sz="1200" b="0" i="0" kern="1200">
                <a:solidFill>
                  <a:schemeClr val="tx1"/>
                </a:solidFill>
                <a:effectLst/>
                <a:latin typeface="+mn-lt"/>
                <a:ea typeface="+mn-ea"/>
                <a:cs typeface="+mn-cs"/>
              </a:rPr>
              <a:t>This tells us Katherine was well educated. She was able to publish a book, a very rare thing for a woman at the time. It also tells us that she was interested in religious ideas. It also suggests she was confident and determined. This was the second book she had published, but this one was in her own name so shows us she was dedicated.</a:t>
            </a:r>
          </a:p>
          <a:p>
            <a:endParaRPr lang="en-GB" sz="1600" b="0" u="none">
              <a:effectLst/>
              <a:latin typeface="Georgia" panose="02040502050405020303" pitchFamily="18" charset="0"/>
              <a:cs typeface="+mn-lt"/>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Why was it unusual for a woman to publish a book at this time?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Many women were not educated and in 1600 less than 10% could not read or write, compared with 30% of men. Not only that but women were not usually expected to have their own opinions or to have much of a role in public.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a:latin typeface="Georgia" panose="02040502050405020303" pitchFamily="18" charset="0"/>
              </a:rPr>
              <a:t>How does this source suggest that Katherine influenced people in the Tudor period?</a:t>
            </a:r>
            <a:endParaRPr lang="en-GB" sz="1800" b="1"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This source suggests that Katherine influenced others by sharing her ideas through writing. Her book contained Protestant prayers, showing that religion was important to her and that she wanted to encourage others to follow similar ideas. Katherine also influenced Henry’s children, especially Elizabeth, through her interest in education and learning. We know that Elizabeth even translated Katherine’s writing when she became queen showing that the queen influenced her positively. Overall, the source suggests that Katherine used her knowledge, writing and position as queen to shape the ideas of other people.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endParaRPr lang="en-US" sz="1100" b="0" u="none">
              <a:latin typeface="Georgia" panose="02040502050405020303" pitchFamily="18" charset="0"/>
              <a:cs typeface="+mn-lt"/>
              <a:hlinkClick r:id="rId3"/>
            </a:endParaRPr>
          </a:p>
        </p:txBody>
      </p:sp>
      <p:sp>
        <p:nvSpPr>
          <p:cNvPr id="4" name="Slide Number Placeholder 3">
            <a:extLst>
              <a:ext uri="{FF2B5EF4-FFF2-40B4-BE49-F238E27FC236}">
                <a16:creationId xmlns:a16="http://schemas.microsoft.com/office/drawing/2014/main" id="{4D6C06C8-8B5F-97CA-7962-45276962FA14}"/>
              </a:ext>
            </a:extLst>
          </p:cNvPr>
          <p:cNvSpPr>
            <a:spLocks noGrp="1"/>
          </p:cNvSpPr>
          <p:nvPr>
            <p:ph type="sldNum" sz="quarter" idx="5"/>
          </p:nvPr>
        </p:nvSpPr>
        <p:spPr/>
        <p:txBody>
          <a:bodyPr/>
          <a:lstStyle/>
          <a:p>
            <a:fld id="{BFC92F05-74A2-E341-9B2C-CAE7807A0D04}" type="slidenum">
              <a:rPr lang="en-US" smtClean="0"/>
              <a:t>29</a:t>
            </a:fld>
            <a:endParaRPr lang="en-US"/>
          </a:p>
        </p:txBody>
      </p:sp>
    </p:spTree>
    <p:extLst>
      <p:ext uri="{BB962C8B-B14F-4D97-AF65-F5344CB8AC3E}">
        <p14:creationId xmlns:p14="http://schemas.microsoft.com/office/powerpoint/2010/main" val="2066924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FC92F05-74A2-E341-9B2C-CAE7807A0D04}" type="slidenum">
              <a:rPr lang="en-US" smtClean="0"/>
              <a:t>3</a:t>
            </a:fld>
            <a:endParaRPr lang="en-US"/>
          </a:p>
        </p:txBody>
      </p:sp>
    </p:spTree>
    <p:extLst>
      <p:ext uri="{BB962C8B-B14F-4D97-AF65-F5344CB8AC3E}">
        <p14:creationId xmlns:p14="http://schemas.microsoft.com/office/powerpoint/2010/main" val="19932917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C92F05-74A2-E341-9B2C-CAE7807A0D04}" type="slidenum">
              <a:rPr lang="en-US" smtClean="0"/>
              <a:t>30</a:t>
            </a:fld>
            <a:endParaRPr lang="en-US"/>
          </a:p>
        </p:txBody>
      </p:sp>
    </p:spTree>
    <p:extLst>
      <p:ext uri="{BB962C8B-B14F-4D97-AF65-F5344CB8AC3E}">
        <p14:creationId xmlns:p14="http://schemas.microsoft.com/office/powerpoint/2010/main" val="2413644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92DCB-4ABB-A80C-46CF-5BDC2A8DE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1992C6-D6E7-7761-E560-8445F4C9B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3396DF-5194-47A4-C8D0-FFFFCDB5B30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53915DD-040A-57A0-116C-32FBC8FE8951}"/>
              </a:ext>
            </a:extLst>
          </p:cNvPr>
          <p:cNvSpPr>
            <a:spLocks noGrp="1"/>
          </p:cNvSpPr>
          <p:nvPr>
            <p:ph type="sldNum" sz="quarter" idx="5"/>
          </p:nvPr>
        </p:nvSpPr>
        <p:spPr/>
        <p:txBody>
          <a:bodyPr/>
          <a:lstStyle/>
          <a:p>
            <a:fld id="{BFC92F05-74A2-E341-9B2C-CAE7807A0D04}" type="slidenum">
              <a:rPr lang="en-US" smtClean="0"/>
              <a:t>31</a:t>
            </a:fld>
            <a:endParaRPr lang="en-US"/>
          </a:p>
        </p:txBody>
      </p:sp>
    </p:spTree>
    <p:extLst>
      <p:ext uri="{BB962C8B-B14F-4D97-AF65-F5344CB8AC3E}">
        <p14:creationId xmlns:p14="http://schemas.microsoft.com/office/powerpoint/2010/main" val="2992256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u="none" dirty="0">
                <a:effectLst/>
                <a:latin typeface="Georgia" panose="02040502050405020303" pitchFamily="18" charset="0"/>
                <a:ea typeface="Calibri" panose="020F0502020204030204" pitchFamily="34" charset="0"/>
                <a:cs typeface="Mangal" panose="02040503050203030202" pitchFamily="18" charset="0"/>
              </a:rPr>
              <a:t>Answers</a:t>
            </a:r>
          </a:p>
          <a:p>
            <a:endParaRPr lang="en-GB" sz="1800" dirty="0">
              <a:effectLst/>
              <a:latin typeface="Georgia" panose="02040502050405020303" pitchFamily="18" charset="0"/>
              <a:ea typeface="Calibri" panose="020F0502020204030204" pitchFamily="34" charset="0"/>
              <a:cs typeface="Mangal" panose="02040503050203030202" pitchFamily="18" charset="0"/>
            </a:endParaRPr>
          </a:p>
          <a:p>
            <a:r>
              <a:rPr lang="en-GB" sz="1200" b="1" kern="1200" dirty="0">
                <a:solidFill>
                  <a:schemeClr val="tx1"/>
                </a:solidFill>
                <a:effectLst/>
                <a:latin typeface="+mn-lt"/>
                <a:ea typeface="+mn-ea"/>
                <a:cs typeface="+mn-cs"/>
              </a:rPr>
              <a:t>What clues are there in the painting that suggest Katherine had connections to the wider world, beyond England?</a:t>
            </a:r>
          </a:p>
          <a:p>
            <a:r>
              <a:rPr lang="en-GB" sz="1200" b="0" i="0" kern="1200" dirty="0">
                <a:solidFill>
                  <a:schemeClr val="tx1"/>
                </a:solidFill>
                <a:effectLst/>
                <a:latin typeface="+mn-lt"/>
                <a:ea typeface="+mn-ea"/>
                <a:cs typeface="+mn-cs"/>
              </a:rPr>
              <a:t>Katherine is holding a monkey from South America in the portrait. This tells us there must have been connections and trade between England and Spain and other parts of the world such as South America. </a:t>
            </a:r>
          </a:p>
          <a:p>
            <a:endParaRPr lang="en-GB" sz="1600" b="0" u="none" dirty="0">
              <a:effectLst/>
              <a:latin typeface="Georgia" panose="02040502050405020303" pitchFamily="18" charset="0"/>
              <a:cs typeface="+mn-lt"/>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00" dirty="0">
                <a:effectLst/>
                <a:latin typeface="Georgia" panose="02040502050405020303" pitchFamily="18" charset="0"/>
                <a:ea typeface="Calibri" panose="020F0502020204030204" pitchFamily="34" charset="0"/>
                <a:cs typeface="Mangal" panose="02040503050203030202" pitchFamily="18" charset="0"/>
              </a:rPr>
              <a:t>At what stage in Katherine’s life do you think this painting of her is? Before, during or after her marriage?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Georgia" panose="02040502050405020303" pitchFamily="18" charset="0"/>
                <a:ea typeface="Calibri" panose="020F0502020204030204" pitchFamily="34" charset="0"/>
                <a:cs typeface="Mangal" panose="02040503050203030202" pitchFamily="18" charset="0"/>
              </a:rPr>
              <a:t>This painting is based on originals made around 1530, which is a few years before Katherine’s separation from Henry.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The monkey is reaching for the cross and ignoring the coins. What might this symbolise? </a:t>
            </a:r>
            <a:endParaRPr lang="en-GB" sz="1800" b="1"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monkey reaching for the cross might symbolise that Katherine was not interested in the money Henry promised her if she agreed to separate, and that her religion and faith was more important to her. </a:t>
            </a: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endParaRPr lang="en-US" sz="1100" b="0" u="none" dirty="0">
              <a:latin typeface="Georgia" panose="02040502050405020303" pitchFamily="18" charset="0"/>
              <a:cs typeface="+mn-lt"/>
              <a:hlinkClick r:id="rId3"/>
            </a:endParaRPr>
          </a:p>
        </p:txBody>
      </p:sp>
      <p:sp>
        <p:nvSpPr>
          <p:cNvPr id="4" name="Slide Number Placeholder 3"/>
          <p:cNvSpPr>
            <a:spLocks noGrp="1"/>
          </p:cNvSpPr>
          <p:nvPr>
            <p:ph type="sldNum" sz="quarter" idx="5"/>
          </p:nvPr>
        </p:nvSpPr>
        <p:spPr/>
        <p:txBody>
          <a:bodyPr/>
          <a:lstStyle/>
          <a:p>
            <a:fld id="{BFC92F05-74A2-E341-9B2C-CAE7807A0D04}" type="slidenum">
              <a:rPr lang="en-US" smtClean="0"/>
              <a:t>4</a:t>
            </a:fld>
            <a:endParaRPr lang="en-US"/>
          </a:p>
        </p:txBody>
      </p:sp>
    </p:spTree>
    <p:extLst>
      <p:ext uri="{BB962C8B-B14F-4D97-AF65-F5344CB8AC3E}">
        <p14:creationId xmlns:p14="http://schemas.microsoft.com/office/powerpoint/2010/main" val="3408612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none" kern="100">
                <a:effectLst/>
                <a:latin typeface="Georgia" panose="02040502050405020303" pitchFamily="18" charset="0"/>
                <a:ea typeface="Calibri" panose="020F0502020204030204" pitchFamily="34" charset="0"/>
                <a:cs typeface="Mangal" panose="02040503050203030202" pitchFamily="18" charset="0"/>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a:effectLst/>
                <a:latin typeface="Georgia" panose="02040502050405020303" pitchFamily="18" charset="0"/>
                <a:ea typeface="Calibri" panose="020F0502020204030204" pitchFamily="34" charset="0"/>
                <a:cs typeface="Mangal" panose="02040503050203030202" pitchFamily="18" charset="0"/>
              </a:rPr>
              <a:t>Speaker: Tracy Borman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Henry VIII wanted his marriage to his first wife, Katherine of Aragon, to be cancelled or annulled. In 1529, there was a trial to decide if this could happen. This source is a record of what Katherine said at the trial. She explained that she had always been a true, humble and obedient wife. She clearly believed she had done nothing wrong. It was a very brave thing to say because she was asking Henry, in public, to give a real reason for ending their marriage. But we have to think carefully about where this source came from. It was written by George Cavendish, who might have been at the trial in 1529, but he didn't write it down until many years later. This means it might not be completely accurate. Also, he wrote it as part of a biography of Cardinal Wolsey. So he might have told the story in a way that overall made certain people look good. Even so, the source is still useful because it was written by someone who lived at the time. And we do know one certain fact. The Pope's court agreed with Katherine and refused to cancel the marriage, which suggests she argued her case very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p:cNvSpPr>
            <a:spLocks noGrp="1"/>
          </p:cNvSpPr>
          <p:nvPr>
            <p:ph type="sldNum" sz="quarter" idx="5"/>
          </p:nvPr>
        </p:nvSpPr>
        <p:spPr/>
        <p:txBody>
          <a:bodyPr/>
          <a:lstStyle/>
          <a:p>
            <a:fld id="{BFC92F05-74A2-E341-9B2C-CAE7807A0D04}" type="slidenum">
              <a:rPr lang="en-US" smtClean="0"/>
              <a:t>5</a:t>
            </a:fld>
            <a:endParaRPr lang="en-US"/>
          </a:p>
        </p:txBody>
      </p:sp>
    </p:spTree>
    <p:extLst>
      <p:ext uri="{BB962C8B-B14F-4D97-AF65-F5344CB8AC3E}">
        <p14:creationId xmlns:p14="http://schemas.microsoft.com/office/powerpoint/2010/main" val="1803264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7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00" b="1">
              <a:effectLst/>
              <a:latin typeface="Georgia" panose="02040502050405020303" pitchFamily="18" charset="0"/>
              <a:ea typeface="Calibri" panose="020F0502020204030204" pitchFamily="34" charset="0"/>
              <a:cs typeface="Mangal" panose="02040503050203030202" pitchFamily="18" charset="0"/>
            </a:endParaRPr>
          </a:p>
          <a:p>
            <a:r>
              <a:rPr lang="en-GB" sz="800" b="1">
                <a:latin typeface="Aptos" panose="020B0004020202020204" pitchFamily="34" charset="0"/>
              </a:rPr>
              <a:t>Put what you think Katherine is saying into your own words. </a:t>
            </a:r>
          </a:p>
          <a:p>
            <a:r>
              <a:rPr lang="en-GB" sz="1200" b="0" i="0" kern="1200">
                <a:solidFill>
                  <a:schemeClr val="tx1"/>
                </a:solidFill>
                <a:effectLst/>
                <a:latin typeface="+mn-lt"/>
                <a:ea typeface="+mn-ea"/>
                <a:cs typeface="+mn-cs"/>
              </a:rPr>
              <a:t>Katherine is questioning Henry, asking him to say what she has done wrong and why he wants to separate. She says she has been obedient, loyal wife. </a:t>
            </a:r>
            <a:endParaRPr lang="en-GB" sz="800" b="1">
              <a:latin typeface="Aptos" panose="020B0004020202020204" pitchFamily="34" charset="0"/>
            </a:endParaRPr>
          </a:p>
          <a:p>
            <a:endParaRPr lang="en-GB" sz="100" b="0" u="none">
              <a:effectLst/>
              <a:latin typeface="Georgia" panose="02040502050405020303" pitchFamily="18" charset="0"/>
              <a:cs typeface="+mn-lt"/>
              <a:hlinkClick r:id="rId3"/>
            </a:endParaRPr>
          </a:p>
          <a:p>
            <a:pPr>
              <a:lnSpc>
                <a:spcPct val="107000"/>
              </a:lnSpc>
              <a:spcAft>
                <a:spcPts val="800"/>
              </a:spcAft>
            </a:pPr>
            <a:r>
              <a:rPr lang="en-GB" sz="800" b="1">
                <a:latin typeface="Aptos" panose="020B0004020202020204" pitchFamily="34" charset="0"/>
              </a:rPr>
              <a:t>Does this source present Katherine in a positive or negative way?</a:t>
            </a:r>
          </a:p>
          <a:p>
            <a:pPr>
              <a:lnSpc>
                <a:spcPct val="107000"/>
              </a:lnSpc>
              <a:spcAft>
                <a:spcPts val="800"/>
              </a:spcAft>
            </a:pPr>
            <a:r>
              <a:rPr lang="en-GB" sz="1200" b="0" i="0" kern="1200">
                <a:solidFill>
                  <a:schemeClr val="tx1"/>
                </a:solidFill>
                <a:effectLst/>
                <a:latin typeface="+mn-lt"/>
                <a:ea typeface="+mn-ea"/>
                <a:cs typeface="+mn-cs"/>
              </a:rPr>
              <a:t>Some students might think that this source presents Katherine in a positive way as she seems confident and not afraid to question the king to stand up for herself.  </a:t>
            </a: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1200" b="1" i="0" u="none" strike="noStrike" kern="1200">
                <a:solidFill>
                  <a:schemeClr val="tx1"/>
                </a:solidFill>
                <a:effectLst/>
                <a:latin typeface="+mn-lt"/>
                <a:ea typeface="+mn-ea"/>
                <a:cs typeface="+mn-cs"/>
              </a:rPr>
              <a:t>How useful is this source to understand how Katherine acted at the trial?</a:t>
            </a:r>
            <a:r>
              <a:rPr lang="en-GB" sz="1200" b="1" i="0" kern="1200">
                <a:solidFill>
                  <a:schemeClr val="tx1"/>
                </a:solidFill>
                <a:effectLst/>
                <a:latin typeface="+mn-lt"/>
                <a:ea typeface="+mn-ea"/>
                <a:cs typeface="+mn-cs"/>
              </a:rPr>
              <a:t> </a:t>
            </a:r>
          </a:p>
          <a:p>
            <a:pPr>
              <a:lnSpc>
                <a:spcPct val="107000"/>
              </a:lnSpc>
              <a:spcAft>
                <a:spcPts val="800"/>
              </a:spcAft>
            </a:pPr>
            <a:endParaRPr lang="en-GB" sz="1200" b="1" i="0" kern="120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050" b="1" kern="100">
                <a:effectLst/>
                <a:latin typeface="Georgia" panose="02040502050405020303" pitchFamily="18" charset="0"/>
                <a:ea typeface="Calibri" panose="020F0502020204030204" pitchFamily="34" charset="0"/>
                <a:cs typeface="Mangal" panose="02040503050203030202" pitchFamily="18" charset="0"/>
              </a:rPr>
              <a:t>Scaffolded questions: </a:t>
            </a:r>
            <a:r>
              <a:rPr lang="en-US" sz="800" b="0" i="0" u="none" kern="1200">
                <a:solidFill>
                  <a:schemeClr val="tx1"/>
                </a:solidFill>
                <a:effectLst/>
                <a:latin typeface="+mn-lt"/>
                <a:ea typeface="+mn-ea"/>
                <a:cs typeface="+mn-cs"/>
              </a:rPr>
              <a:t>What does this source suggest about how Katherine acted at the trial? How far do you trust the evidence given in this source and why? </a:t>
            </a:r>
            <a:endParaRPr lang="en-GB" sz="1050" u="none" kern="100">
              <a:effectLst/>
              <a:latin typeface="Georgia" panose="02040502050405020303" pitchFamily="18" charset="0"/>
              <a:ea typeface="Calibri" panose="020F0502020204030204" pitchFamily="34" charset="0"/>
              <a:cs typeface="Mangal" panose="02040503050203030202" pitchFamily="18" charset="0"/>
            </a:endParaRPr>
          </a:p>
          <a:p>
            <a:pPr>
              <a:lnSpc>
                <a:spcPct val="107000"/>
              </a:lnSpc>
              <a:spcAft>
                <a:spcPts val="800"/>
              </a:spcAft>
            </a:pPr>
            <a:endParaRPr lang="en-GB" sz="800" b="1">
              <a:latin typeface="Aptos" panose="020B0004020202020204" pitchFamily="34" charset="0"/>
            </a:endParaRPr>
          </a:p>
          <a:p>
            <a:pPr rtl="0" fontAlgn="base"/>
            <a:r>
              <a:rPr lang="en-GB" sz="1200" b="0" i="0" u="none" strike="noStrike" kern="1200">
                <a:solidFill>
                  <a:schemeClr val="tx1"/>
                </a:solidFill>
                <a:effectLst/>
                <a:latin typeface="+mn-lt"/>
                <a:ea typeface="+mn-ea"/>
                <a:cs typeface="+mn-cs"/>
              </a:rPr>
              <a:t>The source is somewhat useful to understand how Katherine acted. It was recorded by a person who was alive at the time and worked for Wolsey who was very involved in the trial. However, the source was not written until around 30 years after Katherine’s speech, so it might not be very accurate. </a:t>
            </a:r>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 </a:t>
            </a:r>
          </a:p>
          <a:p>
            <a:pPr rtl="0" fontAlgn="base"/>
            <a:r>
              <a:rPr lang="en-GB" sz="1200" b="0" i="0" u="none" strike="noStrike" kern="1200">
                <a:solidFill>
                  <a:schemeClr val="tx1"/>
                </a:solidFill>
                <a:effectLst/>
                <a:latin typeface="+mn-lt"/>
                <a:ea typeface="+mn-ea"/>
                <a:cs typeface="+mn-cs"/>
              </a:rPr>
              <a:t>George Cavendish worked for Wolsey who was in charge of getting the annulment. But Wolsey was not successful as the court refused the annulment. Cavendish might have written this report to try to make Wolsey look good. Also, it was written during the time that Katherine’s daughter Mary was queen, so Cavendish might have wanted to please Mary by showing her mother in a brave way.</a:t>
            </a:r>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 </a:t>
            </a:r>
          </a:p>
          <a:p>
            <a:pPr rtl="0" fontAlgn="base"/>
            <a:r>
              <a:rPr lang="en-GB" sz="1200" b="0" i="0" u="none" strike="noStrike" kern="1200">
                <a:solidFill>
                  <a:schemeClr val="tx1"/>
                </a:solidFill>
                <a:effectLst/>
                <a:latin typeface="+mn-lt"/>
                <a:ea typeface="+mn-ea"/>
                <a:cs typeface="+mn-cs"/>
              </a:rPr>
              <a:t>Overall though, the court did agree with Katherine, so it does seem likely she defended herself well. It also agrees with other sources about her showing her as brave. </a:t>
            </a:r>
            <a:r>
              <a:rPr lang="en-GB" sz="1200" b="0" i="0" kern="1200">
                <a:solidFill>
                  <a:schemeClr val="tx1"/>
                </a:solidFill>
                <a:effectLst/>
                <a:latin typeface="+mn-lt"/>
                <a:ea typeface="+mn-ea"/>
                <a:cs typeface="+mn-cs"/>
              </a:rPr>
              <a:t> </a:t>
            </a:r>
          </a:p>
          <a:p>
            <a:pPr>
              <a:lnSpc>
                <a:spcPct val="107000"/>
              </a:lnSpc>
              <a:spcAft>
                <a:spcPts val="800"/>
              </a:spcAft>
            </a:pPr>
            <a:endParaRPr lang="en-GB" sz="800" b="1" u="sng" kern="10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p:cNvSpPr>
            <a:spLocks noGrp="1"/>
          </p:cNvSpPr>
          <p:nvPr>
            <p:ph type="sldNum" sz="quarter" idx="5"/>
          </p:nvPr>
        </p:nvSpPr>
        <p:spPr/>
        <p:txBody>
          <a:bodyPr/>
          <a:lstStyle/>
          <a:p>
            <a:fld id="{BFC92F05-74A2-E341-9B2C-CAE7807A0D04}" type="slidenum">
              <a:rPr lang="en-US" smtClean="0"/>
              <a:t>6</a:t>
            </a:fld>
            <a:endParaRPr lang="en-US"/>
          </a:p>
        </p:txBody>
      </p:sp>
    </p:spTree>
    <p:extLst>
      <p:ext uri="{BB962C8B-B14F-4D97-AF65-F5344CB8AC3E}">
        <p14:creationId xmlns:p14="http://schemas.microsoft.com/office/powerpoint/2010/main" val="4211044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2E7A-7785-0CF3-9460-F795373BA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025DA-5F41-86F2-72FB-5B8B20BDF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E2F02-C6AC-3037-F20F-446C0B454F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none" kern="100">
                <a:effectLst/>
                <a:latin typeface="Georgia" panose="02040502050405020303" pitchFamily="18" charset="0"/>
                <a:ea typeface="Calibri" panose="020F0502020204030204" pitchFamily="34" charset="0"/>
                <a:cs typeface="Mangal" panose="02040503050203030202" pitchFamily="18" charset="0"/>
              </a:rPr>
              <a:t>Audio 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a:effectLst/>
                <a:latin typeface="Georgia" panose="02040502050405020303" pitchFamily="18" charset="0"/>
                <a:ea typeface="Calibri" panose="020F0502020204030204" pitchFamily="34" charset="0"/>
                <a:cs typeface="Mangal" panose="02040503050203030202" pitchFamily="18" charset="0"/>
              </a:rPr>
              <a:t>Speaker: Tracy Borman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a:solidFill>
                  <a:schemeClr val="tx1"/>
                </a:solidFill>
                <a:effectLst/>
                <a:latin typeface="+mn-lt"/>
                <a:ea typeface="+mn-ea"/>
                <a:cs typeface="+mn-cs"/>
              </a:rPr>
              <a:t>Hampton Court Palace used to belong to Cardinal Wolsey, but Henry VIII took it over. When he married Anne Boleyn, he wanted to redecorate the Great Hall to honour her. These two objects are part of the Great hall. They were carved into the wooden ceiling. One carving is a falcon, which was the Boleyn’s family symbol. Falcons represented majesty, power, and ambition. This falcon is holding a sceptre like the ones kings and queens hold at their coronations. It is also decorated with flowers. The other carving shows the letters H and A for Henry and Anne. There used to be lots of these carvings all around the palace showing how strongly Henry felt about Anne and how important he wanted everyone at court to think she was. But after Anne was executed Henry ordered almost all signs of her to be destroyed. Only a few of these carvings still survive today. </a:t>
            </a:r>
            <a:endParaRPr lang="en-GB" sz="1100" b="0" u="none"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2FBE1E47-12B7-B3E6-9C91-EB7D98A1F9F2}"/>
              </a:ext>
            </a:extLst>
          </p:cNvPr>
          <p:cNvSpPr>
            <a:spLocks noGrp="1"/>
          </p:cNvSpPr>
          <p:nvPr>
            <p:ph type="sldNum" sz="quarter" idx="5"/>
          </p:nvPr>
        </p:nvSpPr>
        <p:spPr/>
        <p:txBody>
          <a:bodyPr/>
          <a:lstStyle/>
          <a:p>
            <a:fld id="{BFC92F05-74A2-E341-9B2C-CAE7807A0D04}" type="slidenum">
              <a:rPr lang="en-US" smtClean="0"/>
              <a:t>7</a:t>
            </a:fld>
            <a:endParaRPr lang="en-US"/>
          </a:p>
        </p:txBody>
      </p:sp>
    </p:spTree>
    <p:extLst>
      <p:ext uri="{BB962C8B-B14F-4D97-AF65-F5344CB8AC3E}">
        <p14:creationId xmlns:p14="http://schemas.microsoft.com/office/powerpoint/2010/main" val="671863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6D0D1-74AC-A451-0CE9-5FF421CA2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E43E8-2D46-19F5-1AA4-427284B75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50C43-C579-37F9-8F2B-D678A7688337}"/>
              </a:ext>
            </a:extLst>
          </p:cNvPr>
          <p:cNvSpPr>
            <a:spLocks noGrp="1"/>
          </p:cNvSpPr>
          <p:nvPr>
            <p:ph type="body" idx="1"/>
          </p:nvPr>
        </p:nvSpPr>
        <p:spPr/>
        <p:txBody>
          <a:bodyPr/>
          <a:lstStyle/>
          <a:p>
            <a:r>
              <a:rPr lang="en-GB" sz="700" b="1" u="none" dirty="0">
                <a:effectLst/>
                <a:latin typeface="Georgia" panose="02040502050405020303" pitchFamily="18" charset="0"/>
                <a:ea typeface="Calibri" panose="020F0502020204030204" pitchFamily="34" charset="0"/>
                <a:cs typeface="Mangal" panose="02040503050203030202" pitchFamily="18" charset="0"/>
              </a:rPr>
              <a:t>Answers</a:t>
            </a:r>
          </a:p>
          <a:p>
            <a:endParaRPr lang="en-GB" sz="100" b="1" dirty="0">
              <a:effectLst/>
              <a:latin typeface="Georgia" panose="02040502050405020303" pitchFamily="18" charset="0"/>
              <a:ea typeface="Calibri" panose="020F0502020204030204" pitchFamily="34" charset="0"/>
              <a:cs typeface="Mangal" panose="02040503050203030202" pitchFamily="18" charset="0"/>
            </a:endParaRPr>
          </a:p>
          <a:p>
            <a:r>
              <a:rPr lang="en-GB" sz="800" b="1" dirty="0">
                <a:latin typeface="Aptos" panose="020B0004020202020204" pitchFamily="34" charset="0"/>
              </a:rPr>
              <a:t>Describe the falcon badge. </a:t>
            </a:r>
          </a:p>
          <a:p>
            <a:r>
              <a:rPr lang="en-GB" sz="1200" b="0" i="0" kern="1200" dirty="0">
                <a:solidFill>
                  <a:schemeClr val="tx1"/>
                </a:solidFill>
                <a:effectLst/>
                <a:latin typeface="+mn-lt"/>
                <a:ea typeface="+mn-ea"/>
                <a:cs typeface="+mn-cs"/>
              </a:rPr>
              <a:t>The falcon is painted gold and has a crown and sceptre. It sits in a gold nest. There are black and red flowers decorating it, which could be Tudor roses. </a:t>
            </a:r>
          </a:p>
          <a:p>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latin typeface="Aptos" panose="020B0004020202020204" pitchFamily="34" charset="0"/>
              </a:rPr>
              <a:t>What message do you think Henry wanted it to send about Anne? </a:t>
            </a:r>
            <a:r>
              <a:rPr lang="en-GB" sz="1200" b="0" i="0" kern="1200" dirty="0">
                <a:solidFill>
                  <a:schemeClr val="tx1"/>
                </a:solidFill>
                <a:effectLst/>
                <a:latin typeface="+mn-lt"/>
                <a:ea typeface="+mn-ea"/>
                <a:cs typeface="+mn-cs"/>
              </a:rPr>
              <a:t> </a:t>
            </a:r>
          </a:p>
          <a:p>
            <a:pPr rtl="0" fontAlgn="base"/>
            <a:r>
              <a:rPr lang="en-GB" sz="1200" b="0" i="0" kern="1200" dirty="0">
                <a:solidFill>
                  <a:schemeClr val="tx1"/>
                </a:solidFill>
                <a:effectLst/>
                <a:latin typeface="+mn-lt"/>
                <a:ea typeface="+mn-ea"/>
                <a:cs typeface="+mn-cs"/>
              </a:rPr>
              <a:t>It sends a message that Anne is powerful, important and the rightful queen. The crown and sceptre show her royal status, and the flowers may link her to the Tudor family. This would have been especially important after Henry’s marriage to Katherine of Aragon ended, as Henry may have felt he needed to convince people that Anne truly was their new queen. It could also be a link to Anne’s hobbies. </a:t>
            </a:r>
          </a:p>
          <a:p>
            <a:pPr rtl="0" fontAlgn="base"/>
            <a:endParaRPr lang="en-GB" sz="1200" b="0" i="0" kern="1200" dirty="0">
              <a:solidFill>
                <a:schemeClr val="tx1"/>
              </a:solidFill>
              <a:effectLst/>
              <a:latin typeface="+mn-lt"/>
              <a:ea typeface="+mn-ea"/>
              <a:cs typeface="+mn-cs"/>
            </a:endParaRPr>
          </a:p>
          <a:p>
            <a:pPr>
              <a:lnSpc>
                <a:spcPct val="107000"/>
              </a:lnSpc>
              <a:spcAft>
                <a:spcPts val="800"/>
              </a:spcAft>
            </a:pPr>
            <a:r>
              <a:rPr lang="en-GB" sz="1200" b="1" i="0" u="none" strike="noStrike" kern="1200" dirty="0">
                <a:solidFill>
                  <a:schemeClr val="tx1"/>
                </a:solidFill>
                <a:effectLst/>
                <a:latin typeface="+mn-lt"/>
                <a:ea typeface="+mn-ea"/>
                <a:cs typeface="+mn-cs"/>
              </a:rPr>
              <a:t>What can we learn about Anne’s life from these sources?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She liked hunting with falcons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Henry wanted to show her off when they first married and perhaps felt the need to show off that she was the rightful queen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That Henry’s feelings towards her changed dramatically and he wanted to remove all memory of her </a:t>
            </a:r>
          </a:p>
          <a:p>
            <a:pPr marL="171450" indent="-171450" rtl="0" fontAlgn="base">
              <a:buFont typeface="Arial" panose="020B0604020202020204" pitchFamily="34" charset="0"/>
              <a:buChar char="•"/>
            </a:pPr>
            <a:r>
              <a:rPr lang="en-GB" sz="1200" b="0" i="0" kern="1200" dirty="0">
                <a:solidFill>
                  <a:schemeClr val="tx1"/>
                </a:solidFill>
                <a:effectLst/>
                <a:latin typeface="+mn-lt"/>
                <a:ea typeface="+mn-ea"/>
                <a:cs typeface="+mn-cs"/>
              </a:rPr>
              <a:t>However, they do not give us much insight into what Anne’s experiences might have been like from her perspective </a:t>
            </a:r>
          </a:p>
          <a:p>
            <a:endParaRPr lang="en-GB" sz="100" b="0" u="none" dirty="0">
              <a:effectLst/>
              <a:latin typeface="Georgia" panose="02040502050405020303" pitchFamily="18" charset="0"/>
              <a:cs typeface="+mn-lt"/>
              <a:hlinkClick r:id="rId3"/>
            </a:endParaRPr>
          </a:p>
          <a:p>
            <a:pPr>
              <a:lnSpc>
                <a:spcPct val="107000"/>
              </a:lnSpc>
              <a:spcAft>
                <a:spcPts val="800"/>
              </a:spcAft>
            </a:pPr>
            <a:r>
              <a:rPr lang="en-GB" sz="800" b="1" dirty="0">
                <a:latin typeface="Aptos" panose="020B0004020202020204" pitchFamily="34" charset="0"/>
              </a:rPr>
              <a:t>How useful are these carvings for understanding how Anne Boleyn was viewed by other people at the time?</a:t>
            </a:r>
          </a:p>
          <a:p>
            <a:pPr>
              <a:lnSpc>
                <a:spcPct val="107000"/>
              </a:lnSpc>
              <a:spcAft>
                <a:spcPts val="800"/>
              </a:spcAft>
            </a:pPr>
            <a:endParaRPr lang="en-GB" sz="800" b="1" dirty="0">
              <a:latin typeface="Aptos" panose="020B0004020202020204" pitchFamily="34" charset="0"/>
            </a:endParaRPr>
          </a:p>
          <a:p>
            <a:pPr>
              <a:lnSpc>
                <a:spcPct val="107000"/>
              </a:lnSpc>
              <a:spcAft>
                <a:spcPts val="800"/>
              </a:spcAft>
            </a:pPr>
            <a:r>
              <a:rPr lang="en-GB" sz="1200" b="1" i="0" u="none" kern="1200" dirty="0">
                <a:solidFill>
                  <a:schemeClr val="tx1"/>
                </a:solidFill>
                <a:effectLst/>
                <a:latin typeface="+mn-lt"/>
                <a:ea typeface="+mn-ea"/>
                <a:cs typeface="+mn-cs"/>
              </a:rPr>
              <a:t>Scaffolded questions: </a:t>
            </a:r>
            <a:r>
              <a:rPr lang="en-GB" sz="1200" b="0" i="0" u="none" kern="1200" dirty="0">
                <a:solidFill>
                  <a:schemeClr val="tx1"/>
                </a:solidFill>
                <a:effectLst/>
                <a:latin typeface="+mn-lt"/>
                <a:ea typeface="+mn-ea"/>
                <a:cs typeface="+mn-cs"/>
              </a:rPr>
              <a:t>What do the carvings suggest about how Anne Boleyn was portrayed at the time? How typical do you think this way of seeing her was? </a:t>
            </a:r>
          </a:p>
          <a:p>
            <a:pPr>
              <a:lnSpc>
                <a:spcPct val="107000"/>
              </a:lnSpc>
              <a:spcAft>
                <a:spcPts val="800"/>
              </a:spcAft>
            </a:pPr>
            <a:endParaRPr lang="en-GB" sz="800" b="1" u="none" dirty="0">
              <a:latin typeface="Aptos" panose="020B0004020202020204" pitchFamily="34" charset="0"/>
            </a:endParaRPr>
          </a:p>
          <a:p>
            <a:pPr rtl="0" fontAlgn="base"/>
            <a:r>
              <a:rPr lang="en-GB" sz="1200" b="0" i="0" kern="1200" dirty="0">
                <a:solidFill>
                  <a:schemeClr val="tx1"/>
                </a:solidFill>
                <a:effectLst/>
                <a:latin typeface="+mn-lt"/>
                <a:ea typeface="+mn-ea"/>
                <a:cs typeface="+mn-cs"/>
              </a:rPr>
              <a:t>The carvings are very useful to understand how Henry viewed Anne. He presented her as powerful, important and his rightful queen. This tells us that at least for part of her time at court, Henry wanted others to respect her. They are useful to understand how his view of her changed so quickly and dramatically, since he eventually ordered for the symbols to be destroyed. This suggests he wanted everyone to forget about her.  </a:t>
            </a:r>
          </a:p>
          <a:p>
            <a:pPr rtl="0" fontAlgn="base"/>
            <a:r>
              <a:rPr lang="en-GB" sz="1200" b="0" i="0" kern="1200" dirty="0">
                <a:solidFill>
                  <a:schemeClr val="tx1"/>
                </a:solidFill>
                <a:effectLst/>
                <a:latin typeface="+mn-lt"/>
                <a:ea typeface="+mn-ea"/>
                <a:cs typeface="+mn-cs"/>
              </a:rPr>
              <a:t> </a:t>
            </a:r>
          </a:p>
          <a:p>
            <a:pPr rtl="0" fontAlgn="base"/>
            <a:r>
              <a:rPr lang="en-GB" sz="1200" b="0" i="0" kern="1200" dirty="0">
                <a:solidFill>
                  <a:schemeClr val="tx1"/>
                </a:solidFill>
                <a:effectLst/>
                <a:latin typeface="+mn-lt"/>
                <a:ea typeface="+mn-ea"/>
                <a:cs typeface="+mn-cs"/>
              </a:rPr>
              <a:t>However, the carvings aren't as useful to understand what everyone else actually thought about Anne. Their opinions aren’t shown in the decorations. The decorations might even suggest that public opinion of Anne was not very positive, since Henry was initially trying so hard to show her in a positive light. So, the carvings are useful for showing Anne’s public image while she was queen, but they don’t tell us the full range of people’s views at the time. They need to be used alongside other evidence.</a:t>
            </a:r>
          </a:p>
          <a:p>
            <a:pPr>
              <a:lnSpc>
                <a:spcPct val="107000"/>
              </a:lnSpc>
              <a:spcAft>
                <a:spcPts val="800"/>
              </a:spcAft>
            </a:pPr>
            <a:r>
              <a:rPr lang="en-GB" sz="800" b="1" dirty="0">
                <a:latin typeface="Aptos" panose="020B0004020202020204" pitchFamily="34" charset="0"/>
              </a:rPr>
              <a:t> </a:t>
            </a:r>
          </a:p>
          <a:p>
            <a:pPr>
              <a:lnSpc>
                <a:spcPct val="107000"/>
              </a:lnSpc>
              <a:spcAft>
                <a:spcPts val="800"/>
              </a:spcAft>
            </a:pPr>
            <a:endParaRPr lang="en-GB" sz="800" b="1" u="sng" kern="100" dirty="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23CC339B-3811-34DF-286D-C22C43B6A662}"/>
              </a:ext>
            </a:extLst>
          </p:cNvPr>
          <p:cNvSpPr>
            <a:spLocks noGrp="1"/>
          </p:cNvSpPr>
          <p:nvPr>
            <p:ph type="sldNum" sz="quarter" idx="5"/>
          </p:nvPr>
        </p:nvSpPr>
        <p:spPr/>
        <p:txBody>
          <a:bodyPr/>
          <a:lstStyle/>
          <a:p>
            <a:fld id="{BFC92F05-74A2-E341-9B2C-CAE7807A0D04}" type="slidenum">
              <a:rPr lang="en-US" smtClean="0"/>
              <a:t>8</a:t>
            </a:fld>
            <a:endParaRPr lang="en-US"/>
          </a:p>
        </p:txBody>
      </p:sp>
    </p:spTree>
    <p:extLst>
      <p:ext uri="{BB962C8B-B14F-4D97-AF65-F5344CB8AC3E}">
        <p14:creationId xmlns:p14="http://schemas.microsoft.com/office/powerpoint/2010/main" val="1061697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5D250-1752-7A66-2737-16AD24BA8B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705150-8F51-D197-C995-C7E6F08C80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8428CC-33F3-5BBE-6877-890D3CE147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a:solidFill>
                  <a:schemeClr val="tx1"/>
                </a:solidFill>
                <a:effectLst/>
                <a:latin typeface="+mn-lt"/>
                <a:ea typeface="+mn-ea"/>
                <a:cs typeface="+mn-cs"/>
              </a:rPr>
              <a:t>Anne Boleyn's Letter Courtesy of The Parker Library, Corpus Christi College, Cambridge. Licensed under a Creative Commons Attribution-Non Commercial 4.0 International License.</a:t>
            </a:r>
            <a:endParaRPr lang="en-GB" sz="110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F0EB66A4-4A34-FF42-89D5-DA303A32ECD4}"/>
              </a:ext>
            </a:extLst>
          </p:cNvPr>
          <p:cNvSpPr>
            <a:spLocks noGrp="1"/>
          </p:cNvSpPr>
          <p:nvPr>
            <p:ph type="sldNum" sz="quarter" idx="5"/>
          </p:nvPr>
        </p:nvSpPr>
        <p:spPr/>
        <p:txBody>
          <a:bodyPr/>
          <a:lstStyle/>
          <a:p>
            <a:fld id="{BFC92F05-74A2-E341-9B2C-CAE7807A0D04}" type="slidenum">
              <a:rPr lang="en-US" smtClean="0"/>
              <a:t>9</a:t>
            </a:fld>
            <a:endParaRPr lang="en-US"/>
          </a:p>
        </p:txBody>
      </p:sp>
    </p:spTree>
    <p:extLst>
      <p:ext uri="{BB962C8B-B14F-4D97-AF65-F5344CB8AC3E}">
        <p14:creationId xmlns:p14="http://schemas.microsoft.com/office/powerpoint/2010/main" val="863195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2B2AE-DF3E-0D5F-F833-B65304017A3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319CF37-864F-427C-DD97-A42B834037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107032A-80A1-0DF0-4EB1-10B100BA3BA7}"/>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5" name="Footer Placeholder 4">
            <a:extLst>
              <a:ext uri="{FF2B5EF4-FFF2-40B4-BE49-F238E27FC236}">
                <a16:creationId xmlns:a16="http://schemas.microsoft.com/office/drawing/2014/main" id="{34B53A9F-2EED-C63D-DA3E-6C569D3701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AE2F8-9CE0-F52F-EF4F-84F3F24EEC9A}"/>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4284737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59692-8ECB-860E-9F02-BFAD68869CA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24F6C49-3BCB-6C53-2C03-D9E22BB7BA5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612F4F2-2DB1-F64D-5669-193ADDE4717B}"/>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5" name="Footer Placeholder 4">
            <a:extLst>
              <a:ext uri="{FF2B5EF4-FFF2-40B4-BE49-F238E27FC236}">
                <a16:creationId xmlns:a16="http://schemas.microsoft.com/office/drawing/2014/main" id="{BECD0B1B-0F73-113C-8E4C-801B6D9849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CFD67D-F69E-7322-171A-9B47D8D3ECEC}"/>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2452738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55C5E3-121B-6D40-C0A5-4C13C952F6D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4CB0D0D-3135-8027-B584-3E007F124DD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159CD26-8ED7-453D-C62D-C51DEF5C213C}"/>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5" name="Footer Placeholder 4">
            <a:extLst>
              <a:ext uri="{FF2B5EF4-FFF2-40B4-BE49-F238E27FC236}">
                <a16:creationId xmlns:a16="http://schemas.microsoft.com/office/drawing/2014/main" id="{48C3DE0E-AFDE-4C15-EE46-A0820A08C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24A89-3415-E8E5-BA4A-1F9D3B4519E1}"/>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399088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C0BBB-5DD5-6981-5C56-09D35ECE4C7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C4FC4C6-6900-FFC9-C9D9-0554E13DC33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991D56A-8053-A091-F875-9911A795EAE1}"/>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5" name="Footer Placeholder 4">
            <a:extLst>
              <a:ext uri="{FF2B5EF4-FFF2-40B4-BE49-F238E27FC236}">
                <a16:creationId xmlns:a16="http://schemas.microsoft.com/office/drawing/2014/main" id="{AE4F3462-706A-B495-E3F4-CA27552545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ED6EA4-BB47-D502-0EEF-EB265A9EEBF3}"/>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374917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E4260-4BCE-43C5-4878-D8AFC7F5C72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2650A39-D46B-42A5-20B4-1792344CAF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E2D3EFE-0CCB-76DE-0E7D-A821BDD9B113}"/>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5" name="Footer Placeholder 4">
            <a:extLst>
              <a:ext uri="{FF2B5EF4-FFF2-40B4-BE49-F238E27FC236}">
                <a16:creationId xmlns:a16="http://schemas.microsoft.com/office/drawing/2014/main" id="{417DB877-D373-6659-AFD3-B9D5FF74D3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95DC38-9C96-0B8C-746A-CDB69BC1DFCF}"/>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3469545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C27C6-F7BC-DC20-87D2-158957DAFB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A4A68F-6C00-4BB4-2CC5-E84AE318736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629ABA5-54BD-E5EE-16D0-DE607CFD9A6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A1695C7-A757-4D68-DCF5-1EE5288B54DF}"/>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6" name="Footer Placeholder 5">
            <a:extLst>
              <a:ext uri="{FF2B5EF4-FFF2-40B4-BE49-F238E27FC236}">
                <a16:creationId xmlns:a16="http://schemas.microsoft.com/office/drawing/2014/main" id="{7E86EF0F-68AE-7734-09B0-6834779A44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E440B8-44B0-FD43-38F5-C08921DC5BD4}"/>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1727468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FB637-7CA5-BF3F-8652-1F0BE4E4C4A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86AB535-77EE-6FA4-557D-F7CA6452AD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714C84D-57C5-3804-A4DC-8B607A09D62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CD70B87-65D4-8AF1-CFE5-95CD934D96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F91ECE2-0C72-F8B1-1096-66272F41D8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0E06C2E-952B-888C-3714-3ADD3D19C01A}"/>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8" name="Footer Placeholder 7">
            <a:extLst>
              <a:ext uri="{FF2B5EF4-FFF2-40B4-BE49-F238E27FC236}">
                <a16:creationId xmlns:a16="http://schemas.microsoft.com/office/drawing/2014/main" id="{297CF93E-D689-23DD-7631-F990C75220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7302D8-B7C0-F19D-3DD1-B11377384142}"/>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2580661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71B5E-EBAF-95DC-CE9A-EB842BA0CED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6E78F76-6950-7A71-74A8-4CA4E3FE624B}"/>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4" name="Footer Placeholder 3">
            <a:extLst>
              <a:ext uri="{FF2B5EF4-FFF2-40B4-BE49-F238E27FC236}">
                <a16:creationId xmlns:a16="http://schemas.microsoft.com/office/drawing/2014/main" id="{D4294E8C-283C-3F03-07EA-40612958DE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D09FA-4DCA-B4B7-80BB-399B8891462D}"/>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301567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0A098C-D608-A749-F7F7-3AB5DCF84FB5}"/>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3" name="Footer Placeholder 2">
            <a:extLst>
              <a:ext uri="{FF2B5EF4-FFF2-40B4-BE49-F238E27FC236}">
                <a16:creationId xmlns:a16="http://schemas.microsoft.com/office/drawing/2014/main" id="{02A7E700-EA58-8AD4-069A-78F1823C65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063CAC-39B6-99BD-C319-C6B8F879FD90}"/>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1353132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0A6AC-E53D-C5A7-A1A1-80815B48059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CDE6F2C-1403-E85B-5721-C4A9E509BD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6E44E7C-0A88-6138-BE1D-5B463B0F52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F5AFE5A-039D-DDCA-2025-EEC325115D40}"/>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6" name="Footer Placeholder 5">
            <a:extLst>
              <a:ext uri="{FF2B5EF4-FFF2-40B4-BE49-F238E27FC236}">
                <a16:creationId xmlns:a16="http://schemas.microsoft.com/office/drawing/2014/main" id="{7B62950C-628E-2B07-7CA5-E88EC9A3FE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EC380-F0F8-FAC9-08F7-93319EDB0670}"/>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354044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58D6-E580-72AE-6618-A9BDA515879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D186A3D-A13A-6CC4-5BD5-BC43D314AC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217952-BA47-60A4-6B75-0CAC581728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C717797-B089-AE80-9B84-37874CFE3E48}"/>
              </a:ext>
            </a:extLst>
          </p:cNvPr>
          <p:cNvSpPr>
            <a:spLocks noGrp="1"/>
          </p:cNvSpPr>
          <p:nvPr>
            <p:ph type="dt" sz="half" idx="10"/>
          </p:nvPr>
        </p:nvSpPr>
        <p:spPr/>
        <p:txBody>
          <a:bodyPr/>
          <a:lstStyle/>
          <a:p>
            <a:fld id="{D5CCD0A3-C3BE-5540-B643-77AAAAA2CD24}" type="datetimeFigureOut">
              <a:rPr lang="en-US" smtClean="0"/>
              <a:t>8/18/2026</a:t>
            </a:fld>
            <a:endParaRPr lang="en-US"/>
          </a:p>
        </p:txBody>
      </p:sp>
      <p:sp>
        <p:nvSpPr>
          <p:cNvPr id="6" name="Footer Placeholder 5">
            <a:extLst>
              <a:ext uri="{FF2B5EF4-FFF2-40B4-BE49-F238E27FC236}">
                <a16:creationId xmlns:a16="http://schemas.microsoft.com/office/drawing/2014/main" id="{A7CDA71B-771F-9B91-4424-38ADF84560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268B2B-439A-7956-A682-CDDAAD77CD3C}"/>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287254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8E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5A2B54-B9B1-3D56-3F5F-81F2D49170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3FC3036-1957-DE00-2969-970FCAD7E5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37EB5E4-166F-4812-3FBB-F9EA70DD9E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CCD0A3-C3BE-5540-B643-77AAAAA2CD24}" type="datetimeFigureOut">
              <a:rPr lang="en-US" smtClean="0"/>
              <a:t>8/18/2026</a:t>
            </a:fld>
            <a:endParaRPr lang="en-US"/>
          </a:p>
        </p:txBody>
      </p:sp>
      <p:sp>
        <p:nvSpPr>
          <p:cNvPr id="5" name="Footer Placeholder 4">
            <a:extLst>
              <a:ext uri="{FF2B5EF4-FFF2-40B4-BE49-F238E27FC236}">
                <a16:creationId xmlns:a16="http://schemas.microsoft.com/office/drawing/2014/main" id="{6E14B05F-DB75-BA75-5253-16BD5687EC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1D2CDD-3D42-3AB1-E4DB-88A5D06147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2ADA6-B440-AB41-8AB4-3636A9511918}" type="slidenum">
              <a:rPr lang="en-US" smtClean="0"/>
              <a:t>‹#›</a:t>
            </a:fld>
            <a:endParaRPr lang="en-US"/>
          </a:p>
        </p:txBody>
      </p:sp>
    </p:spTree>
    <p:extLst>
      <p:ext uri="{BB962C8B-B14F-4D97-AF65-F5344CB8AC3E}">
        <p14:creationId xmlns:p14="http://schemas.microsoft.com/office/powerpoint/2010/main" val="2509009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2.jpeg"/><Relationship Id="rId5" Type="http://schemas.openxmlformats.org/officeDocument/2006/relationships/image" Target="../media/image9.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5.jpeg"/><Relationship Id="rId5" Type="http://schemas.openxmlformats.org/officeDocument/2006/relationships/image" Target="../media/image9.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9.jpeg"/><Relationship Id="rId5" Type="http://schemas.openxmlformats.org/officeDocument/2006/relationships/image" Target="../media/image28.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slideLayout" Target="../slideLayouts/slideLayout1.xml"/><Relationship Id="rId7" Type="http://schemas.openxmlformats.org/officeDocument/2006/relationships/image" Target="../media/image9.jpe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notesSlide" Target="../notesSlides/notesSlide28.xml"/><Relationship Id="rId9"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3.jpeg"/><Relationship Id="rId5" Type="http://schemas.openxmlformats.org/officeDocument/2006/relationships/image" Target="../media/image9.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slideLayout" Target="../slideLayouts/slideLayout1.xml"/><Relationship Id="rId7" Type="http://schemas.openxmlformats.org/officeDocument/2006/relationships/image" Target="../media/image9.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notesSlide" Target="../notesSlides/notesSlide7.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122C-378F-6D63-6F8A-063E80BBF2F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TITLE PAGE</a:t>
            </a:r>
          </a:p>
        </p:txBody>
      </p:sp>
      <p:pic>
        <p:nvPicPr>
          <p:cNvPr id="4" name="Picture 3">
            <a:extLst>
              <a:ext uri="{FF2B5EF4-FFF2-40B4-BE49-F238E27FC236}">
                <a16:creationId xmlns:a16="http://schemas.microsoft.com/office/drawing/2014/main" id="{683273BF-DD1A-C41D-DEB9-869C587F73F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12192001" cy="6853344"/>
          </a:xfrm>
          <a:prstGeom prst="rect">
            <a:avLst/>
          </a:prstGeom>
          <a:ln>
            <a:noFill/>
          </a:ln>
        </p:spPr>
      </p:pic>
      <p:sp>
        <p:nvSpPr>
          <p:cNvPr id="6" name="Title 7">
            <a:extLst>
              <a:ext uri="{FF2B5EF4-FFF2-40B4-BE49-F238E27FC236}">
                <a16:creationId xmlns:a16="http://schemas.microsoft.com/office/drawing/2014/main" id="{1FC298B4-0B20-7C21-D981-A7728B36DA22}"/>
              </a:ext>
            </a:extLst>
          </p:cNvPr>
          <p:cNvSpPr txBox="1">
            <a:spLocks/>
          </p:cNvSpPr>
          <p:nvPr/>
        </p:nvSpPr>
        <p:spPr>
          <a:xfrm>
            <a:off x="411977" y="3504105"/>
            <a:ext cx="6926811" cy="2919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0000" marR="0" lvl="0" indent="0" algn="l" defTabSz="914400" rtl="0" eaLnBrk="1" fontAlgn="auto" latinLnBrk="0" hangingPunct="1">
              <a:lnSpc>
                <a:spcPct val="85000"/>
              </a:lnSpc>
              <a:spcBef>
                <a:spcPts val="0"/>
              </a:spcBef>
              <a:spcAft>
                <a:spcPts val="0"/>
              </a:spcAft>
              <a:buClrTx/>
              <a:buSzTx/>
              <a:buFontTx/>
              <a:buNone/>
              <a:tabLst/>
              <a:defRPr/>
            </a:pPr>
            <a:r>
              <a:rPr kumimoji="0" lang="en-GB" sz="5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HOW DO</a:t>
            </a:r>
            <a:br>
              <a:rPr kumimoji="0" lang="en-GB" sz="5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br>
            <a:r>
              <a:rPr kumimoji="0" lang="en-GB" sz="5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WE KNOW </a:t>
            </a:r>
            <a:br>
              <a:rPr kumimoji="0" lang="en-GB" sz="5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br>
            <a:r>
              <a:rPr kumimoji="0" lang="en-GB" sz="5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ABOUT THE SIX </a:t>
            </a:r>
            <a:br>
              <a:rPr kumimoji="0" lang="en-GB" sz="5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br>
            <a:r>
              <a:rPr kumimoji="0" lang="en-GB" sz="5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TUDOR QUEENS?</a:t>
            </a:r>
          </a:p>
        </p:txBody>
      </p:sp>
      <p:pic>
        <p:nvPicPr>
          <p:cNvPr id="20" name="Picture 19" descr="A portrait of a woman in Tudor clothing holding a monkey">
            <a:extLst>
              <a:ext uri="{FF2B5EF4-FFF2-40B4-BE49-F238E27FC236}">
                <a16:creationId xmlns:a16="http://schemas.microsoft.com/office/drawing/2014/main" id="{DD346463-524B-9AB3-189F-ADC588E45E5F}"/>
              </a:ext>
            </a:extLst>
          </p:cNvPr>
          <p:cNvPicPr>
            <a:picLocks noChangeAspect="1"/>
          </p:cNvPicPr>
          <p:nvPr/>
        </p:nvPicPr>
        <p:blipFill>
          <a:blip r:embed="rId4" cstate="screen">
            <a:extLst>
              <a:ext uri="{28A0092B-C50C-407E-A947-70E740481C1C}">
                <a14:useLocalDpi xmlns:a14="http://schemas.microsoft.com/office/drawing/2010/main"/>
              </a:ext>
            </a:extLst>
          </a:blip>
          <a:srcRect l="-703"/>
          <a:stretch>
            <a:fillRect/>
          </a:stretch>
        </p:blipFill>
        <p:spPr>
          <a:xfrm>
            <a:off x="871531" y="648028"/>
            <a:ext cx="2173454" cy="1928428"/>
          </a:xfrm>
          <a:prstGeom prst="rect">
            <a:avLst/>
          </a:prstGeom>
        </p:spPr>
      </p:pic>
      <p:pic>
        <p:nvPicPr>
          <p:cNvPr id="9" name="Picture 8" descr="A page from an old book with interesting font.">
            <a:extLst>
              <a:ext uri="{FF2B5EF4-FFF2-40B4-BE49-F238E27FC236}">
                <a16:creationId xmlns:a16="http://schemas.microsoft.com/office/drawing/2014/main" id="{75E54111-0C10-A475-BC34-B6910612334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306593" y="657225"/>
            <a:ext cx="2244884" cy="2381810"/>
          </a:xfrm>
          <a:prstGeom prst="rect">
            <a:avLst/>
          </a:prstGeom>
        </p:spPr>
      </p:pic>
      <p:pic>
        <p:nvPicPr>
          <p:cNvPr id="23" name="Picture 22" descr="A portrait of a young woman looking to the right wearing dark Tudor clothing">
            <a:extLst>
              <a:ext uri="{FF2B5EF4-FFF2-40B4-BE49-F238E27FC236}">
                <a16:creationId xmlns:a16="http://schemas.microsoft.com/office/drawing/2014/main" id="{8EA31E0E-EABA-16E8-648C-EA71C78AD35A}"/>
              </a:ext>
            </a:extLst>
          </p:cNvPr>
          <p:cNvPicPr>
            <a:picLocks noChangeAspect="1"/>
          </p:cNvPicPr>
          <p:nvPr/>
        </p:nvPicPr>
        <p:blipFill>
          <a:blip r:embed="rId6" cstate="screen">
            <a:extLst>
              <a:ext uri="{28A0092B-C50C-407E-A947-70E740481C1C}">
                <a14:useLocalDpi xmlns:a14="http://schemas.microsoft.com/office/drawing/2010/main"/>
              </a:ext>
            </a:extLst>
          </a:blip>
          <a:srcRect l="-302"/>
          <a:stretch>
            <a:fillRect/>
          </a:stretch>
        </p:blipFill>
        <p:spPr>
          <a:xfrm>
            <a:off x="5897498" y="648028"/>
            <a:ext cx="2055413" cy="2027885"/>
          </a:xfrm>
          <a:prstGeom prst="rect">
            <a:avLst/>
          </a:prstGeom>
        </p:spPr>
      </p:pic>
      <p:pic>
        <p:nvPicPr>
          <p:cNvPr id="18" name="Picture 17" descr="A wooden carving of a black bird with a gold crown and sceptre. ">
            <a:extLst>
              <a:ext uri="{FF2B5EF4-FFF2-40B4-BE49-F238E27FC236}">
                <a16:creationId xmlns:a16="http://schemas.microsoft.com/office/drawing/2014/main" id="{78E0CC7D-1D7B-D57A-35EB-02CAD5F1DBE2}"/>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5877060" y="2924175"/>
            <a:ext cx="2062752" cy="2586904"/>
          </a:xfrm>
          <a:prstGeom prst="rect">
            <a:avLst/>
          </a:prstGeom>
        </p:spPr>
      </p:pic>
      <p:pic>
        <p:nvPicPr>
          <p:cNvPr id="22" name="Picture 21" descr="An historic handwritten letter signed by Anne Boleyn">
            <a:extLst>
              <a:ext uri="{FF2B5EF4-FFF2-40B4-BE49-F238E27FC236}">
                <a16:creationId xmlns:a16="http://schemas.microsoft.com/office/drawing/2014/main" id="{185B1DB8-9B45-5671-6E1D-9865BEC1C92F}"/>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8278494" y="676495"/>
            <a:ext cx="3339283" cy="1999418"/>
          </a:xfrm>
          <a:prstGeom prst="rect">
            <a:avLst/>
          </a:prstGeom>
        </p:spPr>
      </p:pic>
      <p:pic>
        <p:nvPicPr>
          <p:cNvPr id="21" name="Picture 20" descr="A portrait of a woman in red Tudor clothing looking straight forward.">
            <a:extLst>
              <a:ext uri="{FF2B5EF4-FFF2-40B4-BE49-F238E27FC236}">
                <a16:creationId xmlns:a16="http://schemas.microsoft.com/office/drawing/2014/main" id="{43CF5C7B-9117-2599-A23D-9923C8918058}"/>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8250635" y="2903457"/>
            <a:ext cx="2171115" cy="2989264"/>
          </a:xfrm>
          <a:prstGeom prst="rect">
            <a:avLst/>
          </a:prstGeom>
        </p:spPr>
      </p:pic>
    </p:spTree>
    <p:extLst>
      <p:ext uri="{BB962C8B-B14F-4D97-AF65-F5344CB8AC3E}">
        <p14:creationId xmlns:p14="http://schemas.microsoft.com/office/powerpoint/2010/main" val="118569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28769-ED55-D35E-70A2-96C92F30D42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2E93BA-5CDA-90E3-DA62-FAC86B376CEA}"/>
              </a:ext>
              <a:ext uri="{C183D7F6-B498-43B3-948B-1728B52AA6E4}">
                <adec:decorative xmlns:adec="http://schemas.microsoft.com/office/drawing/2017/decorative" val="1"/>
              </a:ext>
            </a:extLst>
          </p:cNvPr>
          <p:cNvSpPr/>
          <p:nvPr/>
        </p:nvSpPr>
        <p:spPr>
          <a:xfrm>
            <a:off x="2353224" y="859117"/>
            <a:ext cx="7772400" cy="5189758"/>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7BE0D41A-9CF2-737E-2F8A-0BEDD2B5D6F1}"/>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sz="6000" kern="1200">
                <a:solidFill>
                  <a:srgbClr val="F0EAE6"/>
                </a:solidFill>
                <a:effectLst/>
                <a:latin typeface="+mj-lt"/>
                <a:ea typeface="+mj-ea"/>
                <a:cs typeface="+mj-cs"/>
              </a:rPr>
              <a:t>TRANSCRIPT </a:t>
            </a:r>
            <a:r>
              <a:rPr lang="en-US">
                <a:solidFill>
                  <a:srgbClr val="F0EAE6"/>
                </a:solidFill>
              </a:rPr>
              <a:t>ANNE BOLEYN LETTER</a:t>
            </a:r>
          </a:p>
        </p:txBody>
      </p:sp>
      <p:sp>
        <p:nvSpPr>
          <p:cNvPr id="4" name="TextBox 3">
            <a:extLst>
              <a:ext uri="{FF2B5EF4-FFF2-40B4-BE49-F238E27FC236}">
                <a16:creationId xmlns:a16="http://schemas.microsoft.com/office/drawing/2014/main" id="{A92FB6D4-6FCC-D191-9FAD-CD299ABB8DC4}"/>
              </a:ext>
            </a:extLst>
          </p:cNvPr>
          <p:cNvSpPr txBox="1"/>
          <p:nvPr/>
        </p:nvSpPr>
        <p:spPr>
          <a:xfrm>
            <a:off x="2698106" y="1166842"/>
            <a:ext cx="7082636" cy="4524315"/>
          </a:xfrm>
          <a:prstGeom prst="rect">
            <a:avLst/>
          </a:prstGeom>
          <a:noFill/>
        </p:spPr>
        <p:txBody>
          <a:bodyPr wrap="square" rtlCol="0">
            <a:spAutoFit/>
          </a:bodyPr>
          <a:lstStyle/>
          <a:p>
            <a:r>
              <a:rPr lang="en-GB" sz="2400">
                <a:latin typeface="Georgia" panose="02040502050405020303" pitchFamily="18" charset="0"/>
              </a:rPr>
              <a:t>Sir, I understand by your letter that you desire that I shall be a worthy woman when I come to the Court and ... that the Queen will take the trouble to converse with me which rejoices me much to think of talking with a person so wise and worthy.</a:t>
            </a:r>
          </a:p>
          <a:p>
            <a:endParaRPr lang="en-GB" sz="2400">
              <a:latin typeface="Georgia" panose="02040502050405020303" pitchFamily="18" charset="0"/>
            </a:endParaRPr>
          </a:p>
          <a:p>
            <a:r>
              <a:rPr lang="en-GB" sz="2400">
                <a:latin typeface="Georgia" panose="02040502050405020303" pitchFamily="18" charset="0"/>
              </a:rPr>
              <a:t>This will make me have greater desire to continue speaking French well and also spell, especially because you have enjoined it on me...</a:t>
            </a:r>
          </a:p>
          <a:p>
            <a:endParaRPr lang="en-GB" sz="2400">
              <a:latin typeface="Georgia" panose="02040502050405020303" pitchFamily="18" charset="0"/>
            </a:endParaRPr>
          </a:p>
          <a:p>
            <a:r>
              <a:rPr lang="en-GB" sz="2400">
                <a:latin typeface="Georgia" panose="02040502050405020303" pitchFamily="18" charset="0"/>
              </a:rPr>
              <a:t> Sir, I beg you to excuse me if my letter is badly written. </a:t>
            </a:r>
          </a:p>
        </p:txBody>
      </p:sp>
      <p:pic>
        <p:nvPicPr>
          <p:cNvPr id="6" name="Picture 5">
            <a:extLst>
              <a:ext uri="{FF2B5EF4-FFF2-40B4-BE49-F238E27FC236}">
                <a16:creationId xmlns:a16="http://schemas.microsoft.com/office/drawing/2014/main" id="{0B82F353-ACD3-EF9E-4F88-98CBB641CBB3}"/>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5" name="Picture 4">
            <a:extLst>
              <a:ext uri="{FF2B5EF4-FFF2-40B4-BE49-F238E27FC236}">
                <a16:creationId xmlns:a16="http://schemas.microsoft.com/office/drawing/2014/main" id="{C082737F-4D08-3B9D-02F8-2BDE47A732F4}"/>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53887" y="3878408"/>
            <a:ext cx="1687454" cy="2191499"/>
          </a:xfrm>
          <a:prstGeom prst="rect">
            <a:avLst/>
          </a:prstGeom>
        </p:spPr>
      </p:pic>
      <p:sp>
        <p:nvSpPr>
          <p:cNvPr id="9" name="TextBox 8">
            <a:extLst>
              <a:ext uri="{FF2B5EF4-FFF2-40B4-BE49-F238E27FC236}">
                <a16:creationId xmlns:a16="http://schemas.microsoft.com/office/drawing/2014/main" id="{60EB8C18-020D-C7E8-D5F9-23797F006DA8}"/>
              </a:ext>
            </a:extLst>
          </p:cNvPr>
          <p:cNvSpPr txBox="1"/>
          <p:nvPr/>
        </p:nvSpPr>
        <p:spPr>
          <a:xfrm>
            <a:off x="10037143" y="5891985"/>
            <a:ext cx="1261713" cy="246221"/>
          </a:xfrm>
          <a:prstGeom prst="rect">
            <a:avLst/>
          </a:prstGeom>
          <a:noFill/>
        </p:spPr>
        <p:txBody>
          <a:bodyPr wrap="square">
            <a:spAutoFit/>
          </a:bodyPr>
          <a:lstStyle/>
          <a:p>
            <a:r>
              <a:rPr lang="en-GB" sz="500" b="0" i="0" u="none" strike="noStrike" kern="1200">
                <a:solidFill>
                  <a:schemeClr val="bg1"/>
                </a:solidFill>
                <a:effectLst/>
                <a:latin typeface="Georgia" panose="02040502050405020303" pitchFamily="18" charset="0"/>
              </a:rPr>
              <a:t>© National Portrait Gallery</a:t>
            </a:r>
            <a:br>
              <a:rPr lang="en-GB" sz="500" b="0" i="0" u="none" strike="noStrike" kern="1200">
                <a:solidFill>
                  <a:schemeClr val="bg1"/>
                </a:solidFill>
                <a:effectLst/>
                <a:latin typeface="Georgia" panose="02040502050405020303" pitchFamily="18" charset="0"/>
              </a:rPr>
            </a:br>
            <a:endParaRPr lang="en-GB" sz="500">
              <a:solidFill>
                <a:schemeClr val="bg1"/>
              </a:solidFill>
              <a:effectLst/>
              <a:latin typeface="Georgia" panose="02040502050405020303" pitchFamily="18" charset="0"/>
            </a:endParaRPr>
          </a:p>
        </p:txBody>
      </p:sp>
    </p:spTree>
    <p:extLst>
      <p:ext uri="{BB962C8B-B14F-4D97-AF65-F5344CB8AC3E}">
        <p14:creationId xmlns:p14="http://schemas.microsoft.com/office/powerpoint/2010/main" val="3977017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C213B-6193-944D-1C23-D8ED1B830D0D}"/>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82CD3EE0-5FE4-67AB-46E1-4EA6ABA9ABBF}"/>
              </a:ext>
              <a:ext uri="{C183D7F6-B498-43B3-948B-1728B52AA6E4}">
                <adec:decorative xmlns:adec="http://schemas.microsoft.com/office/drawing/2017/decorative" val="1"/>
              </a:ext>
            </a:extLst>
          </p:cNvPr>
          <p:cNvSpPr/>
          <p:nvPr/>
        </p:nvSpPr>
        <p:spPr>
          <a:xfrm>
            <a:off x="411616" y="1581101"/>
            <a:ext cx="5309560" cy="3435399"/>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7">
            <a:extLst>
              <a:ext uri="{FF2B5EF4-FFF2-40B4-BE49-F238E27FC236}">
                <a16:creationId xmlns:a16="http://schemas.microsoft.com/office/drawing/2014/main" id="{CDBCBF0C-0773-4CF7-EE48-3D39CFD69BC1}"/>
              </a:ext>
            </a:extLst>
          </p:cNvPr>
          <p:cNvSpPr txBox="1">
            <a:spLocks noGrp="1"/>
          </p:cNvSpPr>
          <p:nvPr>
            <p:ph type="title" idx="4294967295"/>
          </p:nvPr>
        </p:nvSpPr>
        <p:spPr>
          <a:xfrm>
            <a:off x="303213" y="319384"/>
            <a:ext cx="98284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ANNE BOLEYN’S LETTER</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6691A9E4-195F-7C68-CDA1-9EC7205D1329}"/>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A letter written by Anne Boleyn to her father in 1514 </a:t>
            </a:r>
          </a:p>
        </p:txBody>
      </p:sp>
      <p:sp>
        <p:nvSpPr>
          <p:cNvPr id="32" name="TextBox 31">
            <a:extLst>
              <a:ext uri="{FF2B5EF4-FFF2-40B4-BE49-F238E27FC236}">
                <a16:creationId xmlns:a16="http://schemas.microsoft.com/office/drawing/2014/main" id="{4696B0B1-D04A-4B76-FF4D-526F0B8FE40E}"/>
              </a:ext>
            </a:extLst>
          </p:cNvPr>
          <p:cNvSpPr txBox="1"/>
          <p:nvPr/>
        </p:nvSpPr>
        <p:spPr>
          <a:xfrm>
            <a:off x="508632" y="1734990"/>
            <a:ext cx="5114415" cy="3046988"/>
          </a:xfrm>
          <a:prstGeom prst="rect">
            <a:avLst/>
          </a:prstGeom>
          <a:noFill/>
        </p:spPr>
        <p:txBody>
          <a:bodyPr wrap="square" rtlCol="0">
            <a:spAutoFit/>
          </a:bodyPr>
          <a:lstStyle/>
          <a:p>
            <a:r>
              <a:rPr lang="en-GB" sz="1600">
                <a:latin typeface="Georgia" panose="02040502050405020303" pitchFamily="18" charset="0"/>
              </a:rPr>
              <a:t>Sir, I understand by your letter that you desire that I shall be a worthy woman when I come to the Court and ... that the Queen will take the trouble to converse with me which rejoices me much to think of talking with a person so wise and worthy.</a:t>
            </a:r>
          </a:p>
          <a:p>
            <a:endParaRPr lang="en-GB" sz="1600">
              <a:latin typeface="Georgia" panose="02040502050405020303" pitchFamily="18" charset="0"/>
            </a:endParaRPr>
          </a:p>
          <a:p>
            <a:r>
              <a:rPr lang="en-GB" sz="1600">
                <a:latin typeface="Georgia" panose="02040502050405020303" pitchFamily="18" charset="0"/>
              </a:rPr>
              <a:t>This will make me have greater desire to continue speaking French well and also spell, especially because you have </a:t>
            </a:r>
            <a:r>
              <a:rPr lang="en-GB" sz="1600" b="1">
                <a:latin typeface="Georgia" panose="02040502050405020303" pitchFamily="18" charset="0"/>
              </a:rPr>
              <a:t>enjoined</a:t>
            </a:r>
            <a:r>
              <a:rPr lang="en-GB" sz="1600">
                <a:latin typeface="Georgia" panose="02040502050405020303" pitchFamily="18" charset="0"/>
              </a:rPr>
              <a:t> it on me...</a:t>
            </a:r>
          </a:p>
          <a:p>
            <a:endParaRPr lang="en-GB" sz="1600">
              <a:latin typeface="Georgia" panose="02040502050405020303" pitchFamily="18" charset="0"/>
            </a:endParaRPr>
          </a:p>
          <a:p>
            <a:r>
              <a:rPr lang="en-GB" sz="1600">
                <a:latin typeface="Georgia" panose="02040502050405020303" pitchFamily="18" charset="0"/>
              </a:rPr>
              <a:t> Sir, I beg you to excuse me if my letter is badly written. </a:t>
            </a:r>
          </a:p>
        </p:txBody>
      </p:sp>
      <p:sp>
        <p:nvSpPr>
          <p:cNvPr id="23" name="TextBox 22">
            <a:extLst>
              <a:ext uri="{FF2B5EF4-FFF2-40B4-BE49-F238E27FC236}">
                <a16:creationId xmlns:a16="http://schemas.microsoft.com/office/drawing/2014/main" id="{8AD49B86-E6EA-0EF7-913B-5C0BDA14644A}"/>
              </a:ext>
            </a:extLst>
          </p:cNvPr>
          <p:cNvSpPr txBox="1"/>
          <p:nvPr/>
        </p:nvSpPr>
        <p:spPr>
          <a:xfrm>
            <a:off x="395403" y="537646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1514 </a:t>
            </a:r>
            <a:endParaRPr lang="en-US" sz="800">
              <a:latin typeface="Georgia" panose="02040502050405020303" pitchFamily="18" charset="0"/>
            </a:endParaRPr>
          </a:p>
        </p:txBody>
      </p:sp>
      <p:sp>
        <p:nvSpPr>
          <p:cNvPr id="12" name="TextBox 11">
            <a:extLst>
              <a:ext uri="{FF2B5EF4-FFF2-40B4-BE49-F238E27FC236}">
                <a16:creationId xmlns:a16="http://schemas.microsoft.com/office/drawing/2014/main" id="{F5715554-14A4-1B9F-1FED-CE680D738494}"/>
              </a:ext>
            </a:extLst>
          </p:cNvPr>
          <p:cNvSpPr txBox="1"/>
          <p:nvPr/>
        </p:nvSpPr>
        <p:spPr>
          <a:xfrm>
            <a:off x="5930140" y="977760"/>
            <a:ext cx="3571048" cy="307777"/>
          </a:xfrm>
          <a:prstGeom prst="rect">
            <a:avLst/>
          </a:prstGeom>
          <a:noFill/>
        </p:spPr>
        <p:txBody>
          <a:bodyPr wrap="square">
            <a:spAutoFit/>
          </a:bodyPr>
          <a:lstStyle/>
          <a:p>
            <a:pPr defTabSz="144000"/>
            <a:r>
              <a:rPr lang="en-GB" sz="1400" b="1" spc="100">
                <a:solidFill>
                  <a:srgbClr val="45235E"/>
                </a:solidFill>
                <a:effectLst/>
                <a:latin typeface="Open Sans Condensed"/>
                <a:ea typeface="Open Sans"/>
                <a:cs typeface="Calibri Light"/>
              </a:rPr>
              <a:t>BACKGROUND NOTES</a:t>
            </a:r>
            <a:endParaRPr lang="en-GB" sz="1400" b="1">
              <a:effectLst/>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6DA85F6E-310B-4183-CB89-6162593C57C7}"/>
              </a:ext>
            </a:extLst>
          </p:cNvPr>
          <p:cNvSpPr txBox="1"/>
          <p:nvPr/>
        </p:nvSpPr>
        <p:spPr>
          <a:xfrm>
            <a:off x="5927666" y="1328746"/>
            <a:ext cx="3725906" cy="1769715"/>
          </a:xfrm>
          <a:prstGeom prst="rect">
            <a:avLst/>
          </a:prstGeom>
          <a:noFill/>
          <a:ln>
            <a:noFill/>
          </a:ln>
        </p:spPr>
        <p:txBody>
          <a:bodyPr wrap="square" lIns="91440" tIns="45720" rIns="91440" bIns="45720" rtlCol="0" anchor="t">
            <a:spAutoFit/>
          </a:bodyPr>
          <a:lstStyle/>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When Anne Boleyn was around 12 years old, her family sent her abroad to learn how royal courts worked. She went to the Netherlands and France and joined the royal households there. While she was abroad, she learned languages, music, dance and </a:t>
            </a:r>
            <a:r>
              <a:rPr lang="en-GB" sz="1100" b="1" kern="100">
                <a:effectLst/>
                <a:latin typeface="Georgia" panose="02040502050405020303" pitchFamily="18" charset="0"/>
                <a:ea typeface="Calibri" panose="020F0502020204030204" pitchFamily="34" charset="0"/>
                <a:cs typeface="Mangal" panose="02040503050203030202" pitchFamily="18" charset="0"/>
              </a:rPr>
              <a:t>etiquette</a:t>
            </a:r>
            <a:r>
              <a:rPr lang="en-GB" sz="1100" kern="100">
                <a:effectLst/>
                <a:latin typeface="Georgia" panose="02040502050405020303" pitchFamily="18" charset="0"/>
                <a:ea typeface="Calibri" panose="020F0502020204030204" pitchFamily="34" charset="0"/>
                <a:cs typeface="Mangal" panose="02040503050203030202" pitchFamily="18" charset="0"/>
              </a:rPr>
              <a:t>.  </a:t>
            </a:r>
          </a:p>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Her father, Thomas Boleyn, believed she should have the same high-quality education as her brother. This was very unusual for the time as girls' education was not usually seen as important. </a:t>
            </a:r>
            <a:endParaRPr lang="en-US" sz="1100" kern="100">
              <a:latin typeface="Georgia" panose="02040502050405020303" pitchFamily="18" charset="0"/>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5A540819-71C4-07B8-8A2A-526725C354CB}"/>
              </a:ext>
            </a:extLst>
          </p:cNvPr>
          <p:cNvSpPr txBox="1"/>
          <p:nvPr/>
        </p:nvSpPr>
        <p:spPr>
          <a:xfrm>
            <a:off x="5930646" y="3141670"/>
            <a:ext cx="4481045" cy="307777"/>
          </a:xfrm>
          <a:prstGeom prst="rect">
            <a:avLst/>
          </a:prstGeom>
          <a:noFill/>
        </p:spPr>
        <p:txBody>
          <a:bodyPr wrap="square">
            <a:spAutoFit/>
          </a:bodyPr>
          <a:lstStyle/>
          <a:p>
            <a:pPr defTabSz="144000"/>
            <a:r>
              <a:rPr lang="en-GB" sz="1400" b="1" spc="100">
                <a:solidFill>
                  <a:srgbClr val="45235E"/>
                </a:solidFill>
                <a:latin typeface="Open Sans Condensed"/>
                <a:ea typeface="Calibri Light"/>
                <a:cs typeface="Calibri Light"/>
              </a:rPr>
              <a:t>WHAT CAN WE LEARN FROM THIS SOURCE?</a:t>
            </a:r>
            <a:endParaRPr lang="en-GB" sz="1400" b="1">
              <a:effectLst/>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53E53F09-9A06-361E-F30A-E1D7E95A9AA2}"/>
              </a:ext>
            </a:extLst>
          </p:cNvPr>
          <p:cNvSpPr txBox="1"/>
          <p:nvPr/>
        </p:nvSpPr>
        <p:spPr>
          <a:xfrm>
            <a:off x="5943854" y="3492657"/>
            <a:ext cx="3693531" cy="2800767"/>
          </a:xfrm>
          <a:prstGeom prst="rect">
            <a:avLst/>
          </a:prstGeom>
          <a:noFill/>
        </p:spPr>
        <p:txBody>
          <a:bodyPr wrap="square" rtlCol="0">
            <a:spAutoFit/>
          </a:bodyPr>
          <a:lstStyle/>
          <a:p>
            <a:pPr defTabSz="144000"/>
            <a:r>
              <a:rPr lang="en-GB" sz="1100" dirty="0">
                <a:latin typeface="Georgia" panose="02040502050405020303" pitchFamily="18" charset="0"/>
                <a:ea typeface="Open Sans" panose="020B0606030504020204" pitchFamily="34" charset="0"/>
                <a:cs typeface="Open Sans" panose="020B0606030504020204" pitchFamily="34" charset="0"/>
              </a:rPr>
              <a:t>This letter was written about a year after Anne arrived in Europe. It is written in French, and there are a few places where she made mistakes and crossed out words as she corrected herself.  From the translated lines, we learn about Anne’s life and experiences in 1514. </a:t>
            </a:r>
            <a:br>
              <a:rPr lang="en-GB" sz="1100" dirty="0">
                <a:latin typeface="Georgia" panose="02040502050405020303" pitchFamily="18" charset="0"/>
                <a:ea typeface="Open Sans" panose="020B0606030504020204" pitchFamily="34" charset="0"/>
                <a:cs typeface="Open Sans" panose="020B0606030504020204" pitchFamily="34" charset="0"/>
              </a:rPr>
            </a:br>
            <a:br>
              <a:rPr lang="en-GB" sz="1100" dirty="0">
                <a:latin typeface="Georgia" panose="02040502050405020303" pitchFamily="18" charset="0"/>
                <a:ea typeface="Open Sans" panose="020B0606030504020204" pitchFamily="34" charset="0"/>
                <a:cs typeface="Open Sans" panose="020B0606030504020204" pitchFamily="34" charset="0"/>
              </a:rPr>
            </a:br>
            <a:r>
              <a:rPr lang="en-GB" sz="1100" dirty="0">
                <a:latin typeface="Georgia" panose="02040502050405020303" pitchFamily="18" charset="0"/>
                <a:ea typeface="Open Sans" panose="020B0606030504020204" pitchFamily="34" charset="0"/>
                <a:cs typeface="Open Sans" panose="020B0606030504020204" pitchFamily="34" charset="0"/>
              </a:rPr>
              <a:t>The first part suggests that Anne’s father wanted her to work hard and gain a good position at court. Anne seems excited about the idea of speaking to the queen one day. The second part shows that Anne was eager to improve her French because her father encouraged her. She clearly cared about doing well. </a:t>
            </a:r>
          </a:p>
          <a:p>
            <a:pPr defTabSz="144000"/>
            <a:endParaRPr lang="en-GB" sz="1100" dirty="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dirty="0">
                <a:latin typeface="Georgia" panose="02040502050405020303" pitchFamily="18" charset="0"/>
                <a:ea typeface="Open Sans" panose="020B0606030504020204" pitchFamily="34" charset="0"/>
                <a:cs typeface="Open Sans" panose="020B0606030504020204" pitchFamily="34" charset="0"/>
              </a:rPr>
              <a:t>The last part reveals that she was still learning and worried about making mistakes. She wanted to impress her father. </a:t>
            </a:r>
            <a:endParaRPr lang="en-GB" sz="1100" dirty="0">
              <a:effectLst/>
              <a:latin typeface="Georgia" panose="02040502050405020303" pitchFamily="18" charset="0"/>
              <a:ea typeface="Open Sans" panose="020B0606030504020204" pitchFamily="34" charset="0"/>
              <a:cs typeface="Open Sans" panose="020B0606030504020204" pitchFamily="34" charset="0"/>
            </a:endParaRPr>
          </a:p>
        </p:txBody>
      </p:sp>
      <p:sp>
        <p:nvSpPr>
          <p:cNvPr id="24" name="Rectangle 23">
            <a:extLst>
              <a:ext uri="{FF2B5EF4-FFF2-40B4-BE49-F238E27FC236}">
                <a16:creationId xmlns:a16="http://schemas.microsoft.com/office/drawing/2014/main" id="{A4FB10E2-3230-F6F6-B854-9C804559E31F}"/>
              </a:ext>
              <a:ext uri="{C183D7F6-B498-43B3-948B-1728B52AA6E4}">
                <adec:decorative xmlns:adec="http://schemas.microsoft.com/office/drawing/2017/decorative" val="1"/>
              </a:ext>
            </a:extLst>
          </p:cNvPr>
          <p:cNvSpPr/>
          <p:nvPr/>
        </p:nvSpPr>
        <p:spPr>
          <a:xfrm>
            <a:off x="411616" y="534264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769A9D1-16D3-6349-34C1-7D14DB076C58}"/>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1" name="TextBox 10">
            <a:extLst>
              <a:ext uri="{FF2B5EF4-FFF2-40B4-BE49-F238E27FC236}">
                <a16:creationId xmlns:a16="http://schemas.microsoft.com/office/drawing/2014/main" id="{FEACD9C9-99A6-8F03-1BC7-1740DF08147D}"/>
              </a:ext>
            </a:extLst>
          </p:cNvPr>
          <p:cNvSpPr txBox="1"/>
          <p:nvPr/>
        </p:nvSpPr>
        <p:spPr>
          <a:xfrm>
            <a:off x="10148717" y="2021516"/>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Is this a </a:t>
            </a:r>
            <a:r>
              <a:rPr lang="en-GB" sz="1100" b="1">
                <a:latin typeface="Georgia" panose="02040502050405020303" pitchFamily="18" charset="0"/>
              </a:rPr>
              <a:t>contemporary</a:t>
            </a:r>
            <a:r>
              <a:rPr lang="en-GB" sz="1100">
                <a:latin typeface="Georgia" panose="02040502050405020303" pitchFamily="18" charset="0"/>
              </a:rPr>
              <a:t> source? Explain your answer.</a:t>
            </a:r>
            <a:endParaRPr lang="en-US">
              <a:latin typeface="Georgia" panose="02040502050405020303" pitchFamily="18" charset="0"/>
            </a:endParaRPr>
          </a:p>
        </p:txBody>
      </p:sp>
      <p:sp>
        <p:nvSpPr>
          <p:cNvPr id="13" name="TextBox 12">
            <a:extLst>
              <a:ext uri="{FF2B5EF4-FFF2-40B4-BE49-F238E27FC236}">
                <a16:creationId xmlns:a16="http://schemas.microsoft.com/office/drawing/2014/main" id="{8558BAD1-42C2-AA81-50E6-44BFEF976470}"/>
              </a:ext>
            </a:extLst>
          </p:cNvPr>
          <p:cNvSpPr txBox="1"/>
          <p:nvPr/>
        </p:nvSpPr>
        <p:spPr>
          <a:xfrm>
            <a:off x="10081086" y="3263386"/>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How useful is this letter for finding out what Anne was like when she was young? </a:t>
            </a:r>
            <a:endParaRPr lang="en-US" sz="1100">
              <a:latin typeface="Georgia" panose="02040502050405020303" pitchFamily="18" charset="0"/>
            </a:endParaRPr>
          </a:p>
        </p:txBody>
      </p:sp>
      <p:sp>
        <p:nvSpPr>
          <p:cNvPr id="21" name="TextBox 20">
            <a:extLst>
              <a:ext uri="{FF2B5EF4-FFF2-40B4-BE49-F238E27FC236}">
                <a16:creationId xmlns:a16="http://schemas.microsoft.com/office/drawing/2014/main" id="{EE11BB28-2D52-34FF-D7C8-71F57D2AB331}"/>
              </a:ext>
            </a:extLst>
          </p:cNvPr>
          <p:cNvSpPr txBox="1"/>
          <p:nvPr/>
        </p:nvSpPr>
        <p:spPr>
          <a:xfrm>
            <a:off x="10131613" y="4523189"/>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What kind of source would be useful for finding out what Anne was like as queen? </a:t>
            </a:r>
            <a:endParaRPr lang="en-US">
              <a:latin typeface="Georgia" panose="02040502050405020303" pitchFamily="18" charset="0"/>
            </a:endParaRPr>
          </a:p>
        </p:txBody>
      </p:sp>
      <p:cxnSp>
        <p:nvCxnSpPr>
          <p:cNvPr id="16" name="Straight Connector 15">
            <a:extLst>
              <a:ext uri="{FF2B5EF4-FFF2-40B4-BE49-F238E27FC236}">
                <a16:creationId xmlns:a16="http://schemas.microsoft.com/office/drawing/2014/main" id="{D3F95275-C5FD-694C-0577-8B79D6B42590}"/>
              </a:ext>
              <a:ext uri="{C183D7F6-B498-43B3-948B-1728B52AA6E4}">
                <adec:decorative xmlns:adec="http://schemas.microsoft.com/office/drawing/2017/decorative" val="1"/>
              </a:ext>
            </a:extLst>
          </p:cNvPr>
          <p:cNvCxnSpPr>
            <a:cxnSpLocks/>
          </p:cNvCxnSpPr>
          <p:nvPr/>
        </p:nvCxnSpPr>
        <p:spPr>
          <a:xfrm>
            <a:off x="10283462" y="433334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AEA8D2F-7083-8639-B0EF-1487021E09F8}"/>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4549BA-B8F2-DB75-32CF-1ABBF1AB714C}"/>
              </a:ext>
              <a:ext uri="{C183D7F6-B498-43B3-948B-1728B52AA6E4}">
                <adec:decorative xmlns:adec="http://schemas.microsoft.com/office/drawing/2017/decorative" val="1"/>
              </a:ext>
            </a:extLst>
          </p:cNvPr>
          <p:cNvCxnSpPr>
            <a:cxnSpLocks/>
          </p:cNvCxnSpPr>
          <p:nvPr/>
        </p:nvCxnSpPr>
        <p:spPr>
          <a:xfrm>
            <a:off x="10285433" y="2972145"/>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7087049C-5674-39AA-E44E-05364C2FA44E}"/>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B5F4BD5D-054F-BB8B-222C-C6978E521DC8}"/>
              </a:ext>
              <a:ext uri="{C183D7F6-B498-43B3-948B-1728B52AA6E4}">
                <adec:decorative xmlns:adec="http://schemas.microsoft.com/office/drawing/2017/decorative" val="1"/>
              </a:ext>
            </a:extLst>
          </p:cNvPr>
          <p:cNvCxnSpPr>
            <a:cxnSpLocks/>
          </p:cNvCxnSpPr>
          <p:nvPr/>
        </p:nvCxnSpPr>
        <p:spPr>
          <a:xfrm>
            <a:off x="10285433" y="567110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5628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0394E-973B-C67E-3765-0B986ECA5A86}"/>
            </a:ext>
          </a:extLst>
        </p:cNvPr>
        <p:cNvGrpSpPr/>
        <p:nvPr/>
      </p:nvGrpSpPr>
      <p:grpSpPr>
        <a:xfrm>
          <a:off x="0" y="0"/>
          <a:ext cx="0" cy="0"/>
          <a:chOff x="0" y="0"/>
          <a:chExt cx="0" cy="0"/>
        </a:xfrm>
      </p:grpSpPr>
      <p:pic>
        <p:nvPicPr>
          <p:cNvPr id="7" name="Picture 6" descr="A portrait of a woman wearing red velvet Tudor clothing and a pointy headdress - looking to the left.">
            <a:extLst>
              <a:ext uri="{FF2B5EF4-FFF2-40B4-BE49-F238E27FC236}">
                <a16:creationId xmlns:a16="http://schemas.microsoft.com/office/drawing/2014/main" id="{3F392B2B-C05A-BCC5-0180-19CB9F6F0FD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3805309" y="-798"/>
            <a:ext cx="5518799" cy="6858000"/>
          </a:xfrm>
          <a:prstGeom prst="rect">
            <a:avLst/>
          </a:prstGeom>
        </p:spPr>
      </p:pic>
      <p:sp>
        <p:nvSpPr>
          <p:cNvPr id="3" name="Title 2">
            <a:extLst>
              <a:ext uri="{FF2B5EF4-FFF2-40B4-BE49-F238E27FC236}">
                <a16:creationId xmlns:a16="http://schemas.microsoft.com/office/drawing/2014/main" id="{DB83124C-29BE-9581-9C71-3350B50E8895}"/>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IMAGE PORTRAIT JANE SEYMOUR</a:t>
            </a:r>
            <a:endParaRPr lang="en-US">
              <a:solidFill>
                <a:srgbClr val="F0F0F0"/>
              </a:solidFill>
            </a:endParaRPr>
          </a:p>
        </p:txBody>
      </p:sp>
      <p:sp>
        <p:nvSpPr>
          <p:cNvPr id="4" name="TextBox 3">
            <a:extLst>
              <a:ext uri="{FF2B5EF4-FFF2-40B4-BE49-F238E27FC236}">
                <a16:creationId xmlns:a16="http://schemas.microsoft.com/office/drawing/2014/main" id="{1B7166A9-8C9B-1D75-178E-D400FC995138}"/>
              </a:ext>
            </a:extLst>
          </p:cNvPr>
          <p:cNvSpPr txBox="1"/>
          <p:nvPr/>
        </p:nvSpPr>
        <p:spPr>
          <a:xfrm>
            <a:off x="6815859" y="6588324"/>
            <a:ext cx="2508250" cy="338554"/>
          </a:xfrm>
          <a:prstGeom prst="rect">
            <a:avLst/>
          </a:prstGeom>
          <a:noFill/>
        </p:spPr>
        <p:txBody>
          <a:bodyPr wrap="square">
            <a:spAutoFit/>
          </a:bodyPr>
          <a:lstStyle/>
          <a:p>
            <a:pPr algn="r"/>
            <a:r>
              <a:rPr lang="en-GB" sz="800" b="0" i="0" u="none" strike="noStrike" kern="1200">
                <a:solidFill>
                  <a:schemeClr val="bg1"/>
                </a:solidFill>
                <a:effectLst/>
                <a:latin typeface="Georgia" panose="02040502050405020303" pitchFamily="18" charset="0"/>
              </a:rPr>
              <a:t>© National Portrait Gallery</a:t>
            </a:r>
            <a:br>
              <a:rPr lang="en-GB" sz="800" b="0" i="0" u="none" strike="noStrike" kern="1200">
                <a:solidFill>
                  <a:schemeClr val="bg1"/>
                </a:solidFill>
                <a:effectLst/>
                <a:latin typeface="Georgia" panose="02040502050405020303" pitchFamily="18" charset="0"/>
              </a:rPr>
            </a:br>
            <a:endParaRPr lang="en-GB" sz="800">
              <a:solidFill>
                <a:schemeClr val="bg1"/>
              </a:solidFill>
              <a:effectLst/>
              <a:latin typeface="Georgia" panose="02040502050405020303" pitchFamily="18" charset="0"/>
            </a:endParaRPr>
          </a:p>
        </p:txBody>
      </p:sp>
      <p:pic>
        <p:nvPicPr>
          <p:cNvPr id="6" name="Picture 5">
            <a:extLst>
              <a:ext uri="{FF2B5EF4-FFF2-40B4-BE49-F238E27FC236}">
                <a16:creationId xmlns:a16="http://schemas.microsoft.com/office/drawing/2014/main" id="{4B3E92DE-FA50-7CF1-1402-024410911741}"/>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Tree>
    <p:extLst>
      <p:ext uri="{BB962C8B-B14F-4D97-AF65-F5344CB8AC3E}">
        <p14:creationId xmlns:p14="http://schemas.microsoft.com/office/powerpoint/2010/main" val="2404639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771D1-08C0-45E8-B4F7-4BFB34824BB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099CD9A-27F7-6F3F-F448-DDE7F761E857}"/>
              </a:ext>
            </a:extLst>
          </p:cNvPr>
          <p:cNvSpPr txBox="1">
            <a:spLocks noGrp="1"/>
          </p:cNvSpPr>
          <p:nvPr>
            <p:ph type="title" idx="4294967295"/>
          </p:nvPr>
        </p:nvSpPr>
        <p:spPr>
          <a:xfrm>
            <a:off x="303213" y="319384"/>
            <a:ext cx="1032668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PORTRAIT OF JANE SEYMOUR</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1710B5E4-D6DE-B468-3D86-12BCD9E54B62}"/>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A portrait of Jane Seymour from around 1537 </a:t>
            </a:r>
          </a:p>
        </p:txBody>
      </p:sp>
      <p:sp>
        <p:nvSpPr>
          <p:cNvPr id="2" name="TextBox 1">
            <a:extLst>
              <a:ext uri="{FF2B5EF4-FFF2-40B4-BE49-F238E27FC236}">
                <a16:creationId xmlns:a16="http://schemas.microsoft.com/office/drawing/2014/main" id="{F7444F5A-1E59-C24E-94CD-B14EE56A9097}"/>
              </a:ext>
            </a:extLst>
          </p:cNvPr>
          <p:cNvSpPr txBox="1"/>
          <p:nvPr/>
        </p:nvSpPr>
        <p:spPr>
          <a:xfrm>
            <a:off x="864294" y="5526386"/>
            <a:ext cx="2508250" cy="338554"/>
          </a:xfrm>
          <a:prstGeom prst="rect">
            <a:avLst/>
          </a:prstGeom>
          <a:noFill/>
        </p:spPr>
        <p:txBody>
          <a:bodyPr wrap="square">
            <a:spAutoFit/>
          </a:bodyPr>
          <a:lstStyle/>
          <a:p>
            <a:pPr algn="r"/>
            <a:r>
              <a:rPr lang="en-GB" sz="800" b="0" i="0" u="none" strike="noStrike" kern="1200">
                <a:solidFill>
                  <a:schemeClr val="bg1"/>
                </a:solidFill>
                <a:effectLst/>
                <a:latin typeface="Georgia" panose="02040502050405020303" pitchFamily="18" charset="0"/>
              </a:rPr>
              <a:t>© National Portrait Gallery</a:t>
            </a:r>
            <a:br>
              <a:rPr lang="en-GB" sz="800" b="0" i="0" u="none" strike="noStrike" kern="1200">
                <a:solidFill>
                  <a:schemeClr val="bg1"/>
                </a:solidFill>
                <a:effectLst/>
                <a:latin typeface="Georgia" panose="02040502050405020303" pitchFamily="18" charset="0"/>
              </a:rPr>
            </a:br>
            <a:endParaRPr lang="en-GB" sz="800">
              <a:solidFill>
                <a:schemeClr val="bg1"/>
              </a:solidFill>
              <a:effectLst/>
              <a:latin typeface="Georgia" panose="02040502050405020303" pitchFamily="18" charset="0"/>
            </a:endParaRPr>
          </a:p>
        </p:txBody>
      </p:sp>
      <p:pic>
        <p:nvPicPr>
          <p:cNvPr id="12" name="Picture 11" descr="A portrait of a woman wearing red velvet Tudor clothing and a pointy headdress - looking to the left.">
            <a:extLst>
              <a:ext uri="{FF2B5EF4-FFF2-40B4-BE49-F238E27FC236}">
                <a16:creationId xmlns:a16="http://schemas.microsoft.com/office/drawing/2014/main" id="{6C933037-5148-2D32-CCA8-55D1558D105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37710" y="1463664"/>
            <a:ext cx="2948229" cy="4331798"/>
          </a:xfrm>
          <a:prstGeom prst="rect">
            <a:avLst/>
          </a:prstGeom>
        </p:spPr>
      </p:pic>
      <p:sp>
        <p:nvSpPr>
          <p:cNvPr id="3" name="TextBox 2">
            <a:extLst>
              <a:ext uri="{FF2B5EF4-FFF2-40B4-BE49-F238E27FC236}">
                <a16:creationId xmlns:a16="http://schemas.microsoft.com/office/drawing/2014/main" id="{65F6C2FD-9962-249E-FBEB-DD76CAE3ABB1}"/>
              </a:ext>
            </a:extLst>
          </p:cNvPr>
          <p:cNvSpPr txBox="1"/>
          <p:nvPr/>
        </p:nvSpPr>
        <p:spPr>
          <a:xfrm>
            <a:off x="408373" y="5864940"/>
            <a:ext cx="28639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Painted around 1537</a:t>
            </a:r>
            <a:endParaRPr lang="en-US" sz="800">
              <a:latin typeface="Georgia" panose="02040502050405020303" pitchFamily="18" charset="0"/>
            </a:endParaRPr>
          </a:p>
        </p:txBody>
      </p:sp>
      <p:sp>
        <p:nvSpPr>
          <p:cNvPr id="6" name="TextBox 5">
            <a:extLst>
              <a:ext uri="{FF2B5EF4-FFF2-40B4-BE49-F238E27FC236}">
                <a16:creationId xmlns:a16="http://schemas.microsoft.com/office/drawing/2014/main" id="{1F49E1AB-2DA5-E681-2741-5CFDEF052B74}"/>
              </a:ext>
            </a:extLst>
          </p:cNvPr>
          <p:cNvSpPr txBox="1"/>
          <p:nvPr/>
        </p:nvSpPr>
        <p:spPr>
          <a:xfrm>
            <a:off x="3564156" y="1567654"/>
            <a:ext cx="2948228" cy="297004"/>
          </a:xfrm>
          <a:prstGeom prst="rect">
            <a:avLst/>
          </a:prstGeom>
          <a:noFill/>
        </p:spPr>
        <p:txBody>
          <a:bodyPr wrap="square">
            <a:spAutoFit/>
          </a:bodyPr>
          <a:lstStyle/>
          <a:p>
            <a:pPr defTabSz="144000">
              <a:lnSpc>
                <a:spcPct val="95000"/>
              </a:lnSpc>
            </a:pPr>
            <a:r>
              <a:rPr lang="en-GB" sz="1400"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BACKGROUND NOTES</a:t>
            </a:r>
            <a:endParaRPr lang="en-GB" sz="14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0" name="TextBox 19">
            <a:extLst>
              <a:ext uri="{FF2B5EF4-FFF2-40B4-BE49-F238E27FC236}">
                <a16:creationId xmlns:a16="http://schemas.microsoft.com/office/drawing/2014/main" id="{FE442A8B-43FB-021A-3F6D-F1A3D161F831}"/>
              </a:ext>
            </a:extLst>
          </p:cNvPr>
          <p:cNvSpPr txBox="1"/>
          <p:nvPr/>
        </p:nvSpPr>
        <p:spPr>
          <a:xfrm>
            <a:off x="3550508" y="2220553"/>
            <a:ext cx="3044132" cy="3985706"/>
          </a:xfrm>
          <a:prstGeom prst="rect">
            <a:avLst/>
          </a:prstGeom>
          <a:noFill/>
          <a:ln w="19050">
            <a:noFill/>
          </a:ln>
        </p:spPr>
        <p:txBody>
          <a:bodyPr wrap="square" lIns="91440" tIns="45720" rIns="91440" bIns="45720" rtlCol="0" anchor="t">
            <a:spAutoFit/>
          </a:bodyPr>
          <a:lstStyle/>
          <a:p>
            <a:r>
              <a:rPr lang="en-GB" sz="1100" kern="100">
                <a:effectLst/>
                <a:latin typeface="Georgia" panose="02040502050405020303" pitchFamily="18" charset="0"/>
                <a:ea typeface="Calibri" panose="020F0502020204030204" pitchFamily="34" charset="0"/>
                <a:cs typeface="Mangal" panose="02040503050203030202" pitchFamily="18" charset="0"/>
              </a:rPr>
              <a:t>Jane was a </a:t>
            </a:r>
            <a:r>
              <a:rPr lang="en-GB" sz="1100" b="1" kern="100">
                <a:effectLst/>
                <a:latin typeface="Georgia" panose="02040502050405020303" pitchFamily="18" charset="0"/>
                <a:ea typeface="Calibri" panose="020F0502020204030204" pitchFamily="34" charset="0"/>
                <a:cs typeface="Mangal" panose="02040503050203030202" pitchFamily="18" charset="0"/>
              </a:rPr>
              <a:t>lady-in-waiting </a:t>
            </a:r>
            <a:r>
              <a:rPr lang="en-GB" sz="1100" kern="100">
                <a:effectLst/>
                <a:latin typeface="Georgia" panose="02040502050405020303" pitchFamily="18" charset="0"/>
                <a:ea typeface="Calibri" panose="020F0502020204030204" pitchFamily="34" charset="0"/>
                <a:cs typeface="Mangal" panose="02040503050203030202" pitchFamily="18" charset="0"/>
              </a:rPr>
              <a:t>to Katherine of Aragon and Anne Boleyn. This meant that she knew court life well and saw </a:t>
            </a:r>
            <a:r>
              <a:rPr lang="en-GB" sz="1100" kern="100">
                <a:latin typeface="Georgia" panose="02040502050405020303" pitchFamily="18" charset="0"/>
                <a:ea typeface="Calibri" panose="020F0502020204030204" pitchFamily="34" charset="0"/>
                <a:cs typeface="Mangal" panose="02040503050203030202" pitchFamily="18" charset="0"/>
              </a:rPr>
              <a:t>the events </a:t>
            </a:r>
            <a:r>
              <a:rPr lang="en-GB" sz="1100" kern="100">
                <a:effectLst/>
                <a:latin typeface="Georgia" panose="02040502050405020303" pitchFamily="18" charset="0"/>
                <a:ea typeface="Calibri" panose="020F0502020204030204" pitchFamily="34" charset="0"/>
                <a:cs typeface="Mangal" panose="02040503050203030202" pitchFamily="18" charset="0"/>
              </a:rPr>
              <a:t>of two queens’ lives unfold. Shortly after Anne Boleyn was executed, Jane Seymour married Henry VIII in 1536. </a:t>
            </a:r>
          </a:p>
          <a:p>
            <a:endParaRPr lang="en-GB" sz="1100" kern="100">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Jane had a son, Edward, in 1537, but became ill and sadly died shortly afterwards.  </a:t>
            </a:r>
          </a:p>
          <a:p>
            <a:endParaRPr lang="en-GB" sz="1100" kern="100">
              <a:effectLst/>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There were two main types of Tudor headdresses for women: the </a:t>
            </a:r>
            <a:r>
              <a:rPr lang="en-GB" sz="1100" b="1" kern="100">
                <a:effectLst/>
                <a:latin typeface="Georgia" panose="02040502050405020303" pitchFamily="18" charset="0"/>
                <a:ea typeface="Calibri" panose="020F0502020204030204" pitchFamily="34" charset="0"/>
                <a:cs typeface="Mangal" panose="02040503050203030202" pitchFamily="18" charset="0"/>
              </a:rPr>
              <a:t>French hood </a:t>
            </a:r>
            <a:r>
              <a:rPr lang="en-GB" sz="1100" kern="100">
                <a:effectLst/>
                <a:latin typeface="Georgia" panose="02040502050405020303" pitchFamily="18" charset="0"/>
                <a:ea typeface="Calibri" panose="020F0502020204030204" pitchFamily="34" charset="0"/>
                <a:cs typeface="Mangal" panose="02040503050203030202" pitchFamily="18" charset="0"/>
              </a:rPr>
              <a:t>and the </a:t>
            </a:r>
            <a:r>
              <a:rPr lang="en-GB" sz="1100" b="1" kern="100">
                <a:effectLst/>
                <a:latin typeface="Georgia" panose="02040502050405020303" pitchFamily="18" charset="0"/>
                <a:ea typeface="Calibri" panose="020F0502020204030204" pitchFamily="34" charset="0"/>
                <a:cs typeface="Mangal" panose="02040503050203030202" pitchFamily="18" charset="0"/>
              </a:rPr>
              <a:t>English gable hood</a:t>
            </a:r>
            <a:r>
              <a:rPr lang="en-GB" sz="1100" kern="100">
                <a:effectLst/>
                <a:latin typeface="Georgia" panose="02040502050405020303" pitchFamily="18" charset="0"/>
                <a:ea typeface="Calibri" panose="020F0502020204030204" pitchFamily="34" charset="0"/>
                <a:cs typeface="Mangal" panose="02040503050203030202" pitchFamily="18" charset="0"/>
              </a:rPr>
              <a:t>.  </a:t>
            </a:r>
          </a:p>
          <a:p>
            <a:endParaRPr lang="en-GB" sz="1100" kern="100">
              <a:effectLst/>
              <a:latin typeface="Georgia" panose="02040502050405020303" pitchFamily="18" charset="0"/>
              <a:ea typeface="Calibri" panose="020F0502020204030204" pitchFamily="34" charset="0"/>
              <a:cs typeface="Mangal" panose="02040503050203030202" pitchFamily="18" charset="0"/>
            </a:endParaRPr>
          </a:p>
          <a:p>
            <a:pPr marL="171450" indent="-171450">
              <a:buFont typeface="Arial" panose="020B0604020202020204" pitchFamily="34" charset="0"/>
              <a:buChar char="•"/>
            </a:pPr>
            <a:r>
              <a:rPr lang="en-GB" sz="1100" kern="100">
                <a:effectLst/>
                <a:latin typeface="Georgia" panose="02040502050405020303" pitchFamily="18" charset="0"/>
                <a:ea typeface="Calibri" panose="020F0502020204030204" pitchFamily="34" charset="0"/>
                <a:cs typeface="Mangal" panose="02040503050203030202" pitchFamily="18" charset="0"/>
              </a:rPr>
              <a:t>The French hood had a rounded shape at the top and you could see the person’s hair underneath. Anne Boleyn made the French hood popular in England when she was queen. </a:t>
            </a:r>
          </a:p>
          <a:p>
            <a:pPr marL="171450" indent="-171450">
              <a:buFont typeface="Arial" panose="020B0604020202020204" pitchFamily="34" charset="0"/>
              <a:buChar char="•"/>
            </a:pPr>
            <a:endParaRPr lang="en-GB" sz="1100" kern="100">
              <a:effectLst/>
              <a:latin typeface="Georgia" panose="02040502050405020303" pitchFamily="18" charset="0"/>
              <a:ea typeface="Calibri" panose="020F0502020204030204" pitchFamily="34" charset="0"/>
              <a:cs typeface="Mangal" panose="02040503050203030202" pitchFamily="18" charset="0"/>
            </a:endParaRPr>
          </a:p>
          <a:p>
            <a:pPr marL="171450" indent="-171450">
              <a:buFont typeface="Arial" panose="020B0604020202020204" pitchFamily="34" charset="0"/>
              <a:buChar char="•"/>
            </a:pPr>
            <a:r>
              <a:rPr lang="en-GB" sz="1100" kern="100">
                <a:effectLst/>
                <a:latin typeface="Georgia" panose="02040502050405020303" pitchFamily="18" charset="0"/>
                <a:ea typeface="Calibri" panose="020F0502020204030204" pitchFamily="34" charset="0"/>
                <a:cs typeface="Mangal" panose="02040503050203030202" pitchFamily="18" charset="0"/>
              </a:rPr>
              <a:t>The English gable hood had a pointed, triangular shape on top that covered most of the hair. </a:t>
            </a:r>
          </a:p>
        </p:txBody>
      </p:sp>
      <p:sp>
        <p:nvSpPr>
          <p:cNvPr id="17" name="TextBox 16">
            <a:extLst>
              <a:ext uri="{FF2B5EF4-FFF2-40B4-BE49-F238E27FC236}">
                <a16:creationId xmlns:a16="http://schemas.microsoft.com/office/drawing/2014/main" id="{DC2622FB-4BAB-884E-6C28-594EF7506A00}"/>
              </a:ext>
            </a:extLst>
          </p:cNvPr>
          <p:cNvSpPr txBox="1"/>
          <p:nvPr/>
        </p:nvSpPr>
        <p:spPr>
          <a:xfrm>
            <a:off x="6760859" y="1571144"/>
            <a:ext cx="2948228" cy="501676"/>
          </a:xfrm>
          <a:prstGeom prst="rect">
            <a:avLst/>
          </a:prstGeom>
          <a:noFill/>
        </p:spPr>
        <p:txBody>
          <a:bodyPr wrap="square" lIns="91440" tIns="45720" rIns="91440" bIns="45720" anchor="t">
            <a:spAutoFit/>
          </a:bodyPr>
          <a:lstStyle/>
          <a:p>
            <a:pPr defTabSz="144000">
              <a:lnSpc>
                <a:spcPct val="95000"/>
              </a:lnSpc>
            </a:pP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WHAT CAN WE LEARN FROM</a:t>
            </a:r>
            <a:br>
              <a:rPr lang="en-GB" sz="1400" spc="100">
                <a:latin typeface="Open Sans Condensed" panose="020B0306030504020204" pitchFamily="34" charset="0"/>
                <a:ea typeface="Open Sans Condensed" panose="020B0306030504020204" pitchFamily="34" charset="0"/>
                <a:cs typeface="Open Sans Condensed" panose="020B0306030504020204" pitchFamily="34" charset="0"/>
              </a:rPr>
            </a:b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THIS SOURCE?</a:t>
            </a:r>
            <a:endParaRPr lang="en-GB" sz="1400">
              <a:effectLst/>
              <a:latin typeface="Open Sans Condensed"/>
              <a:ea typeface="Open Sans Condensed" panose="020B0306030504020204" pitchFamily="34" charset="0"/>
              <a:cs typeface="Open Sans Condensed" panose="020B0306030504020204" pitchFamily="34" charset="0"/>
            </a:endParaRPr>
          </a:p>
        </p:txBody>
      </p:sp>
      <p:sp>
        <p:nvSpPr>
          <p:cNvPr id="18" name="TextBox 17">
            <a:extLst>
              <a:ext uri="{FF2B5EF4-FFF2-40B4-BE49-F238E27FC236}">
                <a16:creationId xmlns:a16="http://schemas.microsoft.com/office/drawing/2014/main" id="{6D3D4F20-6814-1B21-E040-E3FF6AAF61A6}"/>
              </a:ext>
            </a:extLst>
          </p:cNvPr>
          <p:cNvSpPr txBox="1"/>
          <p:nvPr/>
        </p:nvSpPr>
        <p:spPr>
          <a:xfrm>
            <a:off x="6770251" y="2160091"/>
            <a:ext cx="3044132" cy="2800767"/>
          </a:xfrm>
          <a:prstGeom prst="rect">
            <a:avLst/>
          </a:prstGeom>
          <a:noFill/>
          <a:ln w="19050">
            <a:noFill/>
          </a:ln>
        </p:spPr>
        <p:txBody>
          <a:bodyPr wrap="square" lIns="91440" tIns="45720" rIns="91440" bIns="45720" rtlCol="0" anchor="t">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In the portrait, Jane wears the pointed English gable hood. When she became queen, she encouraged people at court to wear this style again. This may have been to show that she was different from Anne Boleyn, who had made the French hood popular.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The portrait also shows Jane wearing rich fabrics, gold jewellery and precious stones. These were symbols of power and wealth, helping to present her as a respected queen.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However, the painting seems to be unfinished: the jewels and gold do not have the usual shine that other Tudor portraits have. The sleeves are not fully decorated. </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7290B82A-51FD-2FC7-8FA0-EFC6AEFEF151}"/>
              </a:ext>
              <a:ext uri="{C183D7F6-B498-43B3-948B-1728B52AA6E4}">
                <adec:decorative xmlns:adec="http://schemas.microsoft.com/office/drawing/2017/decorative" val="1"/>
              </a:ext>
            </a:extLst>
          </p:cNvPr>
          <p:cNvSpPr/>
          <p:nvPr/>
        </p:nvSpPr>
        <p:spPr>
          <a:xfrm>
            <a:off x="437710" y="5844030"/>
            <a:ext cx="2934834"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B8592A8-C947-3D63-D106-900A4AC04A5A}"/>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5" name="TextBox 24">
            <a:extLst>
              <a:ext uri="{FF2B5EF4-FFF2-40B4-BE49-F238E27FC236}">
                <a16:creationId xmlns:a16="http://schemas.microsoft.com/office/drawing/2014/main" id="{E729E47F-477B-ADE4-DB91-5B08C83B057E}"/>
              </a:ext>
            </a:extLst>
          </p:cNvPr>
          <p:cNvSpPr txBox="1"/>
          <p:nvPr/>
        </p:nvSpPr>
        <p:spPr>
          <a:xfrm>
            <a:off x="10121009" y="1928448"/>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What does Jane’s clothing in this portrait tell us about how she wanted to be seen as queen? </a:t>
            </a:r>
            <a:endParaRPr lang="en-US">
              <a:latin typeface="Georgia" panose="02040502050405020303" pitchFamily="18" charset="0"/>
            </a:endParaRPr>
          </a:p>
        </p:txBody>
      </p:sp>
      <p:sp>
        <p:nvSpPr>
          <p:cNvPr id="29" name="TextBox 28">
            <a:extLst>
              <a:ext uri="{FF2B5EF4-FFF2-40B4-BE49-F238E27FC236}">
                <a16:creationId xmlns:a16="http://schemas.microsoft.com/office/drawing/2014/main" id="{73C1BD7B-4F6C-0C6F-5F61-BA64BE141749}"/>
              </a:ext>
            </a:extLst>
          </p:cNvPr>
          <p:cNvSpPr txBox="1"/>
          <p:nvPr/>
        </p:nvSpPr>
        <p:spPr>
          <a:xfrm>
            <a:off x="10121009" y="3236984"/>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How useful is this portrait in learning what type of queen Jane was? </a:t>
            </a:r>
            <a:endParaRPr lang="en-US" sz="1100">
              <a:latin typeface="Georgia" panose="02040502050405020303" pitchFamily="18" charset="0"/>
            </a:endParaRPr>
          </a:p>
        </p:txBody>
      </p:sp>
      <p:sp>
        <p:nvSpPr>
          <p:cNvPr id="4" name="TextBox 3">
            <a:extLst>
              <a:ext uri="{FF2B5EF4-FFF2-40B4-BE49-F238E27FC236}">
                <a16:creationId xmlns:a16="http://schemas.microsoft.com/office/drawing/2014/main" id="{49B71594-D80A-85B2-45FD-A6FB4F21533F}"/>
              </a:ext>
            </a:extLst>
          </p:cNvPr>
          <p:cNvSpPr txBox="1"/>
          <p:nvPr/>
        </p:nvSpPr>
        <p:spPr>
          <a:xfrm>
            <a:off x="10121009" y="4451563"/>
            <a:ext cx="1534650" cy="1277273"/>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Think about the year this portrait was made and what else happened at this time. Why might the portrait be unfinished? </a:t>
            </a:r>
            <a:endParaRPr lang="en-US">
              <a:latin typeface="Georgia" panose="02040502050405020303" pitchFamily="18" charset="0"/>
            </a:endParaRPr>
          </a:p>
        </p:txBody>
      </p:sp>
      <p:cxnSp>
        <p:nvCxnSpPr>
          <p:cNvPr id="9" name="Straight Connector 8">
            <a:extLst>
              <a:ext uri="{FF2B5EF4-FFF2-40B4-BE49-F238E27FC236}">
                <a16:creationId xmlns:a16="http://schemas.microsoft.com/office/drawing/2014/main" id="{573A5461-DA7E-20F8-5760-EF484F22DC1B}"/>
              </a:ext>
              <a:ext uri="{C183D7F6-B498-43B3-948B-1728B52AA6E4}">
                <adec:decorative xmlns:adec="http://schemas.microsoft.com/office/drawing/2017/decorative" val="1"/>
              </a:ext>
            </a:extLst>
          </p:cNvPr>
          <p:cNvCxnSpPr>
            <a:cxnSpLocks/>
          </p:cNvCxnSpPr>
          <p:nvPr/>
        </p:nvCxnSpPr>
        <p:spPr>
          <a:xfrm>
            <a:off x="10283462" y="422250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767CB88-9382-7655-9A47-2DFE4568A692}"/>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8D13C81-0805-AE90-EED8-84719C10D592}"/>
              </a:ext>
              <a:ext uri="{C183D7F6-B498-43B3-948B-1728B52AA6E4}">
                <adec:decorative xmlns:adec="http://schemas.microsoft.com/office/drawing/2017/decorative" val="1"/>
              </a:ext>
            </a:extLst>
          </p:cNvPr>
          <p:cNvCxnSpPr>
            <a:cxnSpLocks/>
          </p:cNvCxnSpPr>
          <p:nvPr/>
        </p:nvCxnSpPr>
        <p:spPr>
          <a:xfrm>
            <a:off x="10285433" y="299559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7992782F-7EF1-B21A-088E-71CCAF25D613}"/>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003E0A75-8875-9CEA-A881-C49CD82FCA21}"/>
              </a:ext>
              <a:ext uri="{C183D7F6-B498-43B3-948B-1728B52AA6E4}">
                <adec:decorative xmlns:adec="http://schemas.microsoft.com/office/drawing/2017/decorative" val="1"/>
              </a:ext>
            </a:extLst>
          </p:cNvPr>
          <p:cNvCxnSpPr>
            <a:cxnSpLocks/>
          </p:cNvCxnSpPr>
          <p:nvPr/>
        </p:nvCxnSpPr>
        <p:spPr>
          <a:xfrm>
            <a:off x="10285433" y="586506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DBD0432-D2A5-DB5E-0352-0C16752872AA}"/>
              </a:ext>
            </a:extLst>
          </p:cNvPr>
          <p:cNvSpPr txBox="1"/>
          <p:nvPr/>
        </p:nvSpPr>
        <p:spPr>
          <a:xfrm>
            <a:off x="870992" y="5564630"/>
            <a:ext cx="2508250" cy="338554"/>
          </a:xfrm>
          <a:prstGeom prst="rect">
            <a:avLst/>
          </a:prstGeom>
          <a:noFill/>
        </p:spPr>
        <p:txBody>
          <a:bodyPr wrap="square">
            <a:spAutoFit/>
          </a:bodyPr>
          <a:lstStyle/>
          <a:p>
            <a:pPr algn="r"/>
            <a:r>
              <a:rPr lang="en-GB" sz="800" b="0" i="0" u="none" strike="noStrike" kern="1200">
                <a:solidFill>
                  <a:schemeClr val="bg1"/>
                </a:solidFill>
                <a:effectLst/>
                <a:latin typeface="Georgia" panose="02040502050405020303" pitchFamily="18" charset="0"/>
              </a:rPr>
              <a:t>© National Portrait Gallery</a:t>
            </a:r>
            <a:br>
              <a:rPr lang="en-GB" sz="800" b="0" i="0" u="none" strike="noStrike" kern="1200">
                <a:solidFill>
                  <a:schemeClr val="bg1"/>
                </a:solidFill>
                <a:effectLst/>
                <a:latin typeface="Georgia" panose="02040502050405020303" pitchFamily="18" charset="0"/>
              </a:rPr>
            </a:br>
            <a:endParaRPr lang="en-GB" sz="800">
              <a:solidFill>
                <a:schemeClr val="bg1"/>
              </a:solidFill>
              <a:effectLst/>
              <a:latin typeface="Georgia" panose="02040502050405020303" pitchFamily="18" charset="0"/>
            </a:endParaRPr>
          </a:p>
        </p:txBody>
      </p:sp>
    </p:spTree>
    <p:extLst>
      <p:ext uri="{BB962C8B-B14F-4D97-AF65-F5344CB8AC3E}">
        <p14:creationId xmlns:p14="http://schemas.microsoft.com/office/powerpoint/2010/main" val="1304602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0ECBA-5961-1D64-C1A8-2ACE85D95C9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244BA01-BA1D-388B-DE16-1E43770E2FA1}"/>
              </a:ext>
              <a:ext uri="{C183D7F6-B498-43B3-948B-1728B52AA6E4}">
                <adec:decorative xmlns:adec="http://schemas.microsoft.com/office/drawing/2017/decorative" val="1"/>
              </a:ext>
            </a:extLst>
          </p:cNvPr>
          <p:cNvSpPr/>
          <p:nvPr/>
        </p:nvSpPr>
        <p:spPr>
          <a:xfrm>
            <a:off x="2353224" y="859117"/>
            <a:ext cx="7772400" cy="5189758"/>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ED7EAF71-AF6E-7F7B-A99A-B49C70AE3F60}"/>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TRANSCRIPT LETTER JANE SEYMOUR</a:t>
            </a:r>
          </a:p>
        </p:txBody>
      </p:sp>
      <p:pic>
        <p:nvPicPr>
          <p:cNvPr id="6" name="Picture 5">
            <a:extLst>
              <a:ext uri="{FF2B5EF4-FFF2-40B4-BE49-F238E27FC236}">
                <a16:creationId xmlns:a16="http://schemas.microsoft.com/office/drawing/2014/main" id="{2542C8BD-B50F-1BE3-F7DD-5C1197E17755}"/>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4" name="TextBox 3">
            <a:extLst>
              <a:ext uri="{FF2B5EF4-FFF2-40B4-BE49-F238E27FC236}">
                <a16:creationId xmlns:a16="http://schemas.microsoft.com/office/drawing/2014/main" id="{9FD63800-0DF3-C07D-039E-1E275CD8FF3A}"/>
              </a:ext>
            </a:extLst>
          </p:cNvPr>
          <p:cNvSpPr txBox="1"/>
          <p:nvPr/>
        </p:nvSpPr>
        <p:spPr>
          <a:xfrm>
            <a:off x="2698106" y="1166842"/>
            <a:ext cx="7082636" cy="4401205"/>
          </a:xfrm>
          <a:prstGeom prst="rect">
            <a:avLst/>
          </a:prstGeom>
          <a:noFill/>
        </p:spPr>
        <p:txBody>
          <a:bodyPr wrap="square" rtlCol="0">
            <a:spAutoFit/>
          </a:bodyPr>
          <a:lstStyle/>
          <a:p>
            <a:r>
              <a:rPr lang="en-GB" sz="2000">
                <a:latin typeface="Georgia" panose="02040502050405020303" pitchFamily="18" charset="0"/>
              </a:rPr>
              <a:t>the young damsel... after respectfully kissing the letter, returned it to the messenger without opening it, and then falling on her knees, begged the royal messenger to entreat the King in her name to consider that she was a well-born damsel, the daughter of good and honourable parents without blame or reproach of any kind;</a:t>
            </a:r>
          </a:p>
          <a:p>
            <a:endParaRPr lang="en-GB" sz="2000">
              <a:latin typeface="Georgia" panose="02040502050405020303" pitchFamily="18" charset="0"/>
            </a:endParaRPr>
          </a:p>
          <a:p>
            <a:r>
              <a:rPr lang="en-GB" sz="2000">
                <a:latin typeface="Georgia" panose="02040502050405020303" pitchFamily="18" charset="0"/>
              </a:rPr>
              <a:t>there was no treasure in this world that she valued as much as her honour, and on no account would she lose it, even if she were to die a thousand deaths. </a:t>
            </a:r>
          </a:p>
          <a:p>
            <a:endParaRPr lang="en-GB" sz="2000">
              <a:latin typeface="Georgia" panose="02040502050405020303" pitchFamily="18" charset="0"/>
            </a:endParaRPr>
          </a:p>
          <a:p>
            <a:r>
              <a:rPr lang="en-GB" sz="2000">
                <a:latin typeface="Georgia" panose="02040502050405020303" pitchFamily="18" charset="0"/>
              </a:rPr>
              <a:t>That if the King wished to make her a present of money, she requested him to reserve it for such a time as God would be pleased to send her some advantageous marriage.</a:t>
            </a:r>
          </a:p>
        </p:txBody>
      </p:sp>
      <p:sp>
        <p:nvSpPr>
          <p:cNvPr id="5" name="TextBox 4">
            <a:extLst>
              <a:ext uri="{FF2B5EF4-FFF2-40B4-BE49-F238E27FC236}">
                <a16:creationId xmlns:a16="http://schemas.microsoft.com/office/drawing/2014/main" id="{184247C6-53EE-FD11-069D-896CC431EC08}"/>
              </a:ext>
            </a:extLst>
          </p:cNvPr>
          <p:cNvSpPr txBox="1"/>
          <p:nvPr/>
        </p:nvSpPr>
        <p:spPr>
          <a:xfrm>
            <a:off x="0" y="6546875"/>
            <a:ext cx="4495800" cy="261610"/>
          </a:xfrm>
          <a:prstGeom prst="rect">
            <a:avLst/>
          </a:prstGeom>
          <a:noFill/>
        </p:spPr>
        <p:txBody>
          <a:bodyPr wrap="square" lIns="91440" tIns="45720" rIns="91440" bIns="45720" rtlCol="0" anchor="t">
            <a:spAutoFit/>
          </a:bodyPr>
          <a:lstStyle/>
          <a:p>
            <a:r>
              <a:rPr lang="en-GB" sz="1100">
                <a:latin typeface="Georgia" panose="02040502050405020303" pitchFamily="18" charset="0"/>
              </a:rPr>
              <a:t>Listen to audio about this source from Chief Historian Tracy Borman.</a:t>
            </a:r>
            <a:endParaRPr lang="en-US" sz="1100">
              <a:latin typeface="Georgia" panose="02040502050405020303" pitchFamily="18" charset="0"/>
            </a:endParaRPr>
          </a:p>
        </p:txBody>
      </p:sp>
      <p:pic>
        <p:nvPicPr>
          <p:cNvPr id="7" name="Picture 6">
            <a:extLst>
              <a:ext uri="{FF2B5EF4-FFF2-40B4-BE49-F238E27FC236}">
                <a16:creationId xmlns:a16="http://schemas.microsoft.com/office/drawing/2014/main" id="{4C80E64D-3A4A-4ABC-3DD7-D8663F627A12}"/>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64505" y="3850068"/>
            <a:ext cx="1632857" cy="2206563"/>
          </a:xfrm>
          <a:prstGeom prst="rect">
            <a:avLst/>
          </a:prstGeom>
        </p:spPr>
      </p:pic>
      <p:sp>
        <p:nvSpPr>
          <p:cNvPr id="9" name="TextBox 8">
            <a:extLst>
              <a:ext uri="{FF2B5EF4-FFF2-40B4-BE49-F238E27FC236}">
                <a16:creationId xmlns:a16="http://schemas.microsoft.com/office/drawing/2014/main" id="{A9DF2C0F-382A-C30D-5C20-A5FB45A881F1}"/>
              </a:ext>
            </a:extLst>
          </p:cNvPr>
          <p:cNvSpPr txBox="1"/>
          <p:nvPr/>
        </p:nvSpPr>
        <p:spPr>
          <a:xfrm>
            <a:off x="10254218" y="5890639"/>
            <a:ext cx="1261713" cy="246221"/>
          </a:xfrm>
          <a:prstGeom prst="rect">
            <a:avLst/>
          </a:prstGeom>
          <a:noFill/>
        </p:spPr>
        <p:txBody>
          <a:bodyPr wrap="square">
            <a:spAutoFit/>
          </a:bodyPr>
          <a:lstStyle/>
          <a:p>
            <a:r>
              <a:rPr lang="en-GB" sz="500" b="0" i="0" u="none" strike="noStrike" kern="1200">
                <a:solidFill>
                  <a:schemeClr val="bg1"/>
                </a:solidFill>
                <a:effectLst/>
                <a:latin typeface="Georgia" panose="02040502050405020303" pitchFamily="18" charset="0"/>
              </a:rPr>
              <a:t>© National Portrait Gallery</a:t>
            </a:r>
            <a:br>
              <a:rPr lang="en-GB" sz="500" b="0" i="0" u="none" strike="noStrike" kern="1200">
                <a:solidFill>
                  <a:schemeClr val="bg1"/>
                </a:solidFill>
                <a:effectLst/>
                <a:latin typeface="Georgia" panose="02040502050405020303" pitchFamily="18" charset="0"/>
              </a:rPr>
            </a:br>
            <a:endParaRPr lang="en-GB" sz="500">
              <a:solidFill>
                <a:schemeClr val="bg1"/>
              </a:solidFill>
              <a:effectLst/>
              <a:latin typeface="Georgia" panose="02040502050405020303" pitchFamily="18" charset="0"/>
            </a:endParaRPr>
          </a:p>
        </p:txBody>
      </p:sp>
      <p:pic>
        <p:nvPicPr>
          <p:cNvPr id="8" name="04. Jane Seymour">
            <a:hlinkClick r:id="" action="ppaction://media"/>
            <a:extLst>
              <a:ext uri="{FF2B5EF4-FFF2-40B4-BE49-F238E27FC236}">
                <a16:creationId xmlns:a16="http://schemas.microsoft.com/office/drawing/2014/main" id="{23081868-B90D-BD76-6D97-C5BDC29C772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63914" y="4953349"/>
            <a:ext cx="1617817" cy="1617817"/>
          </a:xfrm>
          <a:prstGeom prst="rect">
            <a:avLst/>
          </a:prstGeom>
        </p:spPr>
      </p:pic>
    </p:spTree>
    <p:extLst>
      <p:ext uri="{BB962C8B-B14F-4D97-AF65-F5344CB8AC3E}">
        <p14:creationId xmlns:p14="http://schemas.microsoft.com/office/powerpoint/2010/main" val="130698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7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256E8-B431-F3B2-8F97-5B8C367C4E4E}"/>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DD676F0-BC6E-177D-DF88-33DC1B410668}"/>
              </a:ext>
              <a:ext uri="{C183D7F6-B498-43B3-948B-1728B52AA6E4}">
                <adec:decorative xmlns:adec="http://schemas.microsoft.com/office/drawing/2017/decorative" val="1"/>
              </a:ext>
            </a:extLst>
          </p:cNvPr>
          <p:cNvSpPr/>
          <p:nvPr/>
        </p:nvSpPr>
        <p:spPr>
          <a:xfrm>
            <a:off x="411616" y="1581101"/>
            <a:ext cx="5309560" cy="3435399"/>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7">
            <a:extLst>
              <a:ext uri="{FF2B5EF4-FFF2-40B4-BE49-F238E27FC236}">
                <a16:creationId xmlns:a16="http://schemas.microsoft.com/office/drawing/2014/main" id="{41245284-D9A6-399D-5083-6EC18965C70A}"/>
              </a:ext>
            </a:extLst>
          </p:cNvPr>
          <p:cNvSpPr txBox="1">
            <a:spLocks noGrp="1"/>
          </p:cNvSpPr>
          <p:nvPr>
            <p:ph type="title" idx="4294967295"/>
          </p:nvPr>
        </p:nvSpPr>
        <p:spPr>
          <a:xfrm>
            <a:off x="303213" y="319384"/>
            <a:ext cx="98284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LETTER ABOUT JANE SEYMOUR</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E62AD4C2-13EC-3F03-09AA-15FECA6AA3CD}"/>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A letter written about Jane Seymour</a:t>
            </a:r>
          </a:p>
        </p:txBody>
      </p:sp>
      <p:sp>
        <p:nvSpPr>
          <p:cNvPr id="32" name="TextBox 31">
            <a:extLst>
              <a:ext uri="{FF2B5EF4-FFF2-40B4-BE49-F238E27FC236}">
                <a16:creationId xmlns:a16="http://schemas.microsoft.com/office/drawing/2014/main" id="{45955AEB-F305-3283-5056-BF048227E0CE}"/>
              </a:ext>
            </a:extLst>
          </p:cNvPr>
          <p:cNvSpPr txBox="1"/>
          <p:nvPr/>
        </p:nvSpPr>
        <p:spPr>
          <a:xfrm>
            <a:off x="508632" y="1734990"/>
            <a:ext cx="5114415" cy="2893100"/>
          </a:xfrm>
          <a:prstGeom prst="rect">
            <a:avLst/>
          </a:prstGeom>
          <a:noFill/>
        </p:spPr>
        <p:txBody>
          <a:bodyPr wrap="square" rtlCol="0">
            <a:spAutoFit/>
          </a:bodyPr>
          <a:lstStyle/>
          <a:p>
            <a:r>
              <a:rPr lang="en-GB" sz="1400">
                <a:latin typeface="Georgia" panose="02040502050405020303" pitchFamily="18" charset="0"/>
              </a:rPr>
              <a:t>the young damsel... after respectfully kissing the letter, returned it to the messenger without opening it, and then falling on her knees, begged the royal messenger to entreat the King in her name to consider that she was a well-born damsel, the daughter of good and honourable parents…</a:t>
            </a:r>
          </a:p>
          <a:p>
            <a:endParaRPr lang="en-GB" sz="1400">
              <a:latin typeface="Georgia" panose="02040502050405020303" pitchFamily="18" charset="0"/>
            </a:endParaRPr>
          </a:p>
          <a:p>
            <a:r>
              <a:rPr lang="en-GB" sz="1400">
                <a:latin typeface="Georgia" panose="02040502050405020303" pitchFamily="18" charset="0"/>
              </a:rPr>
              <a:t>there was no treasure in this world that she valued as much as her honour, and on no account would she lose it, even if she were to die a thousand deaths. </a:t>
            </a:r>
          </a:p>
          <a:p>
            <a:endParaRPr lang="en-GB" sz="1400">
              <a:latin typeface="Georgia" panose="02040502050405020303" pitchFamily="18" charset="0"/>
            </a:endParaRPr>
          </a:p>
          <a:p>
            <a:r>
              <a:rPr lang="en-GB" sz="1400">
                <a:latin typeface="Georgia" panose="02040502050405020303" pitchFamily="18" charset="0"/>
              </a:rPr>
              <a:t>That if the King wished to make her a present of money, she requested him to reserve it for such a time as God would be pleased to send her some advantageous marriage.</a:t>
            </a:r>
          </a:p>
        </p:txBody>
      </p:sp>
      <p:sp>
        <p:nvSpPr>
          <p:cNvPr id="23" name="TextBox 22">
            <a:extLst>
              <a:ext uri="{FF2B5EF4-FFF2-40B4-BE49-F238E27FC236}">
                <a16:creationId xmlns:a16="http://schemas.microsoft.com/office/drawing/2014/main" id="{63106514-5E8F-6827-1FDF-F3C6EC67C26D}"/>
              </a:ext>
            </a:extLst>
          </p:cNvPr>
          <p:cNvSpPr txBox="1"/>
          <p:nvPr/>
        </p:nvSpPr>
        <p:spPr>
          <a:xfrm>
            <a:off x="395403" y="537646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March/April 1536 </a:t>
            </a:r>
            <a:endParaRPr lang="en-US" sz="800">
              <a:latin typeface="Georgia" panose="02040502050405020303" pitchFamily="18" charset="0"/>
            </a:endParaRPr>
          </a:p>
        </p:txBody>
      </p:sp>
      <p:sp>
        <p:nvSpPr>
          <p:cNvPr id="12" name="TextBox 11">
            <a:extLst>
              <a:ext uri="{FF2B5EF4-FFF2-40B4-BE49-F238E27FC236}">
                <a16:creationId xmlns:a16="http://schemas.microsoft.com/office/drawing/2014/main" id="{DBE1A5A2-E373-3EA1-4225-A664ACE033AE}"/>
              </a:ext>
            </a:extLst>
          </p:cNvPr>
          <p:cNvSpPr txBox="1"/>
          <p:nvPr/>
        </p:nvSpPr>
        <p:spPr>
          <a:xfrm>
            <a:off x="5930140" y="1153478"/>
            <a:ext cx="3571048" cy="307777"/>
          </a:xfrm>
          <a:prstGeom prst="rect">
            <a:avLst/>
          </a:prstGeom>
          <a:noFill/>
        </p:spPr>
        <p:txBody>
          <a:bodyPr wrap="square">
            <a:spAutoFit/>
          </a:bodyPr>
          <a:lstStyle/>
          <a:p>
            <a:pPr defTabSz="144000"/>
            <a:r>
              <a:rPr lang="en-GB" sz="1400" b="1" spc="100">
                <a:solidFill>
                  <a:srgbClr val="45235E"/>
                </a:solidFill>
                <a:effectLst/>
                <a:latin typeface="Open Sans Condensed"/>
                <a:ea typeface="Open Sans"/>
                <a:cs typeface="Calibri Light"/>
              </a:rPr>
              <a:t>BACKGROUND NOTES</a:t>
            </a:r>
            <a:endParaRPr lang="en-GB" sz="1400" b="1">
              <a:effectLst/>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A5927F3A-D9D2-5AC7-24BE-23ABAF3C4421}"/>
              </a:ext>
            </a:extLst>
          </p:cNvPr>
          <p:cNvSpPr txBox="1"/>
          <p:nvPr/>
        </p:nvSpPr>
        <p:spPr>
          <a:xfrm>
            <a:off x="5927666" y="1412578"/>
            <a:ext cx="3725906" cy="2277547"/>
          </a:xfrm>
          <a:prstGeom prst="rect">
            <a:avLst/>
          </a:prstGeom>
          <a:noFill/>
          <a:ln>
            <a:noFill/>
          </a:ln>
        </p:spPr>
        <p:txBody>
          <a:bodyPr wrap="square" lIns="91440" tIns="45720" rIns="91440" bIns="45720" rtlCol="0" anchor="t">
            <a:spAutoFit/>
          </a:bodyPr>
          <a:lstStyle/>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By 1536, Henry VIII’s marriage to Anne Boleyn was no longer happy. Jane Seymour was one of Anne’s </a:t>
            </a:r>
            <a:r>
              <a:rPr lang="en-GB" sz="1100" b="1" kern="100">
                <a:effectLst/>
                <a:latin typeface="Georgia" panose="02040502050405020303" pitchFamily="18" charset="0"/>
                <a:ea typeface="Calibri" panose="020F0502020204030204" pitchFamily="34" charset="0"/>
                <a:cs typeface="Mangal" panose="02040503050203030202" pitchFamily="18" charset="0"/>
              </a:rPr>
              <a:t>ladies‑in‑waiting </a:t>
            </a:r>
            <a:r>
              <a:rPr lang="en-GB" sz="1100" kern="100">
                <a:effectLst/>
                <a:latin typeface="Georgia" panose="02040502050405020303" pitchFamily="18" charset="0"/>
                <a:ea typeface="Calibri" panose="020F0502020204030204" pitchFamily="34" charset="0"/>
                <a:cs typeface="Mangal" panose="02040503050203030202" pitchFamily="18" charset="0"/>
              </a:rPr>
              <a:t>and would have been at court often. At some point, Henry began to show an interest in Jane. He sent her gifts to impress and charm her. </a:t>
            </a:r>
          </a:p>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At that time, </a:t>
            </a:r>
            <a:r>
              <a:rPr lang="en-GB" sz="1100" b="1" kern="100">
                <a:effectLst/>
                <a:latin typeface="Georgia" panose="02040502050405020303" pitchFamily="18" charset="0"/>
                <a:ea typeface="Calibri" panose="020F0502020204030204" pitchFamily="34" charset="0"/>
                <a:cs typeface="Mangal" panose="02040503050203030202" pitchFamily="18" charset="0"/>
              </a:rPr>
              <a:t>ambassadors</a:t>
            </a:r>
            <a:r>
              <a:rPr lang="en-GB" sz="1100" kern="100">
                <a:effectLst/>
                <a:latin typeface="Georgia" panose="02040502050405020303" pitchFamily="18" charset="0"/>
                <a:ea typeface="Calibri" panose="020F0502020204030204" pitchFamily="34" charset="0"/>
                <a:cs typeface="Mangal" panose="02040503050203030202" pitchFamily="18" charset="0"/>
              </a:rPr>
              <a:t> from other countries spent time at court and wrote letters home about what was happening. One of these was Eustace Chapuys. Chapuys reported all sorts of news from the English court back to Rome. He wrote many letters describing things he saw or heard. However, he was known for repeating gossip and sharing stories that were not always reliable. </a:t>
            </a:r>
            <a:endParaRPr lang="en-US" sz="1100" kern="100">
              <a:latin typeface="Georgia" panose="02040502050405020303" pitchFamily="18" charset="0"/>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74C2C9BF-258E-D4B5-C7E4-7E53F4C8643D}"/>
              </a:ext>
            </a:extLst>
          </p:cNvPr>
          <p:cNvSpPr txBox="1"/>
          <p:nvPr/>
        </p:nvSpPr>
        <p:spPr>
          <a:xfrm>
            <a:off x="5930646" y="3683010"/>
            <a:ext cx="5291455" cy="307777"/>
          </a:xfrm>
          <a:prstGeom prst="rect">
            <a:avLst/>
          </a:prstGeom>
          <a:noFill/>
        </p:spPr>
        <p:txBody>
          <a:bodyPr wrap="square">
            <a:spAutoFit/>
          </a:bodyPr>
          <a:lstStyle/>
          <a:p>
            <a:pPr defTabSz="144000"/>
            <a:r>
              <a:rPr lang="en-GB" sz="1400" b="1" spc="100">
                <a:solidFill>
                  <a:srgbClr val="45235E"/>
                </a:solidFill>
                <a:latin typeface="Open Sans Condensed"/>
                <a:ea typeface="Calibri Light"/>
                <a:cs typeface="Calibri Light"/>
              </a:rPr>
              <a:t>WHAT CAN WE LEARN FROM THIS SOURCE?</a:t>
            </a:r>
            <a:endParaRPr lang="en-GB" sz="1400" b="1">
              <a:effectLst/>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B174EDB7-3392-1CF2-4E1D-6AA7F7C3E429}"/>
              </a:ext>
            </a:extLst>
          </p:cNvPr>
          <p:cNvSpPr txBox="1"/>
          <p:nvPr/>
        </p:nvSpPr>
        <p:spPr>
          <a:xfrm>
            <a:off x="5943854" y="3942110"/>
            <a:ext cx="3693531" cy="2800767"/>
          </a:xfrm>
          <a:prstGeom prst="rect">
            <a:avLst/>
          </a:prstGeom>
          <a:noFill/>
        </p:spPr>
        <p:txBody>
          <a:bodyPr wrap="square" rtlCol="0">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This is part of a letter written by Chapuys to Charles V, the Holy Roman Emperor (and Katherine of Aragon’s nephew). They all disliked Anne Boleyn. The letter talks about problems at court, including the fact that Anne was making enemies and Henry wanted a new wife.</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A small part of the letter is about how Henry sent Jane a purse of gold coins and a letter, but that Jane refused the gift. She kissed the King’s letter politely but sent it back without opening it. She told the messenger that she cared about her honour and would not accept money.</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 The source tells us that people were interested in Henry’s marriage and Jane’s behaviour. It suggests that Jane acted politely and respectfully towards the King but did not want to accept gifts from him at that time.</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24" name="Rectangle 23">
            <a:extLst>
              <a:ext uri="{FF2B5EF4-FFF2-40B4-BE49-F238E27FC236}">
                <a16:creationId xmlns:a16="http://schemas.microsoft.com/office/drawing/2014/main" id="{87C88870-7BAA-E7FA-EA35-FF688C038B3C}"/>
              </a:ext>
              <a:ext uri="{C183D7F6-B498-43B3-948B-1728B52AA6E4}">
                <adec:decorative xmlns:adec="http://schemas.microsoft.com/office/drawing/2017/decorative" val="1"/>
              </a:ext>
            </a:extLst>
          </p:cNvPr>
          <p:cNvSpPr/>
          <p:nvPr/>
        </p:nvSpPr>
        <p:spPr>
          <a:xfrm>
            <a:off x="411616" y="534264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0B675A0-6BE5-B0F9-CA1E-7212FF43D518}"/>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1" name="TextBox 10">
            <a:extLst>
              <a:ext uri="{FF2B5EF4-FFF2-40B4-BE49-F238E27FC236}">
                <a16:creationId xmlns:a16="http://schemas.microsoft.com/office/drawing/2014/main" id="{9425FC0B-EA8A-B49F-023B-59D0EFDAAF04}"/>
              </a:ext>
            </a:extLst>
          </p:cNvPr>
          <p:cNvSpPr txBox="1"/>
          <p:nvPr/>
        </p:nvSpPr>
        <p:spPr>
          <a:xfrm>
            <a:off x="10127175" y="2032355"/>
            <a:ext cx="1534650" cy="600164"/>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Why do you think Jane refused Henry’s letters and gifts? </a:t>
            </a:r>
            <a:endParaRPr lang="en-US">
              <a:latin typeface="Georgia" panose="02040502050405020303" pitchFamily="18" charset="0"/>
            </a:endParaRPr>
          </a:p>
        </p:txBody>
      </p:sp>
      <p:sp>
        <p:nvSpPr>
          <p:cNvPr id="13" name="TextBox 12">
            <a:extLst>
              <a:ext uri="{FF2B5EF4-FFF2-40B4-BE49-F238E27FC236}">
                <a16:creationId xmlns:a16="http://schemas.microsoft.com/office/drawing/2014/main" id="{1D637129-8473-0D38-D70D-554D24A2B354}"/>
              </a:ext>
            </a:extLst>
          </p:cNvPr>
          <p:cNvSpPr txBox="1"/>
          <p:nvPr/>
        </p:nvSpPr>
        <p:spPr>
          <a:xfrm>
            <a:off x="10127175" y="3189862"/>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How useful is this source for understanding what Jane was like as a person? </a:t>
            </a:r>
            <a:endParaRPr lang="en-US" sz="1100">
              <a:latin typeface="Georgia" panose="02040502050405020303" pitchFamily="18" charset="0"/>
            </a:endParaRPr>
          </a:p>
        </p:txBody>
      </p:sp>
      <p:sp>
        <p:nvSpPr>
          <p:cNvPr id="21" name="TextBox 20">
            <a:extLst>
              <a:ext uri="{FF2B5EF4-FFF2-40B4-BE49-F238E27FC236}">
                <a16:creationId xmlns:a16="http://schemas.microsoft.com/office/drawing/2014/main" id="{18B688B8-F921-5831-B699-42172507EAB9}"/>
              </a:ext>
            </a:extLst>
          </p:cNvPr>
          <p:cNvSpPr txBox="1"/>
          <p:nvPr/>
        </p:nvSpPr>
        <p:spPr>
          <a:xfrm>
            <a:off x="10127175" y="4548543"/>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How reliable is Chapuys’ version of events? What might make it trustworthy or untrustworthy? </a:t>
            </a:r>
            <a:endParaRPr lang="en-US">
              <a:latin typeface="Georgia" panose="02040502050405020303" pitchFamily="18" charset="0"/>
            </a:endParaRPr>
          </a:p>
        </p:txBody>
      </p:sp>
      <p:cxnSp>
        <p:nvCxnSpPr>
          <p:cNvPr id="16" name="Straight Connector 15">
            <a:extLst>
              <a:ext uri="{FF2B5EF4-FFF2-40B4-BE49-F238E27FC236}">
                <a16:creationId xmlns:a16="http://schemas.microsoft.com/office/drawing/2014/main" id="{ECAEDF82-EDA4-9922-169F-53CE5D1495E1}"/>
              </a:ext>
              <a:ext uri="{C183D7F6-B498-43B3-948B-1728B52AA6E4}">
                <adec:decorative xmlns:adec="http://schemas.microsoft.com/office/drawing/2017/decorative" val="1"/>
              </a:ext>
            </a:extLst>
          </p:cNvPr>
          <p:cNvCxnSpPr>
            <a:cxnSpLocks/>
          </p:cNvCxnSpPr>
          <p:nvPr/>
        </p:nvCxnSpPr>
        <p:spPr>
          <a:xfrm>
            <a:off x="10283462" y="433334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35FB45B-E702-E3EB-03D0-5DA7C950BEB7}"/>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89C5E3-5A98-DE04-B1A2-A4CF9C28F168}"/>
              </a:ext>
              <a:ext uri="{C183D7F6-B498-43B3-948B-1728B52AA6E4}">
                <adec:decorative xmlns:adec="http://schemas.microsoft.com/office/drawing/2017/decorative" val="1"/>
              </a:ext>
            </a:extLst>
          </p:cNvPr>
          <p:cNvCxnSpPr>
            <a:cxnSpLocks/>
          </p:cNvCxnSpPr>
          <p:nvPr/>
        </p:nvCxnSpPr>
        <p:spPr>
          <a:xfrm>
            <a:off x="10285433" y="299559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2D3F60C-A83F-A70C-4E9A-390A02342CA4}"/>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31BF5F09-2C08-B25D-D884-8459BAD98A6B}"/>
              </a:ext>
              <a:ext uri="{C183D7F6-B498-43B3-948B-1728B52AA6E4}">
                <adec:decorative xmlns:adec="http://schemas.microsoft.com/office/drawing/2017/decorative" val="1"/>
              </a:ext>
            </a:extLst>
          </p:cNvPr>
          <p:cNvCxnSpPr>
            <a:cxnSpLocks/>
          </p:cNvCxnSpPr>
          <p:nvPr/>
        </p:nvCxnSpPr>
        <p:spPr>
          <a:xfrm>
            <a:off x="10285433" y="567110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617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F96D4-8138-7BB5-4AB4-A42C43220DD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7C037C-2E30-94B4-65B2-E0D6637A0CBB}"/>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IMAGE PORTRAIT ANNE OF CLEVES</a:t>
            </a:r>
            <a:endParaRPr lang="en-US">
              <a:solidFill>
                <a:srgbClr val="F0F0F0"/>
              </a:solidFill>
            </a:endParaRPr>
          </a:p>
        </p:txBody>
      </p:sp>
      <p:pic>
        <p:nvPicPr>
          <p:cNvPr id="5" name="Picture 4" descr="A portrait of a woman in red Tudor clothing looking straight forward.">
            <a:extLst>
              <a:ext uri="{FF2B5EF4-FFF2-40B4-BE49-F238E27FC236}">
                <a16:creationId xmlns:a16="http://schemas.microsoft.com/office/drawing/2014/main" id="{9C4B0639-DA86-8AB8-EFFC-FE2F9425A6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08508" y="-1596"/>
            <a:ext cx="5116663" cy="6858798"/>
          </a:xfrm>
          <a:prstGeom prst="rect">
            <a:avLst/>
          </a:prstGeom>
        </p:spPr>
      </p:pic>
      <p:sp>
        <p:nvSpPr>
          <p:cNvPr id="2" name="TextBox 1">
            <a:extLst>
              <a:ext uri="{FF2B5EF4-FFF2-40B4-BE49-F238E27FC236}">
                <a16:creationId xmlns:a16="http://schemas.microsoft.com/office/drawing/2014/main" id="{F81BA8F0-B5E3-5BB1-F057-89013DE65D01}"/>
              </a:ext>
            </a:extLst>
          </p:cNvPr>
          <p:cNvSpPr txBox="1"/>
          <p:nvPr/>
        </p:nvSpPr>
        <p:spPr>
          <a:xfrm>
            <a:off x="4008508" y="6668086"/>
            <a:ext cx="5116663" cy="215444"/>
          </a:xfrm>
          <a:prstGeom prst="rect">
            <a:avLst/>
          </a:prstGeom>
          <a:solidFill>
            <a:srgbClr val="000000">
              <a:alpha val="50196"/>
            </a:srgbClr>
          </a:solidFill>
        </p:spPr>
        <p:txBody>
          <a:bodyPr wrap="square">
            <a:spAutoFit/>
          </a:bodyPr>
          <a:lstStyle/>
          <a:p>
            <a:pPr algn="r"/>
            <a:r>
              <a:rPr lang="en-GB" sz="800" b="0" i="0" u="none" strike="noStrike" kern="1200">
                <a:solidFill>
                  <a:schemeClr val="bg1"/>
                </a:solidFill>
                <a:effectLst/>
                <a:latin typeface="Georgia" panose="02040502050405020303" pitchFamily="18" charset="0"/>
              </a:rPr>
              <a:t>© 2023 </a:t>
            </a:r>
            <a:r>
              <a:rPr lang="en-GB" sz="800" b="0" i="0" u="none" strike="noStrike" kern="1200" err="1">
                <a:solidFill>
                  <a:schemeClr val="bg1"/>
                </a:solidFill>
                <a:effectLst/>
                <a:latin typeface="Georgia" panose="02040502050405020303" pitchFamily="18" charset="0"/>
              </a:rPr>
              <a:t>GrandPalaisRmn</a:t>
            </a:r>
            <a:r>
              <a:rPr lang="en-GB" sz="800" b="0" i="0" u="none" strike="noStrike" kern="1200">
                <a:solidFill>
                  <a:schemeClr val="bg1"/>
                </a:solidFill>
                <a:effectLst/>
                <a:latin typeface="Georgia" panose="02040502050405020303" pitchFamily="18" charset="0"/>
              </a:rPr>
              <a:t> (Louvre Museum) / Adrien </a:t>
            </a:r>
            <a:r>
              <a:rPr lang="en-GB" sz="800" b="0" i="0" u="none" strike="noStrike" kern="1200" err="1">
                <a:solidFill>
                  <a:schemeClr val="bg1"/>
                </a:solidFill>
                <a:effectLst/>
                <a:latin typeface="Georgia" panose="02040502050405020303" pitchFamily="18" charset="0"/>
              </a:rPr>
              <a:t>Didierjean</a:t>
            </a:r>
            <a:endParaRPr lang="en-GB" sz="800">
              <a:solidFill>
                <a:schemeClr val="bg1"/>
              </a:solidFill>
              <a:effectLst/>
              <a:latin typeface="Georgia" panose="02040502050405020303" pitchFamily="18" charset="0"/>
            </a:endParaRPr>
          </a:p>
        </p:txBody>
      </p:sp>
      <p:pic>
        <p:nvPicPr>
          <p:cNvPr id="6" name="Picture 5">
            <a:extLst>
              <a:ext uri="{FF2B5EF4-FFF2-40B4-BE49-F238E27FC236}">
                <a16:creationId xmlns:a16="http://schemas.microsoft.com/office/drawing/2014/main" id="{3B9485CE-2CE0-1F97-1647-874F13515AF0}"/>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Tree>
    <p:extLst>
      <p:ext uri="{BB962C8B-B14F-4D97-AF65-F5344CB8AC3E}">
        <p14:creationId xmlns:p14="http://schemas.microsoft.com/office/powerpoint/2010/main" val="985363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6087E-D00F-218A-72B3-2B7C1722EDE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BB87DC6-77FD-EC1E-9D7A-07CC08F2075D}"/>
              </a:ext>
            </a:extLst>
          </p:cNvPr>
          <p:cNvSpPr txBox="1">
            <a:spLocks noGrp="1"/>
          </p:cNvSpPr>
          <p:nvPr>
            <p:ph type="title" idx="4294967295"/>
          </p:nvPr>
        </p:nvSpPr>
        <p:spPr>
          <a:xfrm>
            <a:off x="303213" y="319384"/>
            <a:ext cx="1032668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PORTRAIT OF ANNE OF CLEVES</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8C391E2F-31E4-E150-7AE0-90FDA1960261}"/>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A portrait of Anne of Cleves possibly by Hans Holbein the Younger</a:t>
            </a:r>
          </a:p>
        </p:txBody>
      </p:sp>
      <p:pic>
        <p:nvPicPr>
          <p:cNvPr id="2" name="Picture 1" descr="A portrait of a woman in red Tudor clothing looking straight forward.">
            <a:extLst>
              <a:ext uri="{FF2B5EF4-FFF2-40B4-BE49-F238E27FC236}">
                <a16:creationId xmlns:a16="http://schemas.microsoft.com/office/drawing/2014/main" id="{A609340F-50A3-5BE8-D007-0A56AE833AA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08373" y="1415254"/>
            <a:ext cx="2977566" cy="4331798"/>
          </a:xfrm>
          <a:prstGeom prst="rect">
            <a:avLst/>
          </a:prstGeom>
        </p:spPr>
      </p:pic>
      <p:sp>
        <p:nvSpPr>
          <p:cNvPr id="13" name="TextBox 12">
            <a:extLst>
              <a:ext uri="{FF2B5EF4-FFF2-40B4-BE49-F238E27FC236}">
                <a16:creationId xmlns:a16="http://schemas.microsoft.com/office/drawing/2014/main" id="{0C085CD0-EC14-BA16-A3F4-3B3435A47C91}"/>
              </a:ext>
            </a:extLst>
          </p:cNvPr>
          <p:cNvSpPr txBox="1"/>
          <p:nvPr/>
        </p:nvSpPr>
        <p:spPr>
          <a:xfrm>
            <a:off x="422692" y="5418976"/>
            <a:ext cx="2964171" cy="338554"/>
          </a:xfrm>
          <a:prstGeom prst="rect">
            <a:avLst/>
          </a:prstGeom>
          <a:solidFill>
            <a:srgbClr val="000000">
              <a:alpha val="50196"/>
            </a:srgbClr>
          </a:solidFill>
        </p:spPr>
        <p:txBody>
          <a:bodyPr wrap="square">
            <a:spAutoFit/>
          </a:bodyPr>
          <a:lstStyle/>
          <a:p>
            <a:pPr algn="r"/>
            <a:r>
              <a:rPr lang="en-GB" sz="800" b="0" i="0" u="none" strike="noStrike" kern="1200">
                <a:solidFill>
                  <a:schemeClr val="bg1"/>
                </a:solidFill>
                <a:effectLst/>
                <a:latin typeface="Georgia" panose="02040502050405020303" pitchFamily="18" charset="0"/>
              </a:rPr>
              <a:t>© 2023 </a:t>
            </a:r>
            <a:r>
              <a:rPr lang="en-GB" sz="800" b="0" i="0" u="none" strike="noStrike" kern="1200" err="1">
                <a:solidFill>
                  <a:schemeClr val="bg1"/>
                </a:solidFill>
                <a:effectLst/>
                <a:latin typeface="Georgia" panose="02040502050405020303" pitchFamily="18" charset="0"/>
              </a:rPr>
              <a:t>GrandPalaisRmn</a:t>
            </a:r>
            <a:r>
              <a:rPr lang="en-GB" sz="800" b="0" i="0" u="none" strike="noStrike" kern="1200">
                <a:solidFill>
                  <a:schemeClr val="bg1"/>
                </a:solidFill>
                <a:effectLst/>
                <a:latin typeface="Georgia" panose="02040502050405020303" pitchFamily="18" charset="0"/>
              </a:rPr>
              <a:t> (Louvre Museum) </a:t>
            </a:r>
            <a:br>
              <a:rPr lang="en-GB" sz="800" b="0" i="0" u="none" strike="noStrike" kern="1200">
                <a:solidFill>
                  <a:schemeClr val="bg1"/>
                </a:solidFill>
                <a:effectLst/>
                <a:latin typeface="Georgia" panose="02040502050405020303" pitchFamily="18" charset="0"/>
              </a:rPr>
            </a:br>
            <a:r>
              <a:rPr lang="en-GB" sz="800" b="0" i="0" u="none" strike="noStrike" kern="1200">
                <a:solidFill>
                  <a:schemeClr val="bg1"/>
                </a:solidFill>
                <a:effectLst/>
                <a:latin typeface="Georgia" panose="02040502050405020303" pitchFamily="18" charset="0"/>
              </a:rPr>
              <a:t>/ Adrien </a:t>
            </a:r>
            <a:r>
              <a:rPr lang="en-GB" sz="800" b="0" i="0" u="none" strike="noStrike" kern="1200" err="1">
                <a:solidFill>
                  <a:schemeClr val="bg1"/>
                </a:solidFill>
                <a:effectLst/>
                <a:latin typeface="Georgia" panose="02040502050405020303" pitchFamily="18" charset="0"/>
              </a:rPr>
              <a:t>Didierjean</a:t>
            </a:r>
            <a:endParaRPr lang="en-GB" sz="800">
              <a:solidFill>
                <a:schemeClr val="bg1"/>
              </a:solidFill>
              <a:effectLst/>
              <a:latin typeface="Georgia" panose="02040502050405020303" pitchFamily="18" charset="0"/>
            </a:endParaRPr>
          </a:p>
        </p:txBody>
      </p:sp>
      <p:sp>
        <p:nvSpPr>
          <p:cNvPr id="3" name="TextBox 2">
            <a:extLst>
              <a:ext uri="{FF2B5EF4-FFF2-40B4-BE49-F238E27FC236}">
                <a16:creationId xmlns:a16="http://schemas.microsoft.com/office/drawing/2014/main" id="{38E1B879-8389-0054-BC28-85774F6FA42A}"/>
              </a:ext>
            </a:extLst>
          </p:cNvPr>
          <p:cNvSpPr txBox="1"/>
          <p:nvPr/>
        </p:nvSpPr>
        <p:spPr>
          <a:xfrm>
            <a:off x="408373" y="5864940"/>
            <a:ext cx="28639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Painted around 1539</a:t>
            </a:r>
            <a:endParaRPr lang="en-US" sz="800">
              <a:latin typeface="Georgia" panose="02040502050405020303" pitchFamily="18" charset="0"/>
            </a:endParaRPr>
          </a:p>
        </p:txBody>
      </p:sp>
      <p:sp>
        <p:nvSpPr>
          <p:cNvPr id="6" name="TextBox 5">
            <a:extLst>
              <a:ext uri="{FF2B5EF4-FFF2-40B4-BE49-F238E27FC236}">
                <a16:creationId xmlns:a16="http://schemas.microsoft.com/office/drawing/2014/main" id="{6ABC4496-E373-6C7D-A11B-D7C836C02302}"/>
              </a:ext>
            </a:extLst>
          </p:cNvPr>
          <p:cNvSpPr txBox="1"/>
          <p:nvPr/>
        </p:nvSpPr>
        <p:spPr>
          <a:xfrm>
            <a:off x="3564156" y="1567654"/>
            <a:ext cx="2948228" cy="297004"/>
          </a:xfrm>
          <a:prstGeom prst="rect">
            <a:avLst/>
          </a:prstGeom>
          <a:noFill/>
        </p:spPr>
        <p:txBody>
          <a:bodyPr wrap="square">
            <a:spAutoFit/>
          </a:bodyPr>
          <a:lstStyle/>
          <a:p>
            <a:pPr defTabSz="144000">
              <a:lnSpc>
                <a:spcPct val="95000"/>
              </a:lnSpc>
            </a:pPr>
            <a:r>
              <a:rPr lang="en-GB" sz="1400"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BACKGROUND NOTES</a:t>
            </a:r>
            <a:endParaRPr lang="en-GB" sz="14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0" name="TextBox 19">
            <a:extLst>
              <a:ext uri="{FF2B5EF4-FFF2-40B4-BE49-F238E27FC236}">
                <a16:creationId xmlns:a16="http://schemas.microsoft.com/office/drawing/2014/main" id="{CE77761D-4EBF-06A1-3A06-D1ECC34DCC81}"/>
              </a:ext>
            </a:extLst>
          </p:cNvPr>
          <p:cNvSpPr txBox="1"/>
          <p:nvPr/>
        </p:nvSpPr>
        <p:spPr>
          <a:xfrm>
            <a:off x="3550508" y="2220553"/>
            <a:ext cx="3044132" cy="3985706"/>
          </a:xfrm>
          <a:prstGeom prst="rect">
            <a:avLst/>
          </a:prstGeom>
          <a:noFill/>
          <a:ln w="19050">
            <a:noFill/>
          </a:ln>
        </p:spPr>
        <p:txBody>
          <a:bodyPr wrap="square" lIns="91440" tIns="45720" rIns="91440" bIns="45720" rtlCol="0" anchor="t">
            <a:spAutoFit/>
          </a:bodyPr>
          <a:lstStyle/>
          <a:p>
            <a:r>
              <a:rPr lang="en-GB" sz="1100" kern="100">
                <a:effectLst/>
                <a:latin typeface="Georgia" panose="02040502050405020303" pitchFamily="18" charset="0"/>
                <a:ea typeface="Calibri" panose="020F0502020204030204" pitchFamily="34" charset="0"/>
                <a:cs typeface="Mangal" panose="02040503050203030202" pitchFamily="18" charset="0"/>
              </a:rPr>
              <a:t>By 1539, Jane Seymour had died, and Henry VIII had separated England from the Pope and the </a:t>
            </a:r>
            <a:r>
              <a:rPr lang="en-GB" sz="1100" b="1" kern="100">
                <a:effectLst/>
                <a:latin typeface="Georgia" panose="02040502050405020303" pitchFamily="18" charset="0"/>
                <a:ea typeface="Calibri" panose="020F0502020204030204" pitchFamily="34" charset="0"/>
                <a:cs typeface="Mangal" panose="02040503050203030202" pitchFamily="18" charset="0"/>
              </a:rPr>
              <a:t>Roman Catholic Church</a:t>
            </a:r>
            <a:r>
              <a:rPr lang="en-GB" sz="1100" kern="100">
                <a:effectLst/>
                <a:latin typeface="Georgia" panose="02040502050405020303" pitchFamily="18" charset="0"/>
                <a:ea typeface="Calibri" panose="020F0502020204030204" pitchFamily="34" charset="0"/>
                <a:cs typeface="Mangal" panose="02040503050203030202" pitchFamily="18" charset="0"/>
              </a:rPr>
              <a:t>. Henry was now looking for new </a:t>
            </a:r>
            <a:r>
              <a:rPr lang="en-GB" sz="1100" b="1" kern="100">
                <a:effectLst/>
                <a:latin typeface="Georgia" panose="02040502050405020303" pitchFamily="18" charset="0"/>
                <a:ea typeface="Calibri" panose="020F0502020204030204" pitchFamily="34" charset="0"/>
                <a:cs typeface="Mangal" panose="02040503050203030202" pitchFamily="18" charset="0"/>
              </a:rPr>
              <a:t>allies</a:t>
            </a:r>
            <a:r>
              <a:rPr lang="en-GB" sz="1100" kern="100">
                <a:effectLst/>
                <a:latin typeface="Georgia" panose="02040502050405020303" pitchFamily="18" charset="0"/>
                <a:ea typeface="Calibri" panose="020F0502020204030204" pitchFamily="34" charset="0"/>
                <a:cs typeface="Mangal" panose="02040503050203030202" pitchFamily="18" charset="0"/>
              </a:rPr>
              <a:t> in Europe, as well as a new wife. The area of Cleves, in what is now Germany, was also moving away from the Catholic Church.  </a:t>
            </a:r>
          </a:p>
          <a:p>
            <a:endParaRPr lang="en-GB" sz="1100" kern="100">
              <a:effectLst/>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Anne of Cleves was the daughter of the Duke of Cleves, and Henry hoped marrying her would make an </a:t>
            </a:r>
            <a:r>
              <a:rPr lang="en-GB" sz="1100" b="1" kern="100">
                <a:effectLst/>
                <a:latin typeface="Georgia" panose="02040502050405020303" pitchFamily="18" charset="0"/>
                <a:ea typeface="Calibri" panose="020F0502020204030204" pitchFamily="34" charset="0"/>
                <a:cs typeface="Mangal" panose="02040503050203030202" pitchFamily="18" charset="0"/>
              </a:rPr>
              <a:t>alliance</a:t>
            </a:r>
            <a:r>
              <a:rPr lang="en-GB" sz="1100" kern="100">
                <a:effectLst/>
                <a:latin typeface="Georgia" panose="02040502050405020303" pitchFamily="18" charset="0"/>
                <a:ea typeface="Calibri" panose="020F0502020204030204" pitchFamily="34" charset="0"/>
                <a:cs typeface="Mangal" panose="02040503050203030202" pitchFamily="18" charset="0"/>
              </a:rPr>
              <a:t> between their two countries. Before agreeing, he sent his painter, Hans Holbein, to paint Anne so he could see what she looked like. Holbein was very well known for making paintings that looked very much like the real person.  </a:t>
            </a:r>
          </a:p>
          <a:p>
            <a:endParaRPr lang="en-GB" sz="1100" kern="100">
              <a:effectLst/>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When Anne and Henry first met, things did not go well. He famously reported that she did not look like the painting and that he was disappointed. Even so, they got married in January 1540. The marriage ended a few months later in July. </a:t>
            </a:r>
          </a:p>
        </p:txBody>
      </p:sp>
      <p:sp>
        <p:nvSpPr>
          <p:cNvPr id="17" name="TextBox 16">
            <a:extLst>
              <a:ext uri="{FF2B5EF4-FFF2-40B4-BE49-F238E27FC236}">
                <a16:creationId xmlns:a16="http://schemas.microsoft.com/office/drawing/2014/main" id="{E8512C47-FBC5-998D-C6E2-D0D1E801E38D}"/>
              </a:ext>
            </a:extLst>
          </p:cNvPr>
          <p:cNvSpPr txBox="1"/>
          <p:nvPr/>
        </p:nvSpPr>
        <p:spPr>
          <a:xfrm>
            <a:off x="6760859" y="1571144"/>
            <a:ext cx="2948228" cy="501676"/>
          </a:xfrm>
          <a:prstGeom prst="rect">
            <a:avLst/>
          </a:prstGeom>
          <a:noFill/>
        </p:spPr>
        <p:txBody>
          <a:bodyPr wrap="square" lIns="91440" tIns="45720" rIns="91440" bIns="45720" anchor="t">
            <a:spAutoFit/>
          </a:bodyPr>
          <a:lstStyle/>
          <a:p>
            <a:pPr defTabSz="144000">
              <a:lnSpc>
                <a:spcPct val="95000"/>
              </a:lnSpc>
            </a:pP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WHAT CAN WE LEARN FROM</a:t>
            </a:r>
            <a:br>
              <a:rPr lang="en-GB" sz="1400" spc="100">
                <a:latin typeface="Open Sans Condensed" panose="020B0306030504020204" pitchFamily="34" charset="0"/>
                <a:ea typeface="Open Sans Condensed" panose="020B0306030504020204" pitchFamily="34" charset="0"/>
                <a:cs typeface="Open Sans Condensed" panose="020B0306030504020204" pitchFamily="34" charset="0"/>
              </a:rPr>
            </a:b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THIS SOURCE?</a:t>
            </a:r>
            <a:endParaRPr lang="en-GB" sz="1400">
              <a:effectLst/>
              <a:latin typeface="Open Sans Condensed"/>
              <a:ea typeface="Open Sans Condensed" panose="020B0306030504020204" pitchFamily="34" charset="0"/>
              <a:cs typeface="Open Sans Condensed" panose="020B0306030504020204" pitchFamily="34" charset="0"/>
            </a:endParaRPr>
          </a:p>
        </p:txBody>
      </p:sp>
      <p:sp>
        <p:nvSpPr>
          <p:cNvPr id="18" name="TextBox 17">
            <a:extLst>
              <a:ext uri="{FF2B5EF4-FFF2-40B4-BE49-F238E27FC236}">
                <a16:creationId xmlns:a16="http://schemas.microsoft.com/office/drawing/2014/main" id="{6A4C9428-ECE5-6988-844A-6ED414765BF9}"/>
              </a:ext>
            </a:extLst>
          </p:cNvPr>
          <p:cNvSpPr txBox="1"/>
          <p:nvPr/>
        </p:nvSpPr>
        <p:spPr>
          <a:xfrm>
            <a:off x="6770251" y="2160091"/>
            <a:ext cx="3044132" cy="3477875"/>
          </a:xfrm>
          <a:prstGeom prst="rect">
            <a:avLst/>
          </a:prstGeom>
          <a:noFill/>
          <a:ln w="19050">
            <a:noFill/>
          </a:ln>
        </p:spPr>
        <p:txBody>
          <a:bodyPr wrap="square" lIns="91440" tIns="45720" rIns="91440" bIns="45720" rtlCol="0" anchor="t">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This portrait is thought to be the one that Hans Holbein made to show Henry what Anne looked like. It is painted on vellum, a material that could be rolled up and transported.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The painting shows Anne wearing expensive clothes and lots of jewellery. She has a square shaped headdress with a see-through linen cap underneath. This was a German fashion at the time.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Most portraits of women in the Tudor period were painted so they were looking down or to the side. This often made them look quiet or </a:t>
            </a:r>
            <a:r>
              <a:rPr lang="en-GB" sz="1100" b="1">
                <a:latin typeface="Georgia" panose="02040502050405020303" pitchFamily="18" charset="0"/>
                <a:ea typeface="Open Sans" panose="020B0606030504020204" pitchFamily="34" charset="0"/>
                <a:cs typeface="Open Sans" panose="020B0606030504020204" pitchFamily="34" charset="0"/>
              </a:rPr>
              <a:t>obedient</a:t>
            </a:r>
            <a:r>
              <a:rPr lang="en-GB" sz="1100">
                <a:latin typeface="Georgia" panose="02040502050405020303" pitchFamily="18" charset="0"/>
                <a:ea typeface="Open Sans" panose="020B0606030504020204" pitchFamily="34" charset="0"/>
                <a:cs typeface="Open Sans" panose="020B0606030504020204" pitchFamily="34" charset="0"/>
              </a:rPr>
              <a:t>. This painting of Anne is unusual as she is looking directly forward. This might have been to give her a confident look or to help Henry understand exactly what she looked like before they met. </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FB715DD8-FDE5-8E71-6EBF-365F8E44E814}"/>
              </a:ext>
              <a:ext uri="{C183D7F6-B498-43B3-948B-1728B52AA6E4}">
                <adec:decorative xmlns:adec="http://schemas.microsoft.com/office/drawing/2017/decorative" val="1"/>
              </a:ext>
            </a:extLst>
          </p:cNvPr>
          <p:cNvSpPr/>
          <p:nvPr/>
        </p:nvSpPr>
        <p:spPr>
          <a:xfrm>
            <a:off x="437710" y="5844030"/>
            <a:ext cx="2934834"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56848FB-6ED2-361D-C756-6526E2BD234D}"/>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5" name="TextBox 24">
            <a:extLst>
              <a:ext uri="{FF2B5EF4-FFF2-40B4-BE49-F238E27FC236}">
                <a16:creationId xmlns:a16="http://schemas.microsoft.com/office/drawing/2014/main" id="{0AD0C8F9-EC8C-4180-BD43-CE66D3283A0A}"/>
              </a:ext>
            </a:extLst>
          </p:cNvPr>
          <p:cNvSpPr txBox="1"/>
          <p:nvPr/>
        </p:nvSpPr>
        <p:spPr>
          <a:xfrm>
            <a:off x="10121009" y="1942303"/>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How useful is this portrait for finding out what Anne of Cleves looked like? </a:t>
            </a:r>
            <a:endParaRPr lang="en-US">
              <a:latin typeface="Georgia" panose="02040502050405020303" pitchFamily="18" charset="0"/>
            </a:endParaRPr>
          </a:p>
        </p:txBody>
      </p:sp>
      <p:sp>
        <p:nvSpPr>
          <p:cNvPr id="29" name="TextBox 28">
            <a:extLst>
              <a:ext uri="{FF2B5EF4-FFF2-40B4-BE49-F238E27FC236}">
                <a16:creationId xmlns:a16="http://schemas.microsoft.com/office/drawing/2014/main" id="{43DFE90B-8C9E-E124-1C0B-732AE2C68040}"/>
              </a:ext>
            </a:extLst>
          </p:cNvPr>
          <p:cNvSpPr txBox="1"/>
          <p:nvPr/>
        </p:nvSpPr>
        <p:spPr>
          <a:xfrm>
            <a:off x="10121009" y="4433390"/>
            <a:ext cx="1534650" cy="1107996"/>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Name some examples of images created today that are designed or edited to create a particular impression? </a:t>
            </a:r>
            <a:endParaRPr lang="en-US" sz="1100">
              <a:latin typeface="Georgia" panose="02040502050405020303" pitchFamily="18" charset="0"/>
            </a:endParaRPr>
          </a:p>
        </p:txBody>
      </p:sp>
      <p:sp>
        <p:nvSpPr>
          <p:cNvPr id="4" name="TextBox 3">
            <a:extLst>
              <a:ext uri="{FF2B5EF4-FFF2-40B4-BE49-F238E27FC236}">
                <a16:creationId xmlns:a16="http://schemas.microsoft.com/office/drawing/2014/main" id="{AF659986-7725-212B-64EE-CDE803C2CA15}"/>
              </a:ext>
            </a:extLst>
          </p:cNvPr>
          <p:cNvSpPr txBox="1"/>
          <p:nvPr/>
        </p:nvSpPr>
        <p:spPr>
          <a:xfrm>
            <a:off x="10121009" y="3228969"/>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Why do you think Tudor women were usually painted looking down or to the side? </a:t>
            </a:r>
            <a:endParaRPr lang="en-US">
              <a:latin typeface="Georgia" panose="02040502050405020303" pitchFamily="18" charset="0"/>
            </a:endParaRPr>
          </a:p>
        </p:txBody>
      </p:sp>
      <p:cxnSp>
        <p:nvCxnSpPr>
          <p:cNvPr id="9" name="Straight Connector 8">
            <a:extLst>
              <a:ext uri="{FF2B5EF4-FFF2-40B4-BE49-F238E27FC236}">
                <a16:creationId xmlns:a16="http://schemas.microsoft.com/office/drawing/2014/main" id="{E243425F-927F-4028-C106-59C2D2FE13EC}"/>
              </a:ext>
              <a:ext uri="{C183D7F6-B498-43B3-948B-1728B52AA6E4}">
                <adec:decorative xmlns:adec="http://schemas.microsoft.com/office/drawing/2017/decorative" val="1"/>
              </a:ext>
            </a:extLst>
          </p:cNvPr>
          <p:cNvCxnSpPr>
            <a:cxnSpLocks/>
          </p:cNvCxnSpPr>
          <p:nvPr/>
        </p:nvCxnSpPr>
        <p:spPr>
          <a:xfrm>
            <a:off x="10283462" y="433334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0C6323A-C5B0-7F91-8BA6-2647F288059C}"/>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D0006B5-F63A-8C0D-094D-885B1D918E69}"/>
              </a:ext>
              <a:ext uri="{C183D7F6-B498-43B3-948B-1728B52AA6E4}">
                <adec:decorative xmlns:adec="http://schemas.microsoft.com/office/drawing/2017/decorative" val="1"/>
              </a:ext>
            </a:extLst>
          </p:cNvPr>
          <p:cNvCxnSpPr>
            <a:cxnSpLocks/>
          </p:cNvCxnSpPr>
          <p:nvPr/>
        </p:nvCxnSpPr>
        <p:spPr>
          <a:xfrm>
            <a:off x="10285433" y="299559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3B5347F-B2D0-CC88-33B4-126E91BE5BA9}"/>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CEEC42B2-1589-51E3-14EC-AB1658582579}"/>
              </a:ext>
              <a:ext uri="{C183D7F6-B498-43B3-948B-1728B52AA6E4}">
                <adec:decorative xmlns:adec="http://schemas.microsoft.com/office/drawing/2017/decorative" val="1"/>
              </a:ext>
            </a:extLst>
          </p:cNvPr>
          <p:cNvCxnSpPr>
            <a:cxnSpLocks/>
          </p:cNvCxnSpPr>
          <p:nvPr/>
        </p:nvCxnSpPr>
        <p:spPr>
          <a:xfrm>
            <a:off x="10285433" y="567110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661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C3F74-D227-C48F-BD31-A405C2533C6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B9A052E-55C8-A0F8-1337-846FE4936567}"/>
              </a:ext>
              <a:ext uri="{C183D7F6-B498-43B3-948B-1728B52AA6E4}">
                <adec:decorative xmlns:adec="http://schemas.microsoft.com/office/drawing/2017/decorative" val="1"/>
              </a:ext>
            </a:extLst>
          </p:cNvPr>
          <p:cNvSpPr/>
          <p:nvPr/>
        </p:nvSpPr>
        <p:spPr>
          <a:xfrm>
            <a:off x="2353224" y="859117"/>
            <a:ext cx="7772400" cy="5189758"/>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A00A6654-89CD-C8E2-8AA3-A12B10296C20}"/>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TRANSCRIPT LETTER ANNE OF CLEVES</a:t>
            </a:r>
          </a:p>
        </p:txBody>
      </p:sp>
      <p:sp>
        <p:nvSpPr>
          <p:cNvPr id="4" name="TextBox 3">
            <a:extLst>
              <a:ext uri="{FF2B5EF4-FFF2-40B4-BE49-F238E27FC236}">
                <a16:creationId xmlns:a16="http://schemas.microsoft.com/office/drawing/2014/main" id="{7ED00F54-747E-25A3-AD81-E4D01B95D005}"/>
              </a:ext>
            </a:extLst>
          </p:cNvPr>
          <p:cNvSpPr txBox="1"/>
          <p:nvPr/>
        </p:nvSpPr>
        <p:spPr>
          <a:xfrm>
            <a:off x="2698106" y="2115168"/>
            <a:ext cx="7082636" cy="2677656"/>
          </a:xfrm>
          <a:prstGeom prst="rect">
            <a:avLst/>
          </a:prstGeom>
          <a:noFill/>
        </p:spPr>
        <p:txBody>
          <a:bodyPr wrap="square" rtlCol="0">
            <a:spAutoFit/>
          </a:bodyPr>
          <a:lstStyle/>
          <a:p>
            <a:r>
              <a:rPr lang="en-GB" sz="2800">
                <a:latin typeface="Georgia" panose="02040502050405020303" pitchFamily="18" charset="0"/>
              </a:rPr>
              <a:t>Madame la Cleve has a more joyous </a:t>
            </a:r>
            <a:r>
              <a:rPr lang="en-GB" sz="2800" b="1">
                <a:latin typeface="Georgia" panose="02040502050405020303" pitchFamily="18" charset="0"/>
              </a:rPr>
              <a:t>countenance</a:t>
            </a:r>
            <a:r>
              <a:rPr lang="en-GB" sz="2800">
                <a:latin typeface="Georgia" panose="02040502050405020303" pitchFamily="18" charset="0"/>
              </a:rPr>
              <a:t> than ever. </a:t>
            </a:r>
          </a:p>
          <a:p>
            <a:endParaRPr lang="en-GB" sz="2800">
              <a:latin typeface="Georgia" panose="02040502050405020303" pitchFamily="18" charset="0"/>
            </a:endParaRPr>
          </a:p>
          <a:p>
            <a:r>
              <a:rPr lang="en-GB" sz="2800">
                <a:latin typeface="Georgia" panose="02040502050405020303" pitchFamily="18" charset="0"/>
              </a:rPr>
              <a:t>She wears a great variety of dresses, and passes all her time in sports and recreations. </a:t>
            </a:r>
          </a:p>
        </p:txBody>
      </p:sp>
      <p:sp>
        <p:nvSpPr>
          <p:cNvPr id="7" name="TextBox 6">
            <a:extLst>
              <a:ext uri="{FF2B5EF4-FFF2-40B4-BE49-F238E27FC236}">
                <a16:creationId xmlns:a16="http://schemas.microsoft.com/office/drawing/2014/main" id="{E7B81F07-E6BF-EA09-CDB7-FD17AF573135}"/>
              </a:ext>
            </a:extLst>
          </p:cNvPr>
          <p:cNvSpPr txBox="1"/>
          <p:nvPr/>
        </p:nvSpPr>
        <p:spPr>
          <a:xfrm>
            <a:off x="0" y="6546875"/>
            <a:ext cx="4495800" cy="261610"/>
          </a:xfrm>
          <a:prstGeom prst="rect">
            <a:avLst/>
          </a:prstGeom>
          <a:noFill/>
        </p:spPr>
        <p:txBody>
          <a:bodyPr wrap="square" lIns="91440" tIns="45720" rIns="91440" bIns="45720" rtlCol="0" anchor="t">
            <a:spAutoFit/>
          </a:bodyPr>
          <a:lstStyle/>
          <a:p>
            <a:r>
              <a:rPr lang="en-GB" sz="1100">
                <a:latin typeface="Georgia" panose="02040502050405020303" pitchFamily="18" charset="0"/>
              </a:rPr>
              <a:t>Listen to audio about this source from Chief Historian Tracy Borman.</a:t>
            </a:r>
            <a:endParaRPr lang="en-US" sz="1100">
              <a:latin typeface="Georgia" panose="02040502050405020303" pitchFamily="18" charset="0"/>
            </a:endParaRPr>
          </a:p>
        </p:txBody>
      </p:sp>
      <p:pic>
        <p:nvPicPr>
          <p:cNvPr id="6" name="Picture 5">
            <a:extLst>
              <a:ext uri="{FF2B5EF4-FFF2-40B4-BE49-F238E27FC236}">
                <a16:creationId xmlns:a16="http://schemas.microsoft.com/office/drawing/2014/main" id="{9146ADFD-9EDE-A860-947C-F58778340C8C}"/>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10" name="Picture 9">
            <a:extLst>
              <a:ext uri="{FF2B5EF4-FFF2-40B4-BE49-F238E27FC236}">
                <a16:creationId xmlns:a16="http://schemas.microsoft.com/office/drawing/2014/main" id="{F006A413-92FA-DA09-F171-F579A62A2819}"/>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85269" y="3916218"/>
            <a:ext cx="1590962" cy="2132657"/>
          </a:xfrm>
          <a:prstGeom prst="rect">
            <a:avLst/>
          </a:prstGeom>
        </p:spPr>
      </p:pic>
      <p:pic>
        <p:nvPicPr>
          <p:cNvPr id="5" name="05. Anne of Cleves">
            <a:hlinkClick r:id="" action="ppaction://media"/>
            <a:extLst>
              <a:ext uri="{FF2B5EF4-FFF2-40B4-BE49-F238E27FC236}">
                <a16:creationId xmlns:a16="http://schemas.microsoft.com/office/drawing/2014/main" id="{3F1EA646-4C9C-3A54-C058-E0B5250E419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60619" y="5381996"/>
            <a:ext cx="1155150" cy="1155150"/>
          </a:xfrm>
          <a:prstGeom prst="rect">
            <a:avLst/>
          </a:prstGeom>
        </p:spPr>
      </p:pic>
    </p:spTree>
    <p:extLst>
      <p:ext uri="{BB962C8B-B14F-4D97-AF65-F5344CB8AC3E}">
        <p14:creationId xmlns:p14="http://schemas.microsoft.com/office/powerpoint/2010/main" val="3743964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09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BBBEC-ACD7-580D-E9C8-31878B89AFB6}"/>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E6B6BABF-DBD5-2235-E34B-3B8E552E7D74}"/>
              </a:ext>
              <a:ext uri="{C183D7F6-B498-43B3-948B-1728B52AA6E4}">
                <adec:decorative xmlns:adec="http://schemas.microsoft.com/office/drawing/2017/decorative" val="1"/>
              </a:ext>
            </a:extLst>
          </p:cNvPr>
          <p:cNvSpPr/>
          <p:nvPr/>
        </p:nvSpPr>
        <p:spPr>
          <a:xfrm>
            <a:off x="411616" y="1581101"/>
            <a:ext cx="5309560" cy="3435399"/>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7">
            <a:extLst>
              <a:ext uri="{FF2B5EF4-FFF2-40B4-BE49-F238E27FC236}">
                <a16:creationId xmlns:a16="http://schemas.microsoft.com/office/drawing/2014/main" id="{A3197142-1D1F-A6A1-2971-BC8D9AD682FE}"/>
              </a:ext>
            </a:extLst>
          </p:cNvPr>
          <p:cNvSpPr txBox="1">
            <a:spLocks noGrp="1"/>
          </p:cNvSpPr>
          <p:nvPr>
            <p:ph type="title" idx="4294967295"/>
          </p:nvPr>
        </p:nvSpPr>
        <p:spPr>
          <a:xfrm>
            <a:off x="303213" y="319384"/>
            <a:ext cx="98284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LETTER ABOUT ANNE OF CLEVES</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0476A40E-2474-9325-D457-A2A6ED82061C}"/>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Letter from the French Ambassador in 1540 </a:t>
            </a:r>
          </a:p>
        </p:txBody>
      </p:sp>
      <p:sp>
        <p:nvSpPr>
          <p:cNvPr id="32" name="TextBox 31">
            <a:extLst>
              <a:ext uri="{FF2B5EF4-FFF2-40B4-BE49-F238E27FC236}">
                <a16:creationId xmlns:a16="http://schemas.microsoft.com/office/drawing/2014/main" id="{8F168827-C132-2E09-C319-BDEE7836497D}"/>
              </a:ext>
            </a:extLst>
          </p:cNvPr>
          <p:cNvSpPr txBox="1"/>
          <p:nvPr/>
        </p:nvSpPr>
        <p:spPr>
          <a:xfrm>
            <a:off x="508633" y="2468476"/>
            <a:ext cx="5114415" cy="1938992"/>
          </a:xfrm>
          <a:prstGeom prst="rect">
            <a:avLst/>
          </a:prstGeom>
          <a:noFill/>
        </p:spPr>
        <p:txBody>
          <a:bodyPr wrap="square" rtlCol="0">
            <a:spAutoFit/>
          </a:bodyPr>
          <a:lstStyle/>
          <a:p>
            <a:r>
              <a:rPr lang="en-GB" sz="2000">
                <a:latin typeface="Georgia" panose="02040502050405020303" pitchFamily="18" charset="0"/>
              </a:rPr>
              <a:t>Madame la Cleve has a more joyous </a:t>
            </a:r>
            <a:r>
              <a:rPr lang="en-GB" sz="2000" b="1">
                <a:latin typeface="Georgia" panose="02040502050405020303" pitchFamily="18" charset="0"/>
              </a:rPr>
              <a:t>countenance</a:t>
            </a:r>
            <a:r>
              <a:rPr lang="en-GB" sz="2000">
                <a:latin typeface="Georgia" panose="02040502050405020303" pitchFamily="18" charset="0"/>
              </a:rPr>
              <a:t> than ever. </a:t>
            </a:r>
          </a:p>
          <a:p>
            <a:endParaRPr lang="en-GB" sz="2000">
              <a:latin typeface="Georgia" panose="02040502050405020303" pitchFamily="18" charset="0"/>
            </a:endParaRPr>
          </a:p>
          <a:p>
            <a:r>
              <a:rPr lang="en-GB" sz="2000">
                <a:latin typeface="Georgia" panose="02040502050405020303" pitchFamily="18" charset="0"/>
              </a:rPr>
              <a:t>She wears a great variety of dresses, and passes all her time in sports and recreations. </a:t>
            </a:r>
          </a:p>
        </p:txBody>
      </p:sp>
      <p:sp>
        <p:nvSpPr>
          <p:cNvPr id="23" name="TextBox 22">
            <a:extLst>
              <a:ext uri="{FF2B5EF4-FFF2-40B4-BE49-F238E27FC236}">
                <a16:creationId xmlns:a16="http://schemas.microsoft.com/office/drawing/2014/main" id="{B7307DBA-B3EF-15F7-6E8B-01433FFA71D9}"/>
              </a:ext>
            </a:extLst>
          </p:cNvPr>
          <p:cNvSpPr txBox="1"/>
          <p:nvPr/>
        </p:nvSpPr>
        <p:spPr>
          <a:xfrm>
            <a:off x="395403" y="537646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1540</a:t>
            </a:r>
            <a:endParaRPr lang="en-US" sz="800">
              <a:latin typeface="Georgia" panose="02040502050405020303" pitchFamily="18" charset="0"/>
            </a:endParaRPr>
          </a:p>
        </p:txBody>
      </p:sp>
      <p:sp>
        <p:nvSpPr>
          <p:cNvPr id="12" name="TextBox 11">
            <a:extLst>
              <a:ext uri="{FF2B5EF4-FFF2-40B4-BE49-F238E27FC236}">
                <a16:creationId xmlns:a16="http://schemas.microsoft.com/office/drawing/2014/main" id="{DFD3AA36-08B6-A755-C8AD-321E87AAF3C3}"/>
              </a:ext>
            </a:extLst>
          </p:cNvPr>
          <p:cNvSpPr txBox="1"/>
          <p:nvPr/>
        </p:nvSpPr>
        <p:spPr>
          <a:xfrm>
            <a:off x="5930140" y="1427213"/>
            <a:ext cx="3571048" cy="307777"/>
          </a:xfrm>
          <a:prstGeom prst="rect">
            <a:avLst/>
          </a:prstGeom>
          <a:noFill/>
        </p:spPr>
        <p:txBody>
          <a:bodyPr wrap="square">
            <a:spAutoFit/>
          </a:bodyPr>
          <a:lstStyle/>
          <a:p>
            <a:pPr defTabSz="144000"/>
            <a:r>
              <a:rPr lang="en-GB" sz="1400" b="1" spc="100">
                <a:solidFill>
                  <a:srgbClr val="45235E"/>
                </a:solidFill>
                <a:effectLst/>
                <a:latin typeface="Open Sans Condensed"/>
                <a:ea typeface="Open Sans"/>
                <a:cs typeface="Calibri Light"/>
              </a:rPr>
              <a:t>BACKGROUND NOTES</a:t>
            </a:r>
            <a:endParaRPr lang="en-GB" sz="1400" b="1">
              <a:effectLst/>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4B94D33A-DC50-0395-FD7E-070E98E4B6F9}"/>
              </a:ext>
            </a:extLst>
          </p:cNvPr>
          <p:cNvSpPr txBox="1"/>
          <p:nvPr/>
        </p:nvSpPr>
        <p:spPr>
          <a:xfrm>
            <a:off x="5927666" y="1773070"/>
            <a:ext cx="3725906" cy="1785104"/>
          </a:xfrm>
          <a:prstGeom prst="rect">
            <a:avLst/>
          </a:prstGeom>
          <a:noFill/>
          <a:ln>
            <a:noFill/>
          </a:ln>
        </p:spPr>
        <p:txBody>
          <a:bodyPr wrap="square" lIns="91440" tIns="45720" rIns="91440" bIns="45720" rtlCol="0" anchor="t">
            <a:spAutoFit/>
          </a:bodyPr>
          <a:lstStyle/>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Anne of Cleves and Henry’s marriage ended in 1540 when Henry requested an </a:t>
            </a:r>
            <a:r>
              <a:rPr lang="en-GB" sz="1100" b="1" kern="100">
                <a:effectLst/>
                <a:latin typeface="Georgia" panose="02040502050405020303" pitchFamily="18" charset="0"/>
                <a:ea typeface="Calibri" panose="020F0502020204030204" pitchFamily="34" charset="0"/>
                <a:cs typeface="Mangal" panose="02040503050203030202" pitchFamily="18" charset="0"/>
              </a:rPr>
              <a:t>annulment</a:t>
            </a:r>
            <a:r>
              <a:rPr lang="en-GB" sz="1100" kern="100">
                <a:effectLst/>
                <a:latin typeface="Georgia" panose="02040502050405020303" pitchFamily="18" charset="0"/>
                <a:ea typeface="Calibri" panose="020F0502020204030204" pitchFamily="34" charset="0"/>
                <a:cs typeface="Mangal" panose="02040503050203030202" pitchFamily="18" charset="0"/>
              </a:rPr>
              <a:t>. Anne agreed to this.  In return for her agreeing to end the marriage, Henry gave her the title “The King’s Sister.” He also gave her £500 a year and several homes, including Richmond Palace and Hever Castle. She became a </a:t>
            </a:r>
            <a:r>
              <a:rPr lang="en-GB" sz="1100" b="1" kern="100">
                <a:effectLst/>
                <a:latin typeface="Georgia" panose="02040502050405020303" pitchFamily="18" charset="0"/>
                <a:ea typeface="Calibri" panose="020F0502020204030204" pitchFamily="34" charset="0"/>
                <a:cs typeface="Mangal" panose="02040503050203030202" pitchFamily="18" charset="0"/>
              </a:rPr>
              <a:t>femme sole</a:t>
            </a:r>
            <a:r>
              <a:rPr lang="en-GB" sz="1100" kern="100">
                <a:effectLst/>
                <a:latin typeface="Georgia" panose="02040502050405020303" pitchFamily="18" charset="0"/>
                <a:ea typeface="Calibri" panose="020F0502020204030204" pitchFamily="34" charset="0"/>
                <a:cs typeface="Mangal" panose="02040503050203030202" pitchFamily="18" charset="0"/>
              </a:rPr>
              <a:t>, which means she was an independent woman who could own her own property and business. This was very unusual at the time because most women had to rely on male relatives for support. </a:t>
            </a:r>
            <a:endParaRPr lang="en-US" sz="1100" kern="100">
              <a:latin typeface="Georgia" panose="02040502050405020303" pitchFamily="18" charset="0"/>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584FB62B-C35E-91BC-75AE-0D2AABB6C40B}"/>
              </a:ext>
            </a:extLst>
          </p:cNvPr>
          <p:cNvSpPr txBox="1"/>
          <p:nvPr/>
        </p:nvSpPr>
        <p:spPr>
          <a:xfrm>
            <a:off x="5930645" y="3596254"/>
            <a:ext cx="5482715" cy="307777"/>
          </a:xfrm>
          <a:prstGeom prst="rect">
            <a:avLst/>
          </a:prstGeom>
          <a:noFill/>
        </p:spPr>
        <p:txBody>
          <a:bodyPr wrap="square">
            <a:spAutoFit/>
          </a:bodyPr>
          <a:lstStyle/>
          <a:p>
            <a:pPr defTabSz="144000"/>
            <a:r>
              <a:rPr lang="en-GB" sz="1400" b="1" spc="100">
                <a:solidFill>
                  <a:srgbClr val="45235E"/>
                </a:solidFill>
                <a:latin typeface="Open Sans Condensed"/>
                <a:ea typeface="Calibri Light"/>
                <a:cs typeface="Calibri Light"/>
              </a:rPr>
              <a:t>WHAT CAN WE LEARN FROM THIS SOURCE?</a:t>
            </a:r>
            <a:endParaRPr lang="en-GB" sz="1400" b="1">
              <a:effectLst/>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64A1A2D9-9779-FE4E-3B91-43F845008DAE}"/>
              </a:ext>
            </a:extLst>
          </p:cNvPr>
          <p:cNvSpPr txBox="1"/>
          <p:nvPr/>
        </p:nvSpPr>
        <p:spPr>
          <a:xfrm>
            <a:off x="5943854" y="3942110"/>
            <a:ext cx="3693531" cy="2292935"/>
          </a:xfrm>
          <a:prstGeom prst="rect">
            <a:avLst/>
          </a:prstGeom>
          <a:noFill/>
        </p:spPr>
        <p:txBody>
          <a:bodyPr wrap="square" rtlCol="0">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This source is from a letter written by Charles de Marillac, the French </a:t>
            </a:r>
            <a:r>
              <a:rPr lang="en-GB" sz="1100" b="1">
                <a:latin typeface="Georgia" panose="02040502050405020303" pitchFamily="18" charset="0"/>
                <a:ea typeface="Open Sans" panose="020B0606030504020204" pitchFamily="34" charset="0"/>
                <a:cs typeface="Open Sans" panose="020B0606030504020204" pitchFamily="34" charset="0"/>
              </a:rPr>
              <a:t>ambassador</a:t>
            </a:r>
            <a:r>
              <a:rPr lang="en-GB" sz="1100">
                <a:latin typeface="Georgia" panose="02040502050405020303" pitchFamily="18" charset="0"/>
                <a:ea typeface="Open Sans" panose="020B0606030504020204" pitchFamily="34" charset="0"/>
                <a:cs typeface="Open Sans" panose="020B0606030504020204" pitchFamily="34" charset="0"/>
              </a:rPr>
              <a:t>. He worked at the English court between 1538 and 1543. His job was to report back to the French king about what was happening in England, including news about Henry VIII and his wives.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In this letter, Marillac briefly mentions Anne of Cleves. His words suggest that she seems happier than ever and spends her time enjoying “sports and recreations,” which could mean activities like hunting, games, or gambling. This suggests that she had free time and money to enjoy herself. </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24" name="Rectangle 23">
            <a:extLst>
              <a:ext uri="{FF2B5EF4-FFF2-40B4-BE49-F238E27FC236}">
                <a16:creationId xmlns:a16="http://schemas.microsoft.com/office/drawing/2014/main" id="{9810A87B-D46B-428E-3661-17B6C9F5965E}"/>
              </a:ext>
              <a:ext uri="{C183D7F6-B498-43B3-948B-1728B52AA6E4}">
                <adec:decorative xmlns:adec="http://schemas.microsoft.com/office/drawing/2017/decorative" val="1"/>
              </a:ext>
            </a:extLst>
          </p:cNvPr>
          <p:cNvSpPr/>
          <p:nvPr/>
        </p:nvSpPr>
        <p:spPr>
          <a:xfrm>
            <a:off x="411616" y="534264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BF04FF5-AFFF-E520-44C8-196E5C62EC4E}"/>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1" name="TextBox 10">
            <a:extLst>
              <a:ext uri="{FF2B5EF4-FFF2-40B4-BE49-F238E27FC236}">
                <a16:creationId xmlns:a16="http://schemas.microsoft.com/office/drawing/2014/main" id="{24F3AA03-40FD-DA34-656B-D208A8000015}"/>
              </a:ext>
            </a:extLst>
          </p:cNvPr>
          <p:cNvSpPr txBox="1"/>
          <p:nvPr/>
        </p:nvSpPr>
        <p:spPr>
          <a:xfrm>
            <a:off x="10123712" y="1873030"/>
            <a:ext cx="1534650" cy="938719"/>
          </a:xfrm>
          <a:prstGeom prst="rect">
            <a:avLst/>
          </a:prstGeom>
          <a:noFill/>
        </p:spPr>
        <p:txBody>
          <a:bodyPr wrap="square" lIns="91440" tIns="45720" rIns="91440" bIns="45720" rtlCol="0" anchor="t">
            <a:spAutoFit/>
          </a:bodyPr>
          <a:lstStyle/>
          <a:p>
            <a:r>
              <a:rPr lang="en-GB" sz="1100" b="1" dirty="0">
                <a:latin typeface="Georgia" panose="02040502050405020303" pitchFamily="18" charset="0"/>
              </a:rPr>
              <a:t>Q </a:t>
            </a:r>
            <a:r>
              <a:rPr lang="en-GB" sz="1100" dirty="0">
                <a:latin typeface="Georgia" panose="02040502050405020303" pitchFamily="18" charset="0"/>
              </a:rPr>
              <a:t>| What does this source tell us about Anne’s life after her separation from Henry VIII? </a:t>
            </a:r>
            <a:endParaRPr lang="en-US" dirty="0">
              <a:latin typeface="Georgia" panose="02040502050405020303" pitchFamily="18" charset="0"/>
            </a:endParaRPr>
          </a:p>
        </p:txBody>
      </p:sp>
      <p:sp>
        <p:nvSpPr>
          <p:cNvPr id="13" name="TextBox 12">
            <a:extLst>
              <a:ext uri="{FF2B5EF4-FFF2-40B4-BE49-F238E27FC236}">
                <a16:creationId xmlns:a16="http://schemas.microsoft.com/office/drawing/2014/main" id="{D9973A4F-E3B4-FF34-3C99-244100726B7D}"/>
              </a:ext>
            </a:extLst>
          </p:cNvPr>
          <p:cNvSpPr txBox="1"/>
          <p:nvPr/>
        </p:nvSpPr>
        <p:spPr>
          <a:xfrm>
            <a:off x="10123712" y="3176005"/>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How useful is this source for finding out about Anne’s life after her separation from Henry VIII? </a:t>
            </a:r>
            <a:endParaRPr lang="en-US" sz="1100">
              <a:latin typeface="Georgia" panose="02040502050405020303" pitchFamily="18" charset="0"/>
            </a:endParaRPr>
          </a:p>
        </p:txBody>
      </p:sp>
      <p:sp>
        <p:nvSpPr>
          <p:cNvPr id="21" name="TextBox 20">
            <a:extLst>
              <a:ext uri="{FF2B5EF4-FFF2-40B4-BE49-F238E27FC236}">
                <a16:creationId xmlns:a16="http://schemas.microsoft.com/office/drawing/2014/main" id="{DAE979F2-839E-7552-D4E2-BF55C3ECF9FA}"/>
              </a:ext>
            </a:extLst>
          </p:cNvPr>
          <p:cNvSpPr txBox="1"/>
          <p:nvPr/>
        </p:nvSpPr>
        <p:spPr>
          <a:xfrm>
            <a:off x="10123712" y="4513908"/>
            <a:ext cx="1534650" cy="1107996"/>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What does this source suggest might have been the benefits of being a femme sole in the Tudor period? </a:t>
            </a:r>
            <a:endParaRPr lang="en-US">
              <a:latin typeface="Georgia" panose="02040502050405020303" pitchFamily="18" charset="0"/>
            </a:endParaRPr>
          </a:p>
        </p:txBody>
      </p:sp>
      <p:cxnSp>
        <p:nvCxnSpPr>
          <p:cNvPr id="16" name="Straight Connector 15">
            <a:extLst>
              <a:ext uri="{FF2B5EF4-FFF2-40B4-BE49-F238E27FC236}">
                <a16:creationId xmlns:a16="http://schemas.microsoft.com/office/drawing/2014/main" id="{A6488DEA-B4A6-2C84-9718-6455EEC8C785}"/>
              </a:ext>
              <a:ext uri="{C183D7F6-B498-43B3-948B-1728B52AA6E4}">
                <adec:decorative xmlns:adec="http://schemas.microsoft.com/office/drawing/2017/decorative" val="1"/>
              </a:ext>
            </a:extLst>
          </p:cNvPr>
          <p:cNvCxnSpPr>
            <a:cxnSpLocks/>
          </p:cNvCxnSpPr>
          <p:nvPr/>
        </p:nvCxnSpPr>
        <p:spPr>
          <a:xfrm>
            <a:off x="10283462" y="4319492"/>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295A009-1F30-9B66-3709-E75F4B30E96D}"/>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37A84B9-8A4B-DF53-08DA-F5A5931BBDDD}"/>
              </a:ext>
              <a:ext uri="{C183D7F6-B498-43B3-948B-1728B52AA6E4}">
                <adec:decorative xmlns:adec="http://schemas.microsoft.com/office/drawing/2017/decorative" val="1"/>
              </a:ext>
            </a:extLst>
          </p:cNvPr>
          <p:cNvCxnSpPr>
            <a:cxnSpLocks/>
          </p:cNvCxnSpPr>
          <p:nvPr/>
        </p:nvCxnSpPr>
        <p:spPr>
          <a:xfrm>
            <a:off x="10285433" y="299559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AA446DB8-3AC1-50EA-CBF9-DBC60E398CE7}"/>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A5406E7D-C812-DD18-EB11-29585BC3FBCA}"/>
              </a:ext>
              <a:ext uri="{C183D7F6-B498-43B3-948B-1728B52AA6E4}">
                <adec:decorative xmlns:adec="http://schemas.microsoft.com/office/drawing/2017/decorative" val="1"/>
              </a:ext>
            </a:extLst>
          </p:cNvPr>
          <p:cNvCxnSpPr>
            <a:cxnSpLocks/>
          </p:cNvCxnSpPr>
          <p:nvPr/>
        </p:nvCxnSpPr>
        <p:spPr>
          <a:xfrm>
            <a:off x="10285433" y="5759591"/>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357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759A5BB-587E-31A9-7AB4-6303F41118E7}"/>
              </a:ext>
            </a:extLst>
          </p:cNvPr>
          <p:cNvSpPr txBox="1">
            <a:spLocks noGrp="1"/>
          </p:cNvSpPr>
          <p:nvPr>
            <p:ph type="title" idx="4294967295"/>
          </p:nvPr>
        </p:nvSpPr>
        <p:spPr>
          <a:xfrm>
            <a:off x="303213" y="319384"/>
            <a:ext cx="741226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MEET THE HISTORIAN</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pic>
        <p:nvPicPr>
          <p:cNvPr id="4" name="Picture 3" descr="An image of a woman with blond hair smiling.">
            <a:extLst>
              <a:ext uri="{FF2B5EF4-FFF2-40B4-BE49-F238E27FC236}">
                <a16:creationId xmlns:a16="http://schemas.microsoft.com/office/drawing/2014/main" id="{C3BC0E9F-A3A9-B78B-D66D-0CDC21F27BDA}"/>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084548" y="2016386"/>
            <a:ext cx="2315111" cy="2867630"/>
          </a:xfrm>
          <a:prstGeom prst="rect">
            <a:avLst/>
          </a:prstGeom>
        </p:spPr>
      </p:pic>
      <p:sp>
        <p:nvSpPr>
          <p:cNvPr id="26" name="TextBox 25">
            <a:extLst>
              <a:ext uri="{FF2B5EF4-FFF2-40B4-BE49-F238E27FC236}">
                <a16:creationId xmlns:a16="http://schemas.microsoft.com/office/drawing/2014/main" id="{BC68A432-C1DD-9610-BEDF-FCBE2EB535ED}"/>
              </a:ext>
            </a:extLst>
          </p:cNvPr>
          <p:cNvSpPr txBox="1"/>
          <p:nvPr/>
        </p:nvSpPr>
        <p:spPr>
          <a:xfrm>
            <a:off x="328612" y="955739"/>
            <a:ext cx="9832819" cy="492443"/>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Tracy is Chief Historian at Historic Royal Palaces. </a:t>
            </a:r>
          </a:p>
          <a:p>
            <a:r>
              <a:rPr lang="en-GB" sz="1300">
                <a:solidFill>
                  <a:srgbClr val="9D691F"/>
                </a:solidFill>
                <a:latin typeface="Georgia"/>
                <a:ea typeface="Open Sans"/>
                <a:cs typeface="Open Sans"/>
              </a:rPr>
              <a:t>Hear from Tracy about what historic sources are and how we can learn from them.</a:t>
            </a:r>
          </a:p>
        </p:txBody>
      </p:sp>
      <p:sp>
        <p:nvSpPr>
          <p:cNvPr id="17" name="TextBox 16">
            <a:extLst>
              <a:ext uri="{FF2B5EF4-FFF2-40B4-BE49-F238E27FC236}">
                <a16:creationId xmlns:a16="http://schemas.microsoft.com/office/drawing/2014/main" id="{33560C26-99C5-D238-FFAD-C639A647E6E1}"/>
              </a:ext>
            </a:extLst>
          </p:cNvPr>
          <p:cNvSpPr txBox="1"/>
          <p:nvPr/>
        </p:nvSpPr>
        <p:spPr>
          <a:xfrm>
            <a:off x="5114027" y="4966012"/>
            <a:ext cx="2285634"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900" b="1">
                <a:latin typeface="Georgia" panose="02040502050405020303" pitchFamily="18" charset="0"/>
              </a:rPr>
              <a:t>Tracy Borman</a:t>
            </a:r>
            <a:endParaRPr lang="en-US" sz="900" b="1">
              <a:latin typeface="Georgia" panose="02040502050405020303" pitchFamily="18" charset="0"/>
            </a:endParaRPr>
          </a:p>
        </p:txBody>
      </p:sp>
      <p:sp>
        <p:nvSpPr>
          <p:cNvPr id="30" name="Rectangle 29">
            <a:extLst>
              <a:ext uri="{FF2B5EF4-FFF2-40B4-BE49-F238E27FC236}">
                <a16:creationId xmlns:a16="http://schemas.microsoft.com/office/drawing/2014/main" id="{5F9DEA41-B298-3E75-16BD-49D53FBEC8B3}"/>
              </a:ext>
              <a:ext uri="{C183D7F6-B498-43B3-948B-1728B52AA6E4}">
                <adec:decorative xmlns:adec="http://schemas.microsoft.com/office/drawing/2017/decorative" val="1"/>
              </a:ext>
            </a:extLst>
          </p:cNvPr>
          <p:cNvSpPr/>
          <p:nvPr/>
        </p:nvSpPr>
        <p:spPr>
          <a:xfrm>
            <a:off x="5084550" y="4939008"/>
            <a:ext cx="2315110" cy="286035"/>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578E092-FBA1-7943-DB3F-AC13BD9661AA}"/>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3" name="01. Tracy intro">
            <a:hlinkClick r:id="" action="ppaction://media"/>
            <a:extLst>
              <a:ext uri="{FF2B5EF4-FFF2-40B4-BE49-F238E27FC236}">
                <a16:creationId xmlns:a16="http://schemas.microsoft.com/office/drawing/2014/main" id="{7C05A1DA-C563-D4AD-F24C-CBF42ECC86D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08776" y="5683819"/>
            <a:ext cx="1066542" cy="1066542"/>
          </a:xfrm>
          <a:prstGeom prst="rect">
            <a:avLst/>
          </a:prstGeom>
        </p:spPr>
      </p:pic>
    </p:spTree>
    <p:extLst>
      <p:ext uri="{BB962C8B-B14F-4D97-AF65-F5344CB8AC3E}">
        <p14:creationId xmlns:p14="http://schemas.microsoft.com/office/powerpoint/2010/main" val="164156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5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0606">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CDD30-66CD-F47F-5D84-89914F46648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8CED1B7-F66E-3666-007F-F8DAFD622221}"/>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IMAGE PORTRAIT YOUNG WOMAN</a:t>
            </a:r>
            <a:endParaRPr lang="en-US">
              <a:solidFill>
                <a:srgbClr val="F0F0F0"/>
              </a:solidFill>
            </a:endParaRPr>
          </a:p>
        </p:txBody>
      </p:sp>
      <p:pic>
        <p:nvPicPr>
          <p:cNvPr id="7" name="Picture 6" descr="A portrait of a young woman looking to the right wearing dark Tudor clothing">
            <a:extLst>
              <a:ext uri="{FF2B5EF4-FFF2-40B4-BE49-F238E27FC236}">
                <a16:creationId xmlns:a16="http://schemas.microsoft.com/office/drawing/2014/main" id="{94271CA5-502C-CA8D-8F5D-99448B3892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96272" y="-1596"/>
            <a:ext cx="5741134" cy="6858798"/>
          </a:xfrm>
          <a:prstGeom prst="rect">
            <a:avLst/>
          </a:prstGeom>
        </p:spPr>
      </p:pic>
      <p:sp>
        <p:nvSpPr>
          <p:cNvPr id="4" name="TextBox 3">
            <a:extLst>
              <a:ext uri="{FF2B5EF4-FFF2-40B4-BE49-F238E27FC236}">
                <a16:creationId xmlns:a16="http://schemas.microsoft.com/office/drawing/2014/main" id="{F7FBC055-D5CB-373B-BB50-22F79B053CB3}"/>
              </a:ext>
            </a:extLst>
          </p:cNvPr>
          <p:cNvSpPr txBox="1"/>
          <p:nvPr/>
        </p:nvSpPr>
        <p:spPr>
          <a:xfrm>
            <a:off x="6815859" y="6588324"/>
            <a:ext cx="2508250" cy="215444"/>
          </a:xfrm>
          <a:prstGeom prst="rect">
            <a:avLst/>
          </a:prstGeom>
          <a:noFill/>
        </p:spPr>
        <p:txBody>
          <a:bodyPr wrap="square">
            <a:spAutoFit/>
          </a:bodyPr>
          <a:lstStyle/>
          <a:p>
            <a:pPr algn="r"/>
            <a:r>
              <a:rPr lang="en-GB" sz="800" b="0" i="0" u="none" strike="noStrike" kern="1200">
                <a:solidFill>
                  <a:schemeClr val="bg1"/>
                </a:solidFill>
                <a:effectLst/>
                <a:latin typeface="Georgia" panose="02040502050405020303" pitchFamily="18" charset="0"/>
              </a:rPr>
              <a:t>The Met CC0</a:t>
            </a:r>
            <a:endParaRPr lang="en-GB" sz="800">
              <a:solidFill>
                <a:schemeClr val="bg1"/>
              </a:solidFill>
              <a:effectLst/>
              <a:latin typeface="Georgia" panose="02040502050405020303" pitchFamily="18" charset="0"/>
            </a:endParaRPr>
          </a:p>
        </p:txBody>
      </p:sp>
      <p:pic>
        <p:nvPicPr>
          <p:cNvPr id="6" name="Picture 5">
            <a:extLst>
              <a:ext uri="{FF2B5EF4-FFF2-40B4-BE49-F238E27FC236}">
                <a16:creationId xmlns:a16="http://schemas.microsoft.com/office/drawing/2014/main" id="{446844B0-0C72-9A11-3514-4ADB81A6A1A4}"/>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Tree>
    <p:extLst>
      <p:ext uri="{BB962C8B-B14F-4D97-AF65-F5344CB8AC3E}">
        <p14:creationId xmlns:p14="http://schemas.microsoft.com/office/powerpoint/2010/main" val="2550221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41A56-D3AB-D46D-6966-019BAC8E860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AF19BDE-6949-6F78-CBED-9867E4E7A467}"/>
              </a:ext>
            </a:extLst>
          </p:cNvPr>
          <p:cNvSpPr txBox="1">
            <a:spLocks noGrp="1"/>
          </p:cNvSpPr>
          <p:nvPr>
            <p:ph type="title" idx="4294967295"/>
          </p:nvPr>
        </p:nvSpPr>
        <p:spPr>
          <a:xfrm>
            <a:off x="303213" y="319384"/>
            <a:ext cx="1032668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PORTRAIT OF A YOUNG WOMAN</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E19027FB-33C9-1BD1-2A3F-FBB3C1D6D1D2}"/>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A portrait of a young woman who might be Catherine Howard</a:t>
            </a:r>
          </a:p>
        </p:txBody>
      </p:sp>
      <p:pic>
        <p:nvPicPr>
          <p:cNvPr id="14" name="Picture 13" descr="A portrait of a young woman looking to the right wearing dark Tudor clothing">
            <a:extLst>
              <a:ext uri="{FF2B5EF4-FFF2-40B4-BE49-F238E27FC236}">
                <a16:creationId xmlns:a16="http://schemas.microsoft.com/office/drawing/2014/main" id="{B05F1287-B60A-3CBB-D74C-F7DA72BE15E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21584" y="1437820"/>
            <a:ext cx="2964171" cy="4331798"/>
          </a:xfrm>
          <a:prstGeom prst="rect">
            <a:avLst/>
          </a:prstGeom>
        </p:spPr>
      </p:pic>
      <p:sp>
        <p:nvSpPr>
          <p:cNvPr id="13" name="TextBox 12">
            <a:extLst>
              <a:ext uri="{FF2B5EF4-FFF2-40B4-BE49-F238E27FC236}">
                <a16:creationId xmlns:a16="http://schemas.microsoft.com/office/drawing/2014/main" id="{15AF41B5-0C2B-FAD6-D3D9-95AC58A29E84}"/>
              </a:ext>
            </a:extLst>
          </p:cNvPr>
          <p:cNvSpPr txBox="1"/>
          <p:nvPr/>
        </p:nvSpPr>
        <p:spPr>
          <a:xfrm>
            <a:off x="764064" y="5580018"/>
            <a:ext cx="2508250" cy="215444"/>
          </a:xfrm>
          <a:prstGeom prst="rect">
            <a:avLst/>
          </a:prstGeom>
          <a:noFill/>
        </p:spPr>
        <p:txBody>
          <a:bodyPr wrap="square">
            <a:spAutoFit/>
          </a:bodyPr>
          <a:lstStyle/>
          <a:p>
            <a:pPr algn="r"/>
            <a:r>
              <a:rPr lang="en-GB" sz="800" b="0" i="0" u="none" strike="noStrike" kern="1200">
                <a:solidFill>
                  <a:schemeClr val="bg1"/>
                </a:solidFill>
                <a:effectLst/>
                <a:latin typeface="Georgia" panose="02040502050405020303" pitchFamily="18" charset="0"/>
              </a:rPr>
              <a:t>The Met CC0</a:t>
            </a:r>
            <a:endParaRPr lang="en-GB" sz="800">
              <a:solidFill>
                <a:schemeClr val="bg1"/>
              </a:solidFill>
              <a:effectLst/>
              <a:latin typeface="Georgia" panose="02040502050405020303" pitchFamily="18" charset="0"/>
            </a:endParaRPr>
          </a:p>
        </p:txBody>
      </p:sp>
      <p:sp>
        <p:nvSpPr>
          <p:cNvPr id="3" name="TextBox 2">
            <a:extLst>
              <a:ext uri="{FF2B5EF4-FFF2-40B4-BE49-F238E27FC236}">
                <a16:creationId xmlns:a16="http://schemas.microsoft.com/office/drawing/2014/main" id="{3D197BB8-74D0-5153-342C-14F578779DDE}"/>
              </a:ext>
            </a:extLst>
          </p:cNvPr>
          <p:cNvSpPr txBox="1"/>
          <p:nvPr/>
        </p:nvSpPr>
        <p:spPr>
          <a:xfrm>
            <a:off x="408373" y="5864940"/>
            <a:ext cx="28639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1540-1545 </a:t>
            </a:r>
            <a:endParaRPr lang="en-US" sz="800">
              <a:latin typeface="Georgia" panose="02040502050405020303" pitchFamily="18" charset="0"/>
            </a:endParaRPr>
          </a:p>
        </p:txBody>
      </p:sp>
      <p:sp>
        <p:nvSpPr>
          <p:cNvPr id="6" name="TextBox 5">
            <a:extLst>
              <a:ext uri="{FF2B5EF4-FFF2-40B4-BE49-F238E27FC236}">
                <a16:creationId xmlns:a16="http://schemas.microsoft.com/office/drawing/2014/main" id="{A2BE3AFD-4585-E5D4-97D3-AC40D2DBC6E2}"/>
              </a:ext>
            </a:extLst>
          </p:cNvPr>
          <p:cNvSpPr txBox="1"/>
          <p:nvPr/>
        </p:nvSpPr>
        <p:spPr>
          <a:xfrm>
            <a:off x="3564156" y="1567654"/>
            <a:ext cx="2948228" cy="297004"/>
          </a:xfrm>
          <a:prstGeom prst="rect">
            <a:avLst/>
          </a:prstGeom>
          <a:noFill/>
        </p:spPr>
        <p:txBody>
          <a:bodyPr wrap="square">
            <a:spAutoFit/>
          </a:bodyPr>
          <a:lstStyle/>
          <a:p>
            <a:pPr defTabSz="144000">
              <a:lnSpc>
                <a:spcPct val="95000"/>
              </a:lnSpc>
            </a:pPr>
            <a:r>
              <a:rPr lang="en-GB" sz="1400"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BACKGROUND NOTES</a:t>
            </a:r>
            <a:endParaRPr lang="en-GB" sz="14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0" name="TextBox 19">
            <a:extLst>
              <a:ext uri="{FF2B5EF4-FFF2-40B4-BE49-F238E27FC236}">
                <a16:creationId xmlns:a16="http://schemas.microsoft.com/office/drawing/2014/main" id="{3FF44A85-87C0-CCB0-AC22-33D21003EEA7}"/>
              </a:ext>
            </a:extLst>
          </p:cNvPr>
          <p:cNvSpPr txBox="1"/>
          <p:nvPr/>
        </p:nvSpPr>
        <p:spPr>
          <a:xfrm>
            <a:off x="3550508" y="2220553"/>
            <a:ext cx="3044132" cy="2970044"/>
          </a:xfrm>
          <a:prstGeom prst="rect">
            <a:avLst/>
          </a:prstGeom>
          <a:noFill/>
          <a:ln w="19050">
            <a:noFill/>
          </a:ln>
        </p:spPr>
        <p:txBody>
          <a:bodyPr wrap="square" lIns="91440" tIns="45720" rIns="91440" bIns="45720" rtlCol="0" anchor="t">
            <a:spAutoFit/>
          </a:bodyPr>
          <a:lstStyle/>
          <a:p>
            <a:r>
              <a:rPr lang="en-GB" sz="1100" kern="100">
                <a:effectLst/>
                <a:latin typeface="Georgia" panose="02040502050405020303" pitchFamily="18" charset="0"/>
                <a:ea typeface="Calibri" panose="020F0502020204030204" pitchFamily="34" charset="0"/>
                <a:cs typeface="Mangal" panose="02040503050203030202" pitchFamily="18" charset="0"/>
              </a:rPr>
              <a:t>Catherine Howard worked at court as a </a:t>
            </a:r>
            <a:r>
              <a:rPr lang="en-GB" sz="1100" b="1" kern="100">
                <a:effectLst/>
                <a:latin typeface="Georgia" panose="02040502050405020303" pitchFamily="18" charset="0"/>
                <a:ea typeface="Calibri" panose="020F0502020204030204" pitchFamily="34" charset="0"/>
                <a:cs typeface="Mangal" panose="02040503050203030202" pitchFamily="18" charset="0"/>
              </a:rPr>
              <a:t>lady‑in‑waiting </a:t>
            </a:r>
            <a:r>
              <a:rPr lang="en-GB" sz="1100" kern="100">
                <a:effectLst/>
                <a:latin typeface="Georgia" panose="02040502050405020303" pitchFamily="18" charset="0"/>
                <a:ea typeface="Calibri" panose="020F0502020204030204" pitchFamily="34" charset="0"/>
                <a:cs typeface="Mangal" panose="02040503050203030202" pitchFamily="18" charset="0"/>
              </a:rPr>
              <a:t>to Anne of Cleves. After Henry and Anne ended their marriage in 1540, Catherine married Henry VIII and became his fifth wife. </a:t>
            </a:r>
          </a:p>
          <a:p>
            <a:endParaRPr lang="en-GB" sz="1100" kern="100">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Catherine was about 17 years old, and Henry was 49. Sadly, Catherine was executed for </a:t>
            </a:r>
            <a:r>
              <a:rPr lang="en-GB" sz="1100" b="1" kern="100">
                <a:effectLst/>
                <a:latin typeface="Georgia" panose="02040502050405020303" pitchFamily="18" charset="0"/>
                <a:ea typeface="Calibri" panose="020F0502020204030204" pitchFamily="34" charset="0"/>
                <a:cs typeface="Mangal" panose="02040503050203030202" pitchFamily="18" charset="0"/>
              </a:rPr>
              <a:t>treason</a:t>
            </a:r>
            <a:r>
              <a:rPr lang="en-GB" sz="1100" kern="100">
                <a:effectLst/>
                <a:latin typeface="Georgia" panose="02040502050405020303" pitchFamily="18" charset="0"/>
                <a:ea typeface="Calibri" panose="020F0502020204030204" pitchFamily="34" charset="0"/>
                <a:cs typeface="Mangal" panose="02040503050203030202" pitchFamily="18" charset="0"/>
              </a:rPr>
              <a:t> just a few years later. </a:t>
            </a:r>
          </a:p>
          <a:p>
            <a:endParaRPr lang="en-GB" sz="1100" kern="100">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In Tudor times, </a:t>
            </a:r>
            <a:r>
              <a:rPr lang="en-GB" sz="1100" kern="100">
                <a:latin typeface="Georgia" panose="02040502050405020303" pitchFamily="18" charset="0"/>
                <a:ea typeface="Calibri" panose="020F0502020204030204" pitchFamily="34" charset="0"/>
                <a:cs typeface="Mangal" panose="02040503050203030202" pitchFamily="18" charset="0"/>
              </a:rPr>
              <a:t>p</a:t>
            </a:r>
            <a:r>
              <a:rPr lang="en-GB" sz="1100" kern="100">
                <a:effectLst/>
                <a:latin typeface="Georgia" panose="02040502050405020303" pitchFamily="18" charset="0"/>
                <a:ea typeface="Calibri" panose="020F0502020204030204" pitchFamily="34" charset="0"/>
                <a:cs typeface="Mangal" panose="02040503050203030202" pitchFamily="18" charset="0"/>
              </a:rPr>
              <a:t>ortraits were to show how people wanted to be seen. Today it can be hard to learn from them because some portraits have been lost, destroyed or damaged. This means important details may be missing, and we can’t always be sure who or what the painting shows. </a:t>
            </a:r>
          </a:p>
        </p:txBody>
      </p:sp>
      <p:sp>
        <p:nvSpPr>
          <p:cNvPr id="17" name="TextBox 16">
            <a:extLst>
              <a:ext uri="{FF2B5EF4-FFF2-40B4-BE49-F238E27FC236}">
                <a16:creationId xmlns:a16="http://schemas.microsoft.com/office/drawing/2014/main" id="{8EEE0F96-D241-9F7A-C5C4-806C291CFFC0}"/>
              </a:ext>
            </a:extLst>
          </p:cNvPr>
          <p:cNvSpPr txBox="1"/>
          <p:nvPr/>
        </p:nvSpPr>
        <p:spPr>
          <a:xfrm>
            <a:off x="6760859" y="1571144"/>
            <a:ext cx="2948228" cy="501676"/>
          </a:xfrm>
          <a:prstGeom prst="rect">
            <a:avLst/>
          </a:prstGeom>
          <a:noFill/>
        </p:spPr>
        <p:txBody>
          <a:bodyPr wrap="square" lIns="91440" tIns="45720" rIns="91440" bIns="45720" anchor="t">
            <a:spAutoFit/>
          </a:bodyPr>
          <a:lstStyle/>
          <a:p>
            <a:pPr defTabSz="144000">
              <a:lnSpc>
                <a:spcPct val="95000"/>
              </a:lnSpc>
            </a:pP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WHAT CAN WE LEARN FROM</a:t>
            </a:r>
            <a:br>
              <a:rPr lang="en-GB" sz="1400" spc="100">
                <a:latin typeface="Open Sans Condensed" panose="020B0306030504020204" pitchFamily="34" charset="0"/>
                <a:ea typeface="Open Sans Condensed" panose="020B0306030504020204" pitchFamily="34" charset="0"/>
                <a:cs typeface="Open Sans Condensed" panose="020B0306030504020204" pitchFamily="34" charset="0"/>
              </a:rPr>
            </a:b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THIS SOURCE?</a:t>
            </a:r>
            <a:endParaRPr lang="en-GB" sz="1400">
              <a:effectLst/>
              <a:latin typeface="Open Sans Condensed"/>
              <a:ea typeface="Open Sans Condensed" panose="020B0306030504020204" pitchFamily="34" charset="0"/>
              <a:cs typeface="Open Sans Condensed" panose="020B0306030504020204" pitchFamily="34" charset="0"/>
            </a:endParaRPr>
          </a:p>
        </p:txBody>
      </p:sp>
      <p:sp>
        <p:nvSpPr>
          <p:cNvPr id="18" name="TextBox 17">
            <a:extLst>
              <a:ext uri="{FF2B5EF4-FFF2-40B4-BE49-F238E27FC236}">
                <a16:creationId xmlns:a16="http://schemas.microsoft.com/office/drawing/2014/main" id="{417A91FF-08FC-AC01-3B99-011D6380038D}"/>
              </a:ext>
            </a:extLst>
          </p:cNvPr>
          <p:cNvSpPr txBox="1"/>
          <p:nvPr/>
        </p:nvSpPr>
        <p:spPr>
          <a:xfrm>
            <a:off x="6770251" y="2160091"/>
            <a:ext cx="3044132" cy="4154984"/>
          </a:xfrm>
          <a:prstGeom prst="rect">
            <a:avLst/>
          </a:prstGeom>
          <a:noFill/>
          <a:ln w="19050">
            <a:noFill/>
          </a:ln>
        </p:spPr>
        <p:txBody>
          <a:bodyPr wrap="square" lIns="91440" tIns="45720" rIns="91440" bIns="45720" rtlCol="0" anchor="t">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This portrait shows us what a </a:t>
            </a:r>
            <a:r>
              <a:rPr lang="en-GB" sz="1100" b="1">
                <a:latin typeface="Georgia" panose="02040502050405020303" pitchFamily="18" charset="0"/>
                <a:ea typeface="Open Sans" panose="020B0606030504020204" pitchFamily="34" charset="0"/>
                <a:cs typeface="Open Sans" panose="020B0606030504020204" pitchFamily="34" charset="0"/>
              </a:rPr>
              <a:t>wealthy</a:t>
            </a:r>
            <a:r>
              <a:rPr lang="en-GB" sz="1100">
                <a:latin typeface="Georgia" panose="02040502050405020303" pitchFamily="18" charset="0"/>
                <a:ea typeface="Open Sans" panose="020B0606030504020204" pitchFamily="34" charset="0"/>
                <a:cs typeface="Open Sans" panose="020B0606030504020204" pitchFamily="34" charset="0"/>
              </a:rPr>
              <a:t> young woman at the English royal court looked like around 1540–1545. Her clothing is very rich and detailed, which tells us she was linked closely to the royal household. Her dress, jewellery, </a:t>
            </a:r>
            <a:r>
              <a:rPr lang="en-GB" sz="1100" b="1">
                <a:latin typeface="Georgia" panose="02040502050405020303" pitchFamily="18" charset="0"/>
                <a:ea typeface="Open Sans" panose="020B0606030504020204" pitchFamily="34" charset="0"/>
                <a:cs typeface="Open Sans" panose="020B0606030504020204" pitchFamily="34" charset="0"/>
              </a:rPr>
              <a:t>French hood </a:t>
            </a:r>
            <a:r>
              <a:rPr lang="en-GB" sz="1100">
                <a:latin typeface="Georgia" panose="02040502050405020303" pitchFamily="18" charset="0"/>
                <a:ea typeface="Open Sans" panose="020B0606030504020204" pitchFamily="34" charset="0"/>
                <a:cs typeface="Open Sans" panose="020B0606030504020204" pitchFamily="34" charset="0"/>
              </a:rPr>
              <a:t>and decorated sleeves all match the fashions worn by </a:t>
            </a:r>
            <a:br>
              <a:rPr lang="en-GB" sz="1100">
                <a:latin typeface="Georgia" panose="02040502050405020303" pitchFamily="18" charset="0"/>
                <a:ea typeface="Open Sans" panose="020B0606030504020204" pitchFamily="34" charset="0"/>
                <a:cs typeface="Open Sans" panose="020B0606030504020204" pitchFamily="34" charset="0"/>
              </a:rPr>
            </a:br>
            <a:r>
              <a:rPr lang="en-GB" sz="1100">
                <a:latin typeface="Georgia" panose="02040502050405020303" pitchFamily="18" charset="0"/>
                <a:ea typeface="Open Sans" panose="020B0606030504020204" pitchFamily="34" charset="0"/>
                <a:cs typeface="Open Sans" panose="020B0606030504020204" pitchFamily="34" charset="0"/>
              </a:rPr>
              <a:t>women around the time Catherine Howard was queen.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Even though we don’t know who the woman in the painting is, there is a note on the painting that suggests this person was 17 years old when the portrait was made.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Historians have tried to work out who she is, and some have suggested she might be Catherine Howard. This is because Catherine was a similar age and status to the person in this portrait. But we don’t have any other portraits that we know for sure are of Catherine Howard. This means we can’t compare this painting with others of her to check if looks like her. </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8105ADBC-8C19-9162-3E75-1BF83A92393C}"/>
              </a:ext>
              <a:ext uri="{C183D7F6-B498-43B3-948B-1728B52AA6E4}">
                <adec:decorative xmlns:adec="http://schemas.microsoft.com/office/drawing/2017/decorative" val="1"/>
              </a:ext>
            </a:extLst>
          </p:cNvPr>
          <p:cNvSpPr/>
          <p:nvPr/>
        </p:nvSpPr>
        <p:spPr>
          <a:xfrm>
            <a:off x="437710" y="5844030"/>
            <a:ext cx="2934834"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7344FC-9A3E-F163-81BB-7C4297F908BB}"/>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5" name="TextBox 24">
            <a:extLst>
              <a:ext uri="{FF2B5EF4-FFF2-40B4-BE49-F238E27FC236}">
                <a16:creationId xmlns:a16="http://schemas.microsoft.com/office/drawing/2014/main" id="{6D699203-F967-859C-F61A-B68BBBE23418}"/>
              </a:ext>
            </a:extLst>
          </p:cNvPr>
          <p:cNvSpPr txBox="1"/>
          <p:nvPr/>
        </p:nvSpPr>
        <p:spPr>
          <a:xfrm>
            <a:off x="10117487" y="1873030"/>
            <a:ext cx="1534650" cy="1384995"/>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How certain can you be that this portrait shows what Catherine Howard looked like? Explain your answer</a:t>
            </a:r>
          </a:p>
          <a:p>
            <a:endParaRPr lang="en-US">
              <a:latin typeface="Georgia" panose="02040502050405020303" pitchFamily="18" charset="0"/>
            </a:endParaRPr>
          </a:p>
        </p:txBody>
      </p:sp>
      <p:sp>
        <p:nvSpPr>
          <p:cNvPr id="29" name="TextBox 28">
            <a:extLst>
              <a:ext uri="{FF2B5EF4-FFF2-40B4-BE49-F238E27FC236}">
                <a16:creationId xmlns:a16="http://schemas.microsoft.com/office/drawing/2014/main" id="{745A17FF-F09E-887D-DF5A-7577A2A1BE72}"/>
              </a:ext>
            </a:extLst>
          </p:cNvPr>
          <p:cNvSpPr txBox="1"/>
          <p:nvPr/>
        </p:nvSpPr>
        <p:spPr>
          <a:xfrm>
            <a:off x="10117487" y="3364386"/>
            <a:ext cx="1534650" cy="600164"/>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What can we learn from this portrait? </a:t>
            </a:r>
            <a:endParaRPr lang="en-US" sz="1100">
              <a:latin typeface="Georgia" panose="02040502050405020303" pitchFamily="18" charset="0"/>
            </a:endParaRPr>
          </a:p>
        </p:txBody>
      </p:sp>
      <p:sp>
        <p:nvSpPr>
          <p:cNvPr id="4" name="TextBox 3">
            <a:extLst>
              <a:ext uri="{FF2B5EF4-FFF2-40B4-BE49-F238E27FC236}">
                <a16:creationId xmlns:a16="http://schemas.microsoft.com/office/drawing/2014/main" id="{16B96222-AE67-B8FD-F97D-9A8E6F0CA516}"/>
              </a:ext>
            </a:extLst>
          </p:cNvPr>
          <p:cNvSpPr txBox="1"/>
          <p:nvPr/>
        </p:nvSpPr>
        <p:spPr>
          <a:xfrm>
            <a:off x="10117487" y="4520835"/>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Why do you think there are no portraits left today that we can be sure are of Catherine Howard? </a:t>
            </a:r>
            <a:endParaRPr lang="en-US">
              <a:latin typeface="Georgia" panose="02040502050405020303" pitchFamily="18" charset="0"/>
            </a:endParaRPr>
          </a:p>
        </p:txBody>
      </p:sp>
      <p:cxnSp>
        <p:nvCxnSpPr>
          <p:cNvPr id="9" name="Straight Connector 8">
            <a:extLst>
              <a:ext uri="{FF2B5EF4-FFF2-40B4-BE49-F238E27FC236}">
                <a16:creationId xmlns:a16="http://schemas.microsoft.com/office/drawing/2014/main" id="{C5B7D3AC-13D9-B984-FFA6-3EB4E3C62B19}"/>
              </a:ext>
              <a:ext uri="{C183D7F6-B498-43B3-948B-1728B52AA6E4}">
                <adec:decorative xmlns:adec="http://schemas.microsoft.com/office/drawing/2017/decorative" val="1"/>
              </a:ext>
            </a:extLst>
          </p:cNvPr>
          <p:cNvCxnSpPr>
            <a:cxnSpLocks/>
          </p:cNvCxnSpPr>
          <p:nvPr/>
        </p:nvCxnSpPr>
        <p:spPr>
          <a:xfrm>
            <a:off x="10283462" y="4243291"/>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B5DF2BC-A6BD-E33B-45BB-736238838E7B}"/>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0ABD9F4-7F30-19A6-F09A-40CBF6462597}"/>
              </a:ext>
              <a:ext uri="{C183D7F6-B498-43B3-948B-1728B52AA6E4}">
                <adec:decorative xmlns:adec="http://schemas.microsoft.com/office/drawing/2017/decorative" val="1"/>
              </a:ext>
            </a:extLst>
          </p:cNvPr>
          <p:cNvCxnSpPr>
            <a:cxnSpLocks/>
          </p:cNvCxnSpPr>
          <p:nvPr/>
        </p:nvCxnSpPr>
        <p:spPr>
          <a:xfrm>
            <a:off x="10285433" y="307871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3E17236-EE5B-54DE-916A-81C196D70543}"/>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BCB58627-4CBE-28A6-F232-E0FE304E6B4E}"/>
              </a:ext>
              <a:ext uri="{C183D7F6-B498-43B3-948B-1728B52AA6E4}">
                <adec:decorative xmlns:adec="http://schemas.microsoft.com/office/drawing/2017/decorative" val="1"/>
              </a:ext>
            </a:extLst>
          </p:cNvPr>
          <p:cNvCxnSpPr>
            <a:cxnSpLocks/>
          </p:cNvCxnSpPr>
          <p:nvPr/>
        </p:nvCxnSpPr>
        <p:spPr>
          <a:xfrm>
            <a:off x="10285433" y="567110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0177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C61B3-2C8F-67A8-7323-E3E9B8C9AC8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8614BD2-7C8B-E9C7-7B1F-F7719D41ED02}"/>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IMAGE LETTER CATHERINE HOWARD</a:t>
            </a:r>
            <a:endParaRPr lang="en-US">
              <a:solidFill>
                <a:srgbClr val="F0F0F0"/>
              </a:solidFill>
            </a:endParaRPr>
          </a:p>
        </p:txBody>
      </p:sp>
      <p:pic>
        <p:nvPicPr>
          <p:cNvPr id="9" name="Picture 8" descr="A long handwritten letter with a few creases. The words are hard to read.">
            <a:extLst>
              <a:ext uri="{FF2B5EF4-FFF2-40B4-BE49-F238E27FC236}">
                <a16:creationId xmlns:a16="http://schemas.microsoft.com/office/drawing/2014/main" id="{474CF289-00DA-CE50-C352-4FF31C4CFE9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927727" y="281373"/>
            <a:ext cx="4336545" cy="6295253"/>
          </a:xfrm>
          <a:prstGeom prst="rect">
            <a:avLst/>
          </a:prstGeom>
        </p:spPr>
      </p:pic>
      <p:sp>
        <p:nvSpPr>
          <p:cNvPr id="5" name="TextBox 4">
            <a:extLst>
              <a:ext uri="{FF2B5EF4-FFF2-40B4-BE49-F238E27FC236}">
                <a16:creationId xmlns:a16="http://schemas.microsoft.com/office/drawing/2014/main" id="{3118E837-A45A-DFB3-9984-78F8EEEF989D}"/>
              </a:ext>
            </a:extLst>
          </p:cNvPr>
          <p:cNvSpPr txBox="1"/>
          <p:nvPr/>
        </p:nvSpPr>
        <p:spPr>
          <a:xfrm>
            <a:off x="6096000" y="6331431"/>
            <a:ext cx="2168272" cy="215444"/>
          </a:xfrm>
          <a:prstGeom prst="rect">
            <a:avLst/>
          </a:prstGeom>
          <a:noFill/>
        </p:spPr>
        <p:txBody>
          <a:bodyPr wrap="square">
            <a:spAutoFit/>
          </a:bodyPr>
          <a:lstStyle/>
          <a:p>
            <a:pPr algn="r"/>
            <a:r>
              <a:rPr lang="en-GB" sz="800" b="0" i="0" u="none" strike="noStrike" kern="1200">
                <a:effectLst/>
                <a:latin typeface="Georgia" panose="02040502050405020303" pitchFamily="18" charset="0"/>
              </a:rPr>
              <a:t>The National Archives, ref: SP 1/167 (14)</a:t>
            </a:r>
          </a:p>
        </p:txBody>
      </p:sp>
      <p:pic>
        <p:nvPicPr>
          <p:cNvPr id="6" name="Picture 5">
            <a:extLst>
              <a:ext uri="{FF2B5EF4-FFF2-40B4-BE49-F238E27FC236}">
                <a16:creationId xmlns:a16="http://schemas.microsoft.com/office/drawing/2014/main" id="{AEDDE89D-E844-C769-C2F0-421D8B73226F}"/>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7" name="TextBox 6">
            <a:extLst>
              <a:ext uri="{FF2B5EF4-FFF2-40B4-BE49-F238E27FC236}">
                <a16:creationId xmlns:a16="http://schemas.microsoft.com/office/drawing/2014/main" id="{698C3329-FB07-5CB7-8FFC-1EBB9A761BDE}"/>
              </a:ext>
            </a:extLst>
          </p:cNvPr>
          <p:cNvSpPr txBox="1"/>
          <p:nvPr/>
        </p:nvSpPr>
        <p:spPr>
          <a:xfrm>
            <a:off x="0" y="6546875"/>
            <a:ext cx="4495800" cy="261610"/>
          </a:xfrm>
          <a:prstGeom prst="rect">
            <a:avLst/>
          </a:prstGeom>
          <a:noFill/>
        </p:spPr>
        <p:txBody>
          <a:bodyPr wrap="square" lIns="91440" tIns="45720" rIns="91440" bIns="45720" rtlCol="0" anchor="t">
            <a:spAutoFit/>
          </a:bodyPr>
          <a:lstStyle/>
          <a:p>
            <a:r>
              <a:rPr lang="en-GB" sz="1100">
                <a:latin typeface="Georgia" panose="02040502050405020303" pitchFamily="18" charset="0"/>
              </a:rPr>
              <a:t>Listen to audio about this source from Chief Historian Tracy Borman.</a:t>
            </a:r>
            <a:endParaRPr lang="en-US" sz="1100">
              <a:latin typeface="Georgia" panose="02040502050405020303" pitchFamily="18" charset="0"/>
            </a:endParaRPr>
          </a:p>
        </p:txBody>
      </p:sp>
      <p:pic>
        <p:nvPicPr>
          <p:cNvPr id="4" name="06. Catherine Howard">
            <a:hlinkClick r:id="" action="ppaction://media"/>
            <a:extLst>
              <a:ext uri="{FF2B5EF4-FFF2-40B4-BE49-F238E27FC236}">
                <a16:creationId xmlns:a16="http://schemas.microsoft.com/office/drawing/2014/main" id="{38AE4B13-5998-C9AA-26ED-A3CF9F6811A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1560" y="5518709"/>
            <a:ext cx="1018437" cy="1018437"/>
          </a:xfrm>
          <a:prstGeom prst="rect">
            <a:avLst/>
          </a:prstGeom>
        </p:spPr>
      </p:pic>
    </p:spTree>
    <p:extLst>
      <p:ext uri="{BB962C8B-B14F-4D97-AF65-F5344CB8AC3E}">
        <p14:creationId xmlns:p14="http://schemas.microsoft.com/office/powerpoint/2010/main" val="121542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8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77273">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8B484-2CC9-8063-0C02-3B7DEF28FF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2D9F475-4C79-349E-3145-6691C4021B42}"/>
              </a:ext>
              <a:ext uri="{C183D7F6-B498-43B3-948B-1728B52AA6E4}">
                <adec:decorative xmlns:adec="http://schemas.microsoft.com/office/drawing/2017/decorative" val="1"/>
              </a:ext>
            </a:extLst>
          </p:cNvPr>
          <p:cNvSpPr/>
          <p:nvPr/>
        </p:nvSpPr>
        <p:spPr>
          <a:xfrm>
            <a:off x="2353224" y="859117"/>
            <a:ext cx="7772400" cy="5189758"/>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98535AF1-2597-F2A2-AC3F-F11E81BC93A2}"/>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TRANSCRIPT LETTER CATHERINE HOWARD</a:t>
            </a:r>
          </a:p>
        </p:txBody>
      </p:sp>
      <p:sp>
        <p:nvSpPr>
          <p:cNvPr id="4" name="TextBox 3">
            <a:extLst>
              <a:ext uri="{FF2B5EF4-FFF2-40B4-BE49-F238E27FC236}">
                <a16:creationId xmlns:a16="http://schemas.microsoft.com/office/drawing/2014/main" id="{384A64C4-EEF2-0753-BC3B-8A5758B5DFA8}"/>
              </a:ext>
            </a:extLst>
          </p:cNvPr>
          <p:cNvSpPr txBox="1"/>
          <p:nvPr/>
        </p:nvSpPr>
        <p:spPr>
          <a:xfrm>
            <a:off x="2698106" y="2115168"/>
            <a:ext cx="7082636" cy="2677656"/>
          </a:xfrm>
          <a:prstGeom prst="rect">
            <a:avLst/>
          </a:prstGeom>
          <a:noFill/>
        </p:spPr>
        <p:txBody>
          <a:bodyPr wrap="square" rtlCol="0">
            <a:spAutoFit/>
          </a:bodyPr>
          <a:lstStyle/>
          <a:p>
            <a:r>
              <a:rPr lang="en-GB" sz="2800">
                <a:latin typeface="Georgia" panose="02040502050405020303" pitchFamily="18" charset="0"/>
              </a:rPr>
              <a:t>'It makes my heart die to think I cannot be always in your company.’ </a:t>
            </a:r>
          </a:p>
          <a:p>
            <a:endParaRPr lang="en-GB" sz="2800">
              <a:latin typeface="Georgia" panose="02040502050405020303" pitchFamily="18" charset="0"/>
            </a:endParaRPr>
          </a:p>
          <a:p>
            <a:endParaRPr lang="en-GB" sz="2800">
              <a:latin typeface="Georgia" panose="02040502050405020303" pitchFamily="18" charset="0"/>
            </a:endParaRPr>
          </a:p>
          <a:p>
            <a:r>
              <a:rPr lang="en-GB" sz="2800">
                <a:latin typeface="Georgia" panose="02040502050405020303" pitchFamily="18" charset="0"/>
              </a:rPr>
              <a:t>Catherine signed the letter: </a:t>
            </a:r>
          </a:p>
          <a:p>
            <a:r>
              <a:rPr lang="en-GB" sz="2800">
                <a:latin typeface="Georgia" panose="02040502050405020303" pitchFamily="18" charset="0"/>
              </a:rPr>
              <a:t>'Yours as long as life endures.' </a:t>
            </a:r>
          </a:p>
        </p:txBody>
      </p:sp>
      <p:pic>
        <p:nvPicPr>
          <p:cNvPr id="6" name="Picture 5">
            <a:extLst>
              <a:ext uri="{FF2B5EF4-FFF2-40B4-BE49-F238E27FC236}">
                <a16:creationId xmlns:a16="http://schemas.microsoft.com/office/drawing/2014/main" id="{9268772A-419E-2558-C8D5-CF1DF9CF42AF}"/>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8" name="Picture 7">
            <a:extLst>
              <a:ext uri="{FF2B5EF4-FFF2-40B4-BE49-F238E27FC236}">
                <a16:creationId xmlns:a16="http://schemas.microsoft.com/office/drawing/2014/main" id="{4A56907E-062D-1FFC-2D87-ECA843541064}"/>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09092" y="3842312"/>
            <a:ext cx="1846996" cy="2206563"/>
          </a:xfrm>
          <a:prstGeom prst="rect">
            <a:avLst/>
          </a:prstGeom>
        </p:spPr>
      </p:pic>
      <p:sp>
        <p:nvSpPr>
          <p:cNvPr id="9" name="TextBox 8">
            <a:extLst>
              <a:ext uri="{FF2B5EF4-FFF2-40B4-BE49-F238E27FC236}">
                <a16:creationId xmlns:a16="http://schemas.microsoft.com/office/drawing/2014/main" id="{8BC15B0E-4A6F-83BB-9ACB-EC12E361518C}"/>
              </a:ext>
            </a:extLst>
          </p:cNvPr>
          <p:cNvSpPr txBox="1"/>
          <p:nvPr/>
        </p:nvSpPr>
        <p:spPr>
          <a:xfrm>
            <a:off x="8447838" y="5833431"/>
            <a:ext cx="2508250" cy="215444"/>
          </a:xfrm>
          <a:prstGeom prst="rect">
            <a:avLst/>
          </a:prstGeom>
          <a:noFill/>
        </p:spPr>
        <p:txBody>
          <a:bodyPr wrap="square">
            <a:spAutoFit/>
          </a:bodyPr>
          <a:lstStyle/>
          <a:p>
            <a:pPr algn="r"/>
            <a:r>
              <a:rPr lang="en-GB" sz="800" b="0" i="0" u="none" strike="noStrike" kern="1200">
                <a:solidFill>
                  <a:schemeClr val="bg1"/>
                </a:solidFill>
                <a:effectLst/>
                <a:latin typeface="Georgia" panose="02040502050405020303" pitchFamily="18" charset="0"/>
              </a:rPr>
              <a:t>The Met CC0</a:t>
            </a:r>
            <a:endParaRPr lang="en-GB" sz="800">
              <a:solidFill>
                <a:schemeClr val="bg1"/>
              </a:solidFill>
              <a:effectLst/>
              <a:latin typeface="Georgia" panose="02040502050405020303" pitchFamily="18" charset="0"/>
            </a:endParaRPr>
          </a:p>
        </p:txBody>
      </p:sp>
    </p:spTree>
    <p:extLst>
      <p:ext uri="{BB962C8B-B14F-4D97-AF65-F5344CB8AC3E}">
        <p14:creationId xmlns:p14="http://schemas.microsoft.com/office/powerpoint/2010/main" val="3886468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4C0BE-10C7-BE55-A5C0-C4893BE649FA}"/>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8E765DDF-84C3-7369-F7E5-CF04F9F0C165}"/>
              </a:ext>
              <a:ext uri="{C183D7F6-B498-43B3-948B-1728B52AA6E4}">
                <adec:decorative xmlns:adec="http://schemas.microsoft.com/office/drawing/2017/decorative" val="1"/>
              </a:ext>
            </a:extLst>
          </p:cNvPr>
          <p:cNvSpPr/>
          <p:nvPr/>
        </p:nvSpPr>
        <p:spPr>
          <a:xfrm>
            <a:off x="411616" y="1581101"/>
            <a:ext cx="5309560" cy="3435399"/>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7">
            <a:extLst>
              <a:ext uri="{FF2B5EF4-FFF2-40B4-BE49-F238E27FC236}">
                <a16:creationId xmlns:a16="http://schemas.microsoft.com/office/drawing/2014/main" id="{46E12104-1402-BE31-5470-FA1929CEC56C}"/>
              </a:ext>
            </a:extLst>
          </p:cNvPr>
          <p:cNvSpPr txBox="1">
            <a:spLocks noGrp="1"/>
          </p:cNvSpPr>
          <p:nvPr>
            <p:ph type="title" idx="4294967295"/>
          </p:nvPr>
        </p:nvSpPr>
        <p:spPr>
          <a:xfrm>
            <a:off x="323265" y="319384"/>
            <a:ext cx="10710716" cy="7279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LETTER FROM CATHERINE HOWARD</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8363500C-D185-4D0E-139E-6BF9EC018D82}"/>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A letter written by Catherine Howard to Thomas Culpepper</a:t>
            </a:r>
          </a:p>
        </p:txBody>
      </p:sp>
      <p:sp>
        <p:nvSpPr>
          <p:cNvPr id="32" name="TextBox 31">
            <a:extLst>
              <a:ext uri="{FF2B5EF4-FFF2-40B4-BE49-F238E27FC236}">
                <a16:creationId xmlns:a16="http://schemas.microsoft.com/office/drawing/2014/main" id="{2ADEBBA0-00AF-C9F7-A881-B6F0EF2EE084}"/>
              </a:ext>
            </a:extLst>
          </p:cNvPr>
          <p:cNvSpPr txBox="1"/>
          <p:nvPr/>
        </p:nvSpPr>
        <p:spPr>
          <a:xfrm>
            <a:off x="508633" y="2468476"/>
            <a:ext cx="5114415" cy="1938992"/>
          </a:xfrm>
          <a:prstGeom prst="rect">
            <a:avLst/>
          </a:prstGeom>
          <a:noFill/>
        </p:spPr>
        <p:txBody>
          <a:bodyPr wrap="square" rtlCol="0">
            <a:spAutoFit/>
          </a:bodyPr>
          <a:lstStyle/>
          <a:p>
            <a:r>
              <a:rPr lang="en-GB" sz="2000">
                <a:latin typeface="Georgia" panose="02040502050405020303" pitchFamily="18" charset="0"/>
              </a:rPr>
              <a:t>'It makes my heart die to think I cannot be always in your company.’ </a:t>
            </a:r>
          </a:p>
          <a:p>
            <a:endParaRPr lang="en-GB" sz="2000">
              <a:latin typeface="Georgia" panose="02040502050405020303" pitchFamily="18" charset="0"/>
            </a:endParaRPr>
          </a:p>
          <a:p>
            <a:endParaRPr lang="en-GB" sz="2000">
              <a:latin typeface="Georgia" panose="02040502050405020303" pitchFamily="18" charset="0"/>
            </a:endParaRPr>
          </a:p>
          <a:p>
            <a:r>
              <a:rPr lang="en-GB" sz="2000">
                <a:latin typeface="Georgia" panose="02040502050405020303" pitchFamily="18" charset="0"/>
              </a:rPr>
              <a:t>Catherine signed the letter: </a:t>
            </a:r>
          </a:p>
          <a:p>
            <a:r>
              <a:rPr lang="en-GB" sz="2000">
                <a:latin typeface="Georgia" panose="02040502050405020303" pitchFamily="18" charset="0"/>
              </a:rPr>
              <a:t>'Yours as long as life endures.' </a:t>
            </a:r>
          </a:p>
        </p:txBody>
      </p:sp>
      <p:sp>
        <p:nvSpPr>
          <p:cNvPr id="23" name="TextBox 22">
            <a:extLst>
              <a:ext uri="{FF2B5EF4-FFF2-40B4-BE49-F238E27FC236}">
                <a16:creationId xmlns:a16="http://schemas.microsoft.com/office/drawing/2014/main" id="{35854FBA-E830-C42F-3E56-694B12200305}"/>
              </a:ext>
            </a:extLst>
          </p:cNvPr>
          <p:cNvSpPr txBox="1"/>
          <p:nvPr/>
        </p:nvSpPr>
        <p:spPr>
          <a:xfrm>
            <a:off x="395403" y="537646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Summer 1541 </a:t>
            </a:r>
            <a:endParaRPr lang="en-US" sz="800">
              <a:latin typeface="Georgia" panose="02040502050405020303" pitchFamily="18" charset="0"/>
            </a:endParaRPr>
          </a:p>
        </p:txBody>
      </p:sp>
      <p:sp>
        <p:nvSpPr>
          <p:cNvPr id="12" name="TextBox 11">
            <a:extLst>
              <a:ext uri="{FF2B5EF4-FFF2-40B4-BE49-F238E27FC236}">
                <a16:creationId xmlns:a16="http://schemas.microsoft.com/office/drawing/2014/main" id="{E30B5410-27BF-9027-B1DA-5998FCA0B6CB}"/>
              </a:ext>
            </a:extLst>
          </p:cNvPr>
          <p:cNvSpPr txBox="1"/>
          <p:nvPr/>
        </p:nvSpPr>
        <p:spPr>
          <a:xfrm>
            <a:off x="5930140" y="1182299"/>
            <a:ext cx="3571048" cy="307777"/>
          </a:xfrm>
          <a:prstGeom prst="rect">
            <a:avLst/>
          </a:prstGeom>
          <a:noFill/>
        </p:spPr>
        <p:txBody>
          <a:bodyPr wrap="square">
            <a:spAutoFit/>
          </a:bodyPr>
          <a:lstStyle/>
          <a:p>
            <a:pPr defTabSz="144000"/>
            <a:r>
              <a:rPr lang="en-GB" sz="1400" b="1" spc="100">
                <a:solidFill>
                  <a:srgbClr val="45235E"/>
                </a:solidFill>
                <a:effectLst/>
                <a:latin typeface="Open Sans Condensed"/>
                <a:ea typeface="Open Sans"/>
                <a:cs typeface="Calibri Light"/>
              </a:rPr>
              <a:t>BACKGROUND NOTES</a:t>
            </a:r>
            <a:endParaRPr lang="en-GB" sz="1400" b="1">
              <a:effectLst/>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4731D03E-9D7A-76EA-63DF-134C65CA7648}"/>
              </a:ext>
            </a:extLst>
          </p:cNvPr>
          <p:cNvSpPr txBox="1"/>
          <p:nvPr/>
        </p:nvSpPr>
        <p:spPr>
          <a:xfrm>
            <a:off x="5927666" y="1481974"/>
            <a:ext cx="3725906" cy="1785104"/>
          </a:xfrm>
          <a:prstGeom prst="rect">
            <a:avLst/>
          </a:prstGeom>
          <a:noFill/>
          <a:ln>
            <a:noFill/>
          </a:ln>
        </p:spPr>
        <p:txBody>
          <a:bodyPr wrap="square" lIns="91440" tIns="45720" rIns="91440" bIns="45720" rtlCol="0" anchor="t">
            <a:spAutoFit/>
          </a:bodyPr>
          <a:lstStyle/>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Catherine’s time as queen was difficult. People around her tried to use her position as queen to make themselves more powerful. One of these people may have been Thomas Culpepper, a man who worked close to the king. In 1541, Catherine was accused of having a romantic relationship with Culpepper. Around this time Henry also learned that Catherine had been in relationships with other men before their marriage. Because of these accusations, Catherine was charged with </a:t>
            </a:r>
            <a:r>
              <a:rPr lang="en-GB" sz="1100" b="1" kern="100">
                <a:effectLst/>
                <a:latin typeface="Georgia" panose="02040502050405020303" pitchFamily="18" charset="0"/>
                <a:ea typeface="Calibri" panose="020F0502020204030204" pitchFamily="34" charset="0"/>
                <a:cs typeface="Mangal" panose="02040503050203030202" pitchFamily="18" charset="0"/>
              </a:rPr>
              <a:t>treason</a:t>
            </a:r>
            <a:r>
              <a:rPr lang="en-GB" sz="1100" kern="100">
                <a:effectLst/>
                <a:latin typeface="Georgia" panose="02040502050405020303" pitchFamily="18" charset="0"/>
                <a:ea typeface="Calibri" panose="020F0502020204030204" pitchFamily="34" charset="0"/>
                <a:cs typeface="Mangal" panose="02040503050203030202" pitchFamily="18" charset="0"/>
              </a:rPr>
              <a:t> and executed. She was around 20 years old. </a:t>
            </a:r>
            <a:endParaRPr lang="en-US" sz="1100" kern="100">
              <a:latin typeface="Georgia" panose="02040502050405020303" pitchFamily="18" charset="0"/>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F684914D-6C63-11F4-AEBC-7B0332B54DAC}"/>
              </a:ext>
            </a:extLst>
          </p:cNvPr>
          <p:cNvSpPr txBox="1"/>
          <p:nvPr/>
        </p:nvSpPr>
        <p:spPr>
          <a:xfrm>
            <a:off x="5930646" y="3258976"/>
            <a:ext cx="5201481" cy="307777"/>
          </a:xfrm>
          <a:prstGeom prst="rect">
            <a:avLst/>
          </a:prstGeom>
          <a:noFill/>
        </p:spPr>
        <p:txBody>
          <a:bodyPr wrap="square">
            <a:spAutoFit/>
          </a:bodyPr>
          <a:lstStyle/>
          <a:p>
            <a:pPr defTabSz="144000"/>
            <a:r>
              <a:rPr lang="en-GB" sz="1400" b="1" spc="100">
                <a:solidFill>
                  <a:srgbClr val="45235E"/>
                </a:solidFill>
                <a:latin typeface="Open Sans Condensed"/>
                <a:ea typeface="Calibri Light"/>
                <a:cs typeface="Calibri Light"/>
              </a:rPr>
              <a:t>WHAT CAN WE LEARN FROM THIS SOURCE?</a:t>
            </a:r>
            <a:endParaRPr lang="en-GB" sz="1400" b="1">
              <a:effectLst/>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14507773-5FD1-9857-76DE-E686E30D804F}"/>
              </a:ext>
            </a:extLst>
          </p:cNvPr>
          <p:cNvSpPr txBox="1"/>
          <p:nvPr/>
        </p:nvSpPr>
        <p:spPr>
          <a:xfrm>
            <a:off x="5943854" y="3558652"/>
            <a:ext cx="3693531" cy="3139321"/>
          </a:xfrm>
          <a:prstGeom prst="rect">
            <a:avLst/>
          </a:prstGeom>
          <a:noFill/>
        </p:spPr>
        <p:txBody>
          <a:bodyPr wrap="square" rtlCol="0">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This is part of a letter written by Catherine Howard to Thomas Culpepper. In the letter, Catherine writes about Culpepper being unwell, their secret meetings, and wanting to see him again. Much of what she writes suggest they had a romantic relationship.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Henry’s staff found this letter, and it was used as evidence that Catherine had betrayed the king and to find her guilty of treason. However, around this time Henry deliberately changed the treason laws so that Catherine’s past relationships were now seen as illegal.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Historians today question what this letter really means. Some recent research suggests that Thomas Culpepper may have been a forceful or frightening person. Catherine was young, isolated and may have written the letter to try to please him. However, we cannot know for sure. </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24" name="Rectangle 23">
            <a:extLst>
              <a:ext uri="{FF2B5EF4-FFF2-40B4-BE49-F238E27FC236}">
                <a16:creationId xmlns:a16="http://schemas.microsoft.com/office/drawing/2014/main" id="{AE6D49BE-2296-251C-C51C-64FF5D73D5DA}"/>
              </a:ext>
              <a:ext uri="{C183D7F6-B498-43B3-948B-1728B52AA6E4}">
                <adec:decorative xmlns:adec="http://schemas.microsoft.com/office/drawing/2017/decorative" val="1"/>
              </a:ext>
            </a:extLst>
          </p:cNvPr>
          <p:cNvSpPr/>
          <p:nvPr/>
        </p:nvSpPr>
        <p:spPr>
          <a:xfrm>
            <a:off x="411616" y="534264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B189624-7DDF-4654-4808-0B50F4C93EFE}"/>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1" name="TextBox 10">
            <a:extLst>
              <a:ext uri="{FF2B5EF4-FFF2-40B4-BE49-F238E27FC236}">
                <a16:creationId xmlns:a16="http://schemas.microsoft.com/office/drawing/2014/main" id="{383CF380-4C10-48E4-C0B4-D651D3B63EDD}"/>
              </a:ext>
            </a:extLst>
          </p:cNvPr>
          <p:cNvSpPr txBox="1"/>
          <p:nvPr/>
        </p:nvSpPr>
        <p:spPr>
          <a:xfrm>
            <a:off x="10120246" y="1873030"/>
            <a:ext cx="1534650" cy="1107996"/>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What does this letter suggest about the relationship between Catherine Howard and Thomas Culpepper? </a:t>
            </a:r>
            <a:endParaRPr lang="en-US">
              <a:latin typeface="Georgia" panose="02040502050405020303" pitchFamily="18" charset="0"/>
            </a:endParaRPr>
          </a:p>
        </p:txBody>
      </p:sp>
      <p:sp>
        <p:nvSpPr>
          <p:cNvPr id="13" name="TextBox 12">
            <a:extLst>
              <a:ext uri="{FF2B5EF4-FFF2-40B4-BE49-F238E27FC236}">
                <a16:creationId xmlns:a16="http://schemas.microsoft.com/office/drawing/2014/main" id="{AFA4EB75-CD08-7533-5801-66AA958A26BA}"/>
              </a:ext>
            </a:extLst>
          </p:cNvPr>
          <p:cNvSpPr txBox="1"/>
          <p:nvPr/>
        </p:nvSpPr>
        <p:spPr>
          <a:xfrm>
            <a:off x="10120246" y="3346523"/>
            <a:ext cx="1534650" cy="1107996"/>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How strong is this letter as evidence that Catherine was having a relationship with Culpepper? </a:t>
            </a:r>
          </a:p>
          <a:p>
            <a:endParaRPr lang="en-US" sz="1100">
              <a:latin typeface="Georgia" panose="02040502050405020303" pitchFamily="18" charset="0"/>
            </a:endParaRPr>
          </a:p>
        </p:txBody>
      </p:sp>
      <p:sp>
        <p:nvSpPr>
          <p:cNvPr id="21" name="TextBox 20">
            <a:extLst>
              <a:ext uri="{FF2B5EF4-FFF2-40B4-BE49-F238E27FC236}">
                <a16:creationId xmlns:a16="http://schemas.microsoft.com/office/drawing/2014/main" id="{EB651501-0B1C-D6CC-B244-B767B7623D5D}"/>
              </a:ext>
            </a:extLst>
          </p:cNvPr>
          <p:cNvSpPr txBox="1"/>
          <p:nvPr/>
        </p:nvSpPr>
        <p:spPr>
          <a:xfrm>
            <a:off x="10120246" y="4680162"/>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Why might historians disagree about what this letter means? </a:t>
            </a:r>
            <a:endParaRPr lang="en-US">
              <a:latin typeface="Georgia" panose="02040502050405020303" pitchFamily="18" charset="0"/>
            </a:endParaRPr>
          </a:p>
        </p:txBody>
      </p:sp>
      <p:cxnSp>
        <p:nvCxnSpPr>
          <p:cNvPr id="16" name="Straight Connector 15">
            <a:extLst>
              <a:ext uri="{FF2B5EF4-FFF2-40B4-BE49-F238E27FC236}">
                <a16:creationId xmlns:a16="http://schemas.microsoft.com/office/drawing/2014/main" id="{3927889D-3E14-E558-4D24-0C3A183E8B71}"/>
              </a:ext>
              <a:ext uri="{C183D7F6-B498-43B3-948B-1728B52AA6E4}">
                <adec:decorative xmlns:adec="http://schemas.microsoft.com/office/drawing/2017/decorative" val="1"/>
              </a:ext>
            </a:extLst>
          </p:cNvPr>
          <p:cNvCxnSpPr>
            <a:cxnSpLocks/>
          </p:cNvCxnSpPr>
          <p:nvPr/>
        </p:nvCxnSpPr>
        <p:spPr>
          <a:xfrm>
            <a:off x="10283462" y="4464965"/>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7884308-05E1-1250-191A-19FCB1EC9192}"/>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7839DCA-10E2-31B8-292C-707EC7A45A21}"/>
              </a:ext>
              <a:ext uri="{C183D7F6-B498-43B3-948B-1728B52AA6E4}">
                <adec:decorative xmlns:adec="http://schemas.microsoft.com/office/drawing/2017/decorative" val="1"/>
              </a:ext>
            </a:extLst>
          </p:cNvPr>
          <p:cNvCxnSpPr>
            <a:cxnSpLocks/>
          </p:cNvCxnSpPr>
          <p:nvPr/>
        </p:nvCxnSpPr>
        <p:spPr>
          <a:xfrm>
            <a:off x="10285433" y="312720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33DBEAC-B5CD-F664-73BA-C7D9A75BF648}"/>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E5550C63-C27C-3C58-AB8F-9ADD3E30F9FD}"/>
              </a:ext>
              <a:ext uri="{C183D7F6-B498-43B3-948B-1728B52AA6E4}">
                <adec:decorative xmlns:adec="http://schemas.microsoft.com/office/drawing/2017/decorative" val="1"/>
              </a:ext>
            </a:extLst>
          </p:cNvPr>
          <p:cNvCxnSpPr>
            <a:cxnSpLocks/>
          </p:cNvCxnSpPr>
          <p:nvPr/>
        </p:nvCxnSpPr>
        <p:spPr>
          <a:xfrm>
            <a:off x="10285433" y="567110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367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955A6-5918-1038-97AD-A191E0D198D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46BD9E-2D22-575A-92C8-9FA0295CF3D9}"/>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IMAGE LETTER ELIZABETH KATHERINE</a:t>
            </a:r>
            <a:endParaRPr lang="en-US">
              <a:solidFill>
                <a:srgbClr val="F0F0F0"/>
              </a:solidFill>
            </a:endParaRPr>
          </a:p>
        </p:txBody>
      </p:sp>
      <p:pic>
        <p:nvPicPr>
          <p:cNvPr id="5" name="Picture 4" descr="An old hand written letter in Latin. The edges of the letter are frayed and damaged and there is some missing. ">
            <a:extLst>
              <a:ext uri="{FF2B5EF4-FFF2-40B4-BE49-F238E27FC236}">
                <a16:creationId xmlns:a16="http://schemas.microsoft.com/office/drawing/2014/main" id="{969D1B1C-78A0-E994-B8CC-ADE9C7A9FE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8082" y="10138"/>
            <a:ext cx="4897514" cy="6835330"/>
          </a:xfrm>
          <a:prstGeom prst="rect">
            <a:avLst/>
          </a:prstGeom>
        </p:spPr>
      </p:pic>
      <p:sp>
        <p:nvSpPr>
          <p:cNvPr id="4" name="TextBox 3">
            <a:extLst>
              <a:ext uri="{FF2B5EF4-FFF2-40B4-BE49-F238E27FC236}">
                <a16:creationId xmlns:a16="http://schemas.microsoft.com/office/drawing/2014/main" id="{FD434EF4-FCF3-63E2-2A13-4C9709094818}"/>
              </a:ext>
            </a:extLst>
          </p:cNvPr>
          <p:cNvSpPr txBox="1"/>
          <p:nvPr/>
        </p:nvSpPr>
        <p:spPr>
          <a:xfrm>
            <a:off x="5205984" y="6429424"/>
            <a:ext cx="3590156" cy="215444"/>
          </a:xfrm>
          <a:prstGeom prst="rect">
            <a:avLst/>
          </a:prstGeom>
          <a:noFill/>
        </p:spPr>
        <p:txBody>
          <a:bodyPr wrap="square">
            <a:spAutoFit/>
          </a:bodyPr>
          <a:lstStyle/>
          <a:p>
            <a:pPr algn="r"/>
            <a:r>
              <a:rPr lang="en-GB" sz="800" b="0" i="0" u="none" strike="noStrike" kern="1200">
                <a:effectLst/>
                <a:latin typeface="Georgia" panose="02040502050405020303" pitchFamily="18" charset="0"/>
              </a:rPr>
              <a:t>Courtesy British Library </a:t>
            </a:r>
            <a:r>
              <a:rPr lang="en-GB" sz="800" b="0" i="0" u="none" strike="noStrike" kern="1200" err="1">
                <a:effectLst/>
                <a:latin typeface="Georgia" panose="02040502050405020303" pitchFamily="18" charset="0"/>
              </a:rPr>
              <a:t>Shelfmark</a:t>
            </a:r>
            <a:r>
              <a:rPr lang="en-GB" sz="800" b="0" i="0" u="none" strike="noStrike" kern="1200">
                <a:effectLst/>
                <a:latin typeface="Georgia" panose="02040502050405020303" pitchFamily="18" charset="0"/>
              </a:rPr>
              <a:t>: Cotton Otho C. X</a:t>
            </a:r>
            <a:endParaRPr lang="en-GB" sz="800">
              <a:effectLst/>
              <a:latin typeface="Georgia" panose="02040502050405020303" pitchFamily="18" charset="0"/>
            </a:endParaRPr>
          </a:p>
        </p:txBody>
      </p:sp>
      <p:pic>
        <p:nvPicPr>
          <p:cNvPr id="6" name="Picture 5">
            <a:extLst>
              <a:ext uri="{FF2B5EF4-FFF2-40B4-BE49-F238E27FC236}">
                <a16:creationId xmlns:a16="http://schemas.microsoft.com/office/drawing/2014/main" id="{D7534334-F397-0EA3-4FD3-CC24E582ACE9}"/>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Tree>
    <p:extLst>
      <p:ext uri="{BB962C8B-B14F-4D97-AF65-F5344CB8AC3E}">
        <p14:creationId xmlns:p14="http://schemas.microsoft.com/office/powerpoint/2010/main" val="1901430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26A7-FD67-6FD1-1694-86F5DD55AD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515731-8C61-32B2-E49E-2C3669CD33D6}"/>
              </a:ext>
              <a:ext uri="{C183D7F6-B498-43B3-948B-1728B52AA6E4}">
                <adec:decorative xmlns:adec="http://schemas.microsoft.com/office/drawing/2017/decorative" val="1"/>
              </a:ext>
            </a:extLst>
          </p:cNvPr>
          <p:cNvSpPr/>
          <p:nvPr/>
        </p:nvSpPr>
        <p:spPr>
          <a:xfrm>
            <a:off x="2353224" y="859117"/>
            <a:ext cx="7772400" cy="5189758"/>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3FF30066-B4E2-44C0-464B-E65CCDA8EAA9}"/>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TRANSCRIPT LETTER ELIZABETH KATHERINE</a:t>
            </a:r>
          </a:p>
        </p:txBody>
      </p:sp>
      <p:sp>
        <p:nvSpPr>
          <p:cNvPr id="4" name="TextBox 3">
            <a:extLst>
              <a:ext uri="{FF2B5EF4-FFF2-40B4-BE49-F238E27FC236}">
                <a16:creationId xmlns:a16="http://schemas.microsoft.com/office/drawing/2014/main" id="{579F9354-BE5D-FDA2-351B-48A9D23B24D2}"/>
              </a:ext>
            </a:extLst>
          </p:cNvPr>
          <p:cNvSpPr txBox="1"/>
          <p:nvPr/>
        </p:nvSpPr>
        <p:spPr>
          <a:xfrm>
            <a:off x="2698106" y="1997839"/>
            <a:ext cx="7082636" cy="2862322"/>
          </a:xfrm>
          <a:prstGeom prst="rect">
            <a:avLst/>
          </a:prstGeom>
          <a:noFill/>
        </p:spPr>
        <p:txBody>
          <a:bodyPr wrap="square" rtlCol="0">
            <a:spAutoFit/>
          </a:bodyPr>
          <a:lstStyle/>
          <a:p>
            <a:r>
              <a:rPr lang="en-GB" sz="3600">
                <a:latin typeface="Georgia" panose="02040502050405020303" pitchFamily="18" charset="0"/>
              </a:rPr>
              <a:t>Your Highness has had much care and solicitude for my health. </a:t>
            </a:r>
          </a:p>
          <a:p>
            <a:endParaRPr lang="en-GB" sz="3600">
              <a:latin typeface="Georgia" panose="02040502050405020303" pitchFamily="18" charset="0"/>
            </a:endParaRPr>
          </a:p>
          <a:p>
            <a:r>
              <a:rPr lang="en-GB" sz="3600">
                <a:latin typeface="Georgia" panose="02040502050405020303" pitchFamily="18" charset="0"/>
              </a:rPr>
              <a:t>I am bound to serve you and revere you with a daughter’s love.</a:t>
            </a:r>
          </a:p>
        </p:txBody>
      </p:sp>
      <p:pic>
        <p:nvPicPr>
          <p:cNvPr id="6" name="Picture 5">
            <a:extLst>
              <a:ext uri="{FF2B5EF4-FFF2-40B4-BE49-F238E27FC236}">
                <a16:creationId xmlns:a16="http://schemas.microsoft.com/office/drawing/2014/main" id="{692BB3C3-9E28-B633-BD60-88C4D38C70F3}"/>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8" name="Picture 7">
            <a:extLst>
              <a:ext uri="{FF2B5EF4-FFF2-40B4-BE49-F238E27FC236}">
                <a16:creationId xmlns:a16="http://schemas.microsoft.com/office/drawing/2014/main" id="{A7C35956-C91D-919A-9F0C-E3CBFB57AB0F}"/>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81430" y="3842312"/>
            <a:ext cx="1762492" cy="2206563"/>
          </a:xfrm>
          <a:prstGeom prst="rect">
            <a:avLst/>
          </a:prstGeom>
        </p:spPr>
      </p:pic>
      <p:sp>
        <p:nvSpPr>
          <p:cNvPr id="5" name="TextBox 4">
            <a:extLst>
              <a:ext uri="{FF2B5EF4-FFF2-40B4-BE49-F238E27FC236}">
                <a16:creationId xmlns:a16="http://schemas.microsoft.com/office/drawing/2014/main" id="{07935F71-C038-1DE9-2937-14E2B2F40AA0}"/>
              </a:ext>
            </a:extLst>
          </p:cNvPr>
          <p:cNvSpPr txBox="1"/>
          <p:nvPr/>
        </p:nvSpPr>
        <p:spPr>
          <a:xfrm>
            <a:off x="8935672" y="5829606"/>
            <a:ext cx="2508250" cy="338554"/>
          </a:xfrm>
          <a:prstGeom prst="rect">
            <a:avLst/>
          </a:prstGeom>
          <a:noFill/>
        </p:spPr>
        <p:txBody>
          <a:bodyPr wrap="square">
            <a:spAutoFit/>
          </a:bodyPr>
          <a:lstStyle/>
          <a:p>
            <a:pPr algn="r"/>
            <a:r>
              <a:rPr lang="en-GB" sz="800" b="0" i="0" u="none" strike="noStrike" kern="1200">
                <a:solidFill>
                  <a:schemeClr val="bg1"/>
                </a:solidFill>
                <a:effectLst/>
                <a:latin typeface="Georgia" panose="02040502050405020303" pitchFamily="18" charset="0"/>
              </a:rPr>
              <a:t>© National Portrait Gallery</a:t>
            </a:r>
            <a:br>
              <a:rPr lang="en-GB" sz="800" b="0" i="0" u="none" strike="noStrike" kern="1200">
                <a:solidFill>
                  <a:schemeClr val="bg1"/>
                </a:solidFill>
                <a:effectLst/>
                <a:latin typeface="Georgia" panose="02040502050405020303" pitchFamily="18" charset="0"/>
              </a:rPr>
            </a:br>
            <a:endParaRPr lang="en-GB" sz="800">
              <a:solidFill>
                <a:schemeClr val="bg1"/>
              </a:solidFill>
              <a:effectLst/>
              <a:latin typeface="Georgia" panose="02040502050405020303" pitchFamily="18" charset="0"/>
            </a:endParaRPr>
          </a:p>
        </p:txBody>
      </p:sp>
    </p:spTree>
    <p:extLst>
      <p:ext uri="{BB962C8B-B14F-4D97-AF65-F5344CB8AC3E}">
        <p14:creationId xmlns:p14="http://schemas.microsoft.com/office/powerpoint/2010/main" val="1900348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C17F8-640A-BC4B-47E2-C46B05BA597C}"/>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6B33DF6D-7ACD-FCFF-8746-CB486BE5DA05}"/>
              </a:ext>
              <a:ext uri="{C183D7F6-B498-43B3-948B-1728B52AA6E4}">
                <adec:decorative xmlns:adec="http://schemas.microsoft.com/office/drawing/2017/decorative" val="1"/>
              </a:ext>
            </a:extLst>
          </p:cNvPr>
          <p:cNvSpPr/>
          <p:nvPr/>
        </p:nvSpPr>
        <p:spPr>
          <a:xfrm>
            <a:off x="411616" y="1581101"/>
            <a:ext cx="5309560" cy="3435399"/>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7">
            <a:extLst>
              <a:ext uri="{FF2B5EF4-FFF2-40B4-BE49-F238E27FC236}">
                <a16:creationId xmlns:a16="http://schemas.microsoft.com/office/drawing/2014/main" id="{6CECB2B0-1774-B324-258E-056923B95FCB}"/>
              </a:ext>
            </a:extLst>
          </p:cNvPr>
          <p:cNvSpPr txBox="1">
            <a:spLocks noGrp="1"/>
          </p:cNvSpPr>
          <p:nvPr>
            <p:ph type="title" idx="4294967295"/>
          </p:nvPr>
        </p:nvSpPr>
        <p:spPr>
          <a:xfrm>
            <a:off x="303213" y="319384"/>
            <a:ext cx="98284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LETTER TO KATHERINE PARR</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21F98F91-374E-EEED-AE9F-E420FE089C52}"/>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A letter from Princess Elizabeth, the future Elizabeth I, to Katherine Parr </a:t>
            </a:r>
          </a:p>
        </p:txBody>
      </p:sp>
      <p:sp>
        <p:nvSpPr>
          <p:cNvPr id="32" name="TextBox 31">
            <a:extLst>
              <a:ext uri="{FF2B5EF4-FFF2-40B4-BE49-F238E27FC236}">
                <a16:creationId xmlns:a16="http://schemas.microsoft.com/office/drawing/2014/main" id="{B8DF469F-6F9C-2988-5D65-FEC7AB99F299}"/>
              </a:ext>
            </a:extLst>
          </p:cNvPr>
          <p:cNvSpPr txBox="1"/>
          <p:nvPr/>
        </p:nvSpPr>
        <p:spPr>
          <a:xfrm>
            <a:off x="508633" y="2468476"/>
            <a:ext cx="5114415" cy="1631216"/>
          </a:xfrm>
          <a:prstGeom prst="rect">
            <a:avLst/>
          </a:prstGeom>
          <a:noFill/>
        </p:spPr>
        <p:txBody>
          <a:bodyPr wrap="square" rtlCol="0">
            <a:spAutoFit/>
          </a:bodyPr>
          <a:lstStyle/>
          <a:p>
            <a:r>
              <a:rPr lang="en-GB" sz="2000">
                <a:latin typeface="Georgia" panose="02040502050405020303" pitchFamily="18" charset="0"/>
              </a:rPr>
              <a:t>Your Highness has had much care and solicitude for my health. </a:t>
            </a:r>
          </a:p>
          <a:p>
            <a:endParaRPr lang="en-GB" sz="2000">
              <a:latin typeface="Georgia" panose="02040502050405020303" pitchFamily="18" charset="0"/>
            </a:endParaRPr>
          </a:p>
          <a:p>
            <a:r>
              <a:rPr lang="en-GB" sz="2000">
                <a:latin typeface="Georgia" panose="02040502050405020303" pitchFamily="18" charset="0"/>
              </a:rPr>
              <a:t>I am bound to serve you and revere you with a daughter’s love.</a:t>
            </a:r>
          </a:p>
        </p:txBody>
      </p:sp>
      <p:sp>
        <p:nvSpPr>
          <p:cNvPr id="23" name="TextBox 22">
            <a:extLst>
              <a:ext uri="{FF2B5EF4-FFF2-40B4-BE49-F238E27FC236}">
                <a16:creationId xmlns:a16="http://schemas.microsoft.com/office/drawing/2014/main" id="{DA2E5977-0790-A6BE-6F47-2C5910F9E236}"/>
              </a:ext>
            </a:extLst>
          </p:cNvPr>
          <p:cNvSpPr txBox="1"/>
          <p:nvPr/>
        </p:nvSpPr>
        <p:spPr>
          <a:xfrm>
            <a:off x="395403" y="537646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1544</a:t>
            </a:r>
            <a:endParaRPr lang="en-US" sz="800">
              <a:latin typeface="Georgia" panose="02040502050405020303" pitchFamily="18" charset="0"/>
            </a:endParaRPr>
          </a:p>
        </p:txBody>
      </p:sp>
      <p:sp>
        <p:nvSpPr>
          <p:cNvPr id="12" name="TextBox 11">
            <a:extLst>
              <a:ext uri="{FF2B5EF4-FFF2-40B4-BE49-F238E27FC236}">
                <a16:creationId xmlns:a16="http://schemas.microsoft.com/office/drawing/2014/main" id="{21EF692A-85A4-A522-9E70-D3D6505F06E6}"/>
              </a:ext>
            </a:extLst>
          </p:cNvPr>
          <p:cNvSpPr txBox="1"/>
          <p:nvPr/>
        </p:nvSpPr>
        <p:spPr>
          <a:xfrm>
            <a:off x="5930140" y="1021635"/>
            <a:ext cx="3571048" cy="307777"/>
          </a:xfrm>
          <a:prstGeom prst="rect">
            <a:avLst/>
          </a:prstGeom>
          <a:noFill/>
        </p:spPr>
        <p:txBody>
          <a:bodyPr wrap="square">
            <a:spAutoFit/>
          </a:bodyPr>
          <a:lstStyle/>
          <a:p>
            <a:pPr defTabSz="144000"/>
            <a:r>
              <a:rPr lang="en-GB" sz="1400" b="1" spc="100">
                <a:solidFill>
                  <a:srgbClr val="45235E"/>
                </a:solidFill>
                <a:effectLst/>
                <a:latin typeface="Open Sans Condensed"/>
                <a:ea typeface="Open Sans"/>
                <a:cs typeface="Calibri Light"/>
              </a:rPr>
              <a:t>BACKGROUND NOTES</a:t>
            </a:r>
            <a:endParaRPr lang="en-GB" sz="1400" b="1">
              <a:effectLst/>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B275EAE1-9D19-9D39-9776-514B314841DB}"/>
              </a:ext>
            </a:extLst>
          </p:cNvPr>
          <p:cNvSpPr txBox="1"/>
          <p:nvPr/>
        </p:nvSpPr>
        <p:spPr>
          <a:xfrm>
            <a:off x="5927666" y="1373492"/>
            <a:ext cx="3725906" cy="2769989"/>
          </a:xfrm>
          <a:prstGeom prst="rect">
            <a:avLst/>
          </a:prstGeom>
          <a:noFill/>
          <a:ln>
            <a:noFill/>
          </a:ln>
        </p:spPr>
        <p:txBody>
          <a:bodyPr wrap="square" lIns="91440" tIns="45720" rIns="91440" bIns="45720" rtlCol="0" anchor="t">
            <a:spAutoFit/>
          </a:bodyPr>
          <a:lstStyle/>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Katherine Parr married Henry in 1543 and became his 6th wife. Katherine was 30 and Henry was 52. At that time, Henry’s daughter Elizabeth was only 10 years old. </a:t>
            </a:r>
          </a:p>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Elizabeth did not have a close or easy relationship with her father. Katherine, however, took an interest in Elizabeth. They both enjoyed learning and shared an interest in the new </a:t>
            </a:r>
            <a:r>
              <a:rPr lang="en-GB" sz="1100" b="1" kern="100">
                <a:effectLst/>
                <a:latin typeface="Georgia" panose="02040502050405020303" pitchFamily="18" charset="0"/>
                <a:ea typeface="Calibri" panose="020F0502020204030204" pitchFamily="34" charset="0"/>
                <a:cs typeface="Mangal" panose="02040503050203030202" pitchFamily="18" charset="0"/>
              </a:rPr>
              <a:t>Protestant</a:t>
            </a:r>
            <a:r>
              <a:rPr lang="en-GB" sz="1100" kern="100">
                <a:effectLst/>
                <a:latin typeface="Georgia" panose="02040502050405020303" pitchFamily="18" charset="0"/>
                <a:ea typeface="Calibri" panose="020F0502020204030204" pitchFamily="34" charset="0"/>
                <a:cs typeface="Mangal" panose="02040503050203030202" pitchFamily="18" charset="0"/>
              </a:rPr>
              <a:t> religion. Katherine realised that Elizabeth was extremely clever and arranged for her to have her own tutor so she could continue her education. </a:t>
            </a:r>
          </a:p>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In 1544, Elizabeth visited Hampton Court Palace where Katherine was ruling as </a:t>
            </a:r>
            <a:r>
              <a:rPr lang="en-GB" sz="1100" b="1" kern="100">
                <a:effectLst/>
                <a:latin typeface="Georgia" panose="02040502050405020303" pitchFamily="18" charset="0"/>
                <a:ea typeface="Calibri" panose="020F0502020204030204" pitchFamily="34" charset="0"/>
                <a:cs typeface="Mangal" panose="02040503050203030202" pitchFamily="18" charset="0"/>
              </a:rPr>
              <a:t>regent</a:t>
            </a:r>
            <a:r>
              <a:rPr lang="en-GB" sz="1100" kern="100">
                <a:effectLst/>
                <a:latin typeface="Georgia" panose="02040502050405020303" pitchFamily="18" charset="0"/>
                <a:ea typeface="Calibri" panose="020F0502020204030204" pitchFamily="34" charset="0"/>
                <a:cs typeface="Mangal" panose="02040503050203030202" pitchFamily="18" charset="0"/>
              </a:rPr>
              <a:t>. This would have been the first time that Elizabeth would have seen a queen in charge, rather than a king. </a:t>
            </a:r>
            <a:endParaRPr lang="en-US" sz="1100" kern="100">
              <a:latin typeface="Georgia" panose="02040502050405020303" pitchFamily="18" charset="0"/>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8C41418A-9D40-76B2-7B73-0998A361F24A}"/>
              </a:ext>
            </a:extLst>
          </p:cNvPr>
          <p:cNvSpPr txBox="1"/>
          <p:nvPr/>
        </p:nvSpPr>
        <p:spPr>
          <a:xfrm>
            <a:off x="5930645" y="4187561"/>
            <a:ext cx="4799699" cy="307777"/>
          </a:xfrm>
          <a:prstGeom prst="rect">
            <a:avLst/>
          </a:prstGeom>
          <a:noFill/>
        </p:spPr>
        <p:txBody>
          <a:bodyPr wrap="square">
            <a:spAutoFit/>
          </a:bodyPr>
          <a:lstStyle/>
          <a:p>
            <a:pPr defTabSz="144000"/>
            <a:r>
              <a:rPr lang="en-GB" sz="1400" b="1" spc="100">
                <a:solidFill>
                  <a:srgbClr val="45235E"/>
                </a:solidFill>
                <a:latin typeface="Open Sans Condensed"/>
                <a:ea typeface="Calibri Light"/>
                <a:cs typeface="Calibri Light"/>
              </a:rPr>
              <a:t>WHAT CAN WE LEARN FROM THIS SOURCE?</a:t>
            </a:r>
            <a:endParaRPr lang="en-GB" sz="1400" b="1">
              <a:effectLst/>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6E494BA4-DD48-C390-C76E-2633E5A34B17}"/>
              </a:ext>
            </a:extLst>
          </p:cNvPr>
          <p:cNvSpPr txBox="1"/>
          <p:nvPr/>
        </p:nvSpPr>
        <p:spPr>
          <a:xfrm>
            <a:off x="5943854" y="4539417"/>
            <a:ext cx="3693531" cy="1954381"/>
          </a:xfrm>
          <a:prstGeom prst="rect">
            <a:avLst/>
          </a:prstGeom>
          <a:noFill/>
        </p:spPr>
        <p:txBody>
          <a:bodyPr wrap="square" rtlCol="0">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This source is part of a letter that 11-year-old Princess Elizabeth wrote to Katherine Parr. In the letter, she thanks Katherine for organising a tutor for her.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Only five letters from Elizabeth’s childhood survive today, and four of them were to Katherine. This suggests that Katherine was an important adult in Elizabeth’s life. In this letter, Elizabeth refers to ‘a daughter’s love’ so perhaps saw her as a mother figure. However, some of the rest of the letter appears to be asking Katherine to help Elizabeth get back into Henry’s good books.  </a:t>
            </a:r>
          </a:p>
        </p:txBody>
      </p:sp>
      <p:sp>
        <p:nvSpPr>
          <p:cNvPr id="24" name="Rectangle 23">
            <a:extLst>
              <a:ext uri="{FF2B5EF4-FFF2-40B4-BE49-F238E27FC236}">
                <a16:creationId xmlns:a16="http://schemas.microsoft.com/office/drawing/2014/main" id="{04618C51-46F8-7DB9-2DCD-4EC34183387A}"/>
              </a:ext>
              <a:ext uri="{C183D7F6-B498-43B3-948B-1728B52AA6E4}">
                <adec:decorative xmlns:adec="http://schemas.microsoft.com/office/drawing/2017/decorative" val="1"/>
              </a:ext>
            </a:extLst>
          </p:cNvPr>
          <p:cNvSpPr/>
          <p:nvPr/>
        </p:nvSpPr>
        <p:spPr>
          <a:xfrm>
            <a:off x="411616" y="534264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560FF9C-DCF6-0194-1402-75A0463CD3B0}"/>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1" name="TextBox 10">
            <a:extLst>
              <a:ext uri="{FF2B5EF4-FFF2-40B4-BE49-F238E27FC236}">
                <a16:creationId xmlns:a16="http://schemas.microsoft.com/office/drawing/2014/main" id="{B31013EA-66F6-D689-8462-C583E4FC4ECC}"/>
              </a:ext>
            </a:extLst>
          </p:cNvPr>
          <p:cNvSpPr txBox="1"/>
          <p:nvPr/>
        </p:nvSpPr>
        <p:spPr>
          <a:xfrm>
            <a:off x="10127177" y="1873030"/>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What does this letter suggest about the relationship between Elizabeth and Katherine? </a:t>
            </a:r>
            <a:endParaRPr lang="en-US">
              <a:latin typeface="Georgia" panose="02040502050405020303" pitchFamily="18" charset="0"/>
            </a:endParaRPr>
          </a:p>
        </p:txBody>
      </p:sp>
      <p:sp>
        <p:nvSpPr>
          <p:cNvPr id="13" name="TextBox 12">
            <a:extLst>
              <a:ext uri="{FF2B5EF4-FFF2-40B4-BE49-F238E27FC236}">
                <a16:creationId xmlns:a16="http://schemas.microsoft.com/office/drawing/2014/main" id="{0C626DB6-8835-6621-4F59-9C0EEDB1D15D}"/>
              </a:ext>
            </a:extLst>
          </p:cNvPr>
          <p:cNvSpPr txBox="1"/>
          <p:nvPr/>
        </p:nvSpPr>
        <p:spPr>
          <a:xfrm>
            <a:off x="10127177" y="3127516"/>
            <a:ext cx="1534650" cy="1107996"/>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How trustworthy is this letter for learning about the relationship between Elizabeth and Katherine? </a:t>
            </a:r>
            <a:endParaRPr lang="en-US" sz="1100">
              <a:latin typeface="Georgia" panose="02040502050405020303" pitchFamily="18" charset="0"/>
            </a:endParaRPr>
          </a:p>
        </p:txBody>
      </p:sp>
      <p:sp>
        <p:nvSpPr>
          <p:cNvPr id="21" name="TextBox 20">
            <a:extLst>
              <a:ext uri="{FF2B5EF4-FFF2-40B4-BE49-F238E27FC236}">
                <a16:creationId xmlns:a16="http://schemas.microsoft.com/office/drawing/2014/main" id="{2E856C60-E98D-5E8C-DB5C-21081163A296}"/>
              </a:ext>
            </a:extLst>
          </p:cNvPr>
          <p:cNvSpPr txBox="1"/>
          <p:nvPr/>
        </p:nvSpPr>
        <p:spPr>
          <a:xfrm>
            <a:off x="10127177" y="4558768"/>
            <a:ext cx="1534650" cy="1384995"/>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Read the full letter in the notes. What does it reveal about Katherine’s influence over Henry? </a:t>
            </a:r>
          </a:p>
          <a:p>
            <a:endParaRPr lang="en-US">
              <a:latin typeface="Georgia" panose="02040502050405020303" pitchFamily="18" charset="0"/>
            </a:endParaRPr>
          </a:p>
        </p:txBody>
      </p:sp>
      <p:cxnSp>
        <p:nvCxnSpPr>
          <p:cNvPr id="16" name="Straight Connector 15">
            <a:extLst>
              <a:ext uri="{FF2B5EF4-FFF2-40B4-BE49-F238E27FC236}">
                <a16:creationId xmlns:a16="http://schemas.microsoft.com/office/drawing/2014/main" id="{596AE580-5A9D-6525-616F-E8C91E09B7B1}"/>
              </a:ext>
              <a:ext uri="{C183D7F6-B498-43B3-948B-1728B52AA6E4}">
                <adec:decorative xmlns:adec="http://schemas.microsoft.com/office/drawing/2017/decorative" val="1"/>
              </a:ext>
            </a:extLst>
          </p:cNvPr>
          <p:cNvCxnSpPr>
            <a:cxnSpLocks/>
          </p:cNvCxnSpPr>
          <p:nvPr/>
        </p:nvCxnSpPr>
        <p:spPr>
          <a:xfrm>
            <a:off x="10283462" y="433334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C3D96B0-9129-211E-641F-D08F5EB0B9BB}"/>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5F4639D-6A51-DEFC-C551-560388F392D0}"/>
              </a:ext>
              <a:ext uri="{C183D7F6-B498-43B3-948B-1728B52AA6E4}">
                <adec:decorative xmlns:adec="http://schemas.microsoft.com/office/drawing/2017/decorative" val="1"/>
              </a:ext>
            </a:extLst>
          </p:cNvPr>
          <p:cNvCxnSpPr>
            <a:cxnSpLocks/>
          </p:cNvCxnSpPr>
          <p:nvPr/>
        </p:nvCxnSpPr>
        <p:spPr>
          <a:xfrm>
            <a:off x="10285433" y="295402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9A8361EC-63A8-9F9D-CD11-0FBAC6633A8C}"/>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20C027E0-97AA-6391-6B90-26E2D78FD2FD}"/>
              </a:ext>
              <a:ext uri="{C183D7F6-B498-43B3-948B-1728B52AA6E4}">
                <adec:decorative xmlns:adec="http://schemas.microsoft.com/office/drawing/2017/decorative" val="1"/>
              </a:ext>
            </a:extLst>
          </p:cNvPr>
          <p:cNvCxnSpPr>
            <a:cxnSpLocks/>
          </p:cNvCxnSpPr>
          <p:nvPr/>
        </p:nvCxnSpPr>
        <p:spPr>
          <a:xfrm>
            <a:off x="10285433" y="5884954"/>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66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F6919-8A8E-283D-72D9-97EEF0845C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8DC8E5-AFDA-594F-83EC-3C6B8DA53579}"/>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IMAGES KATHERINE PARR BOOK</a:t>
            </a:r>
            <a:endParaRPr lang="en-US">
              <a:solidFill>
                <a:srgbClr val="F0F0F0"/>
              </a:solidFill>
            </a:endParaRPr>
          </a:p>
        </p:txBody>
      </p:sp>
      <p:pic>
        <p:nvPicPr>
          <p:cNvPr id="9" name="Picture 8" descr="An old book cover with blue and red embroidery.">
            <a:extLst>
              <a:ext uri="{FF2B5EF4-FFF2-40B4-BE49-F238E27FC236}">
                <a16:creationId xmlns:a16="http://schemas.microsoft.com/office/drawing/2014/main" id="{326B4E2A-05E1-319A-D768-E87BF8CEC5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95775" y="743110"/>
            <a:ext cx="3586640" cy="5151652"/>
          </a:xfrm>
          <a:prstGeom prst="rect">
            <a:avLst/>
          </a:prstGeom>
        </p:spPr>
      </p:pic>
      <p:sp>
        <p:nvSpPr>
          <p:cNvPr id="8" name="TextBox 7">
            <a:extLst>
              <a:ext uri="{FF2B5EF4-FFF2-40B4-BE49-F238E27FC236}">
                <a16:creationId xmlns:a16="http://schemas.microsoft.com/office/drawing/2014/main" id="{067EDF01-E390-ADD9-2835-22099B20AE14}"/>
              </a:ext>
            </a:extLst>
          </p:cNvPr>
          <p:cNvSpPr txBox="1"/>
          <p:nvPr/>
        </p:nvSpPr>
        <p:spPr>
          <a:xfrm>
            <a:off x="2509360" y="5656894"/>
            <a:ext cx="3586640" cy="215444"/>
          </a:xfrm>
          <a:prstGeom prst="rect">
            <a:avLst/>
          </a:prstGeom>
          <a:solidFill>
            <a:srgbClr val="000000">
              <a:alpha val="50196"/>
            </a:srgbClr>
          </a:solidFill>
        </p:spPr>
        <p:txBody>
          <a:bodyPr wrap="square">
            <a:spAutoFit/>
          </a:bodyPr>
          <a:lstStyle/>
          <a:p>
            <a:pPr algn="r"/>
            <a:r>
              <a:rPr lang="en-GB" sz="800" b="0" i="0" u="none" strike="noStrike" kern="1200">
                <a:solidFill>
                  <a:schemeClr val="bg1"/>
                </a:solidFill>
                <a:effectLst/>
                <a:latin typeface="Georgia" panose="02040502050405020303" pitchFamily="18" charset="0"/>
              </a:rPr>
              <a:t>From the British Library archive </a:t>
            </a:r>
            <a:r>
              <a:rPr lang="en-GB" sz="800" b="0" i="0" u="none" strike="noStrike" kern="1200" err="1">
                <a:solidFill>
                  <a:schemeClr val="bg1"/>
                </a:solidFill>
                <a:effectLst/>
                <a:latin typeface="Georgia" panose="02040502050405020303" pitchFamily="18" charset="0"/>
              </a:rPr>
              <a:t>Shelfmark</a:t>
            </a:r>
            <a:r>
              <a:rPr lang="en-GB" sz="800" b="0" i="0" u="none" strike="noStrike" kern="1200">
                <a:solidFill>
                  <a:schemeClr val="bg1"/>
                </a:solidFill>
                <a:effectLst/>
                <a:latin typeface="Georgia" panose="02040502050405020303" pitchFamily="18" charset="0"/>
              </a:rPr>
              <a:t>: Royal 7 D. X</a:t>
            </a:r>
          </a:p>
        </p:txBody>
      </p:sp>
      <p:pic>
        <p:nvPicPr>
          <p:cNvPr id="5" name="Picture 4" descr="A page from an old book with interesting font. ">
            <a:extLst>
              <a:ext uri="{FF2B5EF4-FFF2-40B4-BE49-F238E27FC236}">
                <a16:creationId xmlns:a16="http://schemas.microsoft.com/office/drawing/2014/main" id="{34F651C8-CC28-C065-F437-034C78124C4D}"/>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195756" y="743110"/>
            <a:ext cx="3586640" cy="5151652"/>
          </a:xfrm>
          <a:prstGeom prst="rect">
            <a:avLst/>
          </a:prstGeom>
        </p:spPr>
      </p:pic>
      <p:sp>
        <p:nvSpPr>
          <p:cNvPr id="10" name="TextBox 9">
            <a:extLst>
              <a:ext uri="{FF2B5EF4-FFF2-40B4-BE49-F238E27FC236}">
                <a16:creationId xmlns:a16="http://schemas.microsoft.com/office/drawing/2014/main" id="{B4CC894E-371D-DA61-8A3E-A6463983AFA1}"/>
              </a:ext>
            </a:extLst>
          </p:cNvPr>
          <p:cNvSpPr txBox="1"/>
          <p:nvPr/>
        </p:nvSpPr>
        <p:spPr>
          <a:xfrm>
            <a:off x="5022064" y="5656894"/>
            <a:ext cx="2999232" cy="215444"/>
          </a:xfrm>
          <a:prstGeom prst="rect">
            <a:avLst/>
          </a:prstGeom>
          <a:noFill/>
        </p:spPr>
        <p:txBody>
          <a:bodyPr wrap="square">
            <a:spAutoFit/>
          </a:bodyPr>
          <a:lstStyle/>
          <a:p>
            <a:pPr algn="r"/>
            <a:r>
              <a:rPr lang="en-GB" sz="800" b="0" i="0" u="none" strike="noStrike" kern="1200">
                <a:effectLst/>
                <a:latin typeface="Georgia" panose="02040502050405020303" pitchFamily="18" charset="0"/>
              </a:rPr>
              <a:t>Folger Imaging Department CC0 1.0</a:t>
            </a:r>
          </a:p>
        </p:txBody>
      </p:sp>
      <p:pic>
        <p:nvPicPr>
          <p:cNvPr id="6" name="Picture 5">
            <a:extLst>
              <a:ext uri="{FF2B5EF4-FFF2-40B4-BE49-F238E27FC236}">
                <a16:creationId xmlns:a16="http://schemas.microsoft.com/office/drawing/2014/main" id="{40020351-F4C0-9AFB-86B8-E275E2332250}"/>
              </a:ext>
              <a:ext uri="{C183D7F6-B498-43B3-948B-1728B52AA6E4}">
                <adec:decorative xmlns:adec="http://schemas.microsoft.com/office/drawing/2017/decorative" val="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2" name="TextBox 1">
            <a:extLst>
              <a:ext uri="{FF2B5EF4-FFF2-40B4-BE49-F238E27FC236}">
                <a16:creationId xmlns:a16="http://schemas.microsoft.com/office/drawing/2014/main" id="{8A2CA7B8-301D-D175-0468-F6DEF29A3BEE}"/>
              </a:ext>
            </a:extLst>
          </p:cNvPr>
          <p:cNvSpPr txBox="1"/>
          <p:nvPr/>
        </p:nvSpPr>
        <p:spPr>
          <a:xfrm>
            <a:off x="0" y="6546875"/>
            <a:ext cx="4495800" cy="261610"/>
          </a:xfrm>
          <a:prstGeom prst="rect">
            <a:avLst/>
          </a:prstGeom>
          <a:noFill/>
        </p:spPr>
        <p:txBody>
          <a:bodyPr wrap="square" lIns="91440" tIns="45720" rIns="91440" bIns="45720" rtlCol="0" anchor="t">
            <a:spAutoFit/>
          </a:bodyPr>
          <a:lstStyle/>
          <a:p>
            <a:r>
              <a:rPr lang="en-GB" sz="1100">
                <a:latin typeface="Georgia" panose="02040502050405020303" pitchFamily="18" charset="0"/>
              </a:rPr>
              <a:t>Listen to audio about this source from Chief Historian Tracy Borman.</a:t>
            </a:r>
            <a:endParaRPr lang="en-US" sz="1100">
              <a:latin typeface="Georgia" panose="02040502050405020303" pitchFamily="18" charset="0"/>
            </a:endParaRPr>
          </a:p>
        </p:txBody>
      </p:sp>
      <p:pic>
        <p:nvPicPr>
          <p:cNvPr id="4" name="Picture 3">
            <a:extLst>
              <a:ext uri="{FF2B5EF4-FFF2-40B4-BE49-F238E27FC236}">
                <a16:creationId xmlns:a16="http://schemas.microsoft.com/office/drawing/2014/main" id="{86A4E0B7-4D4E-99D7-4A76-BA6EAF6EB67B}"/>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93596" y="3688199"/>
            <a:ext cx="1762492" cy="2206563"/>
          </a:xfrm>
          <a:prstGeom prst="rect">
            <a:avLst/>
          </a:prstGeom>
        </p:spPr>
      </p:pic>
      <p:sp>
        <p:nvSpPr>
          <p:cNvPr id="11" name="TextBox 10">
            <a:extLst>
              <a:ext uri="{FF2B5EF4-FFF2-40B4-BE49-F238E27FC236}">
                <a16:creationId xmlns:a16="http://schemas.microsoft.com/office/drawing/2014/main" id="{19FA1BC2-9524-565C-F458-6E9F0218D579}"/>
              </a:ext>
            </a:extLst>
          </p:cNvPr>
          <p:cNvSpPr txBox="1"/>
          <p:nvPr/>
        </p:nvSpPr>
        <p:spPr>
          <a:xfrm>
            <a:off x="8528271" y="5703061"/>
            <a:ext cx="2508250" cy="338554"/>
          </a:xfrm>
          <a:prstGeom prst="rect">
            <a:avLst/>
          </a:prstGeom>
          <a:noFill/>
        </p:spPr>
        <p:txBody>
          <a:bodyPr wrap="square">
            <a:spAutoFit/>
          </a:bodyPr>
          <a:lstStyle/>
          <a:p>
            <a:pPr algn="r"/>
            <a:r>
              <a:rPr lang="en-GB" sz="800" b="0" i="0" u="none" strike="noStrike" kern="1200">
                <a:solidFill>
                  <a:schemeClr val="bg1"/>
                </a:solidFill>
                <a:effectLst/>
                <a:latin typeface="Georgia" panose="02040502050405020303" pitchFamily="18" charset="0"/>
              </a:rPr>
              <a:t>© National Portrait Gallery</a:t>
            </a:r>
            <a:br>
              <a:rPr lang="en-GB" sz="800" b="0" i="0" u="none" strike="noStrike" kern="1200">
                <a:solidFill>
                  <a:schemeClr val="bg1"/>
                </a:solidFill>
                <a:effectLst/>
                <a:latin typeface="Georgia" panose="02040502050405020303" pitchFamily="18" charset="0"/>
              </a:rPr>
            </a:br>
            <a:endParaRPr lang="en-GB" sz="800">
              <a:solidFill>
                <a:schemeClr val="bg1"/>
              </a:solidFill>
              <a:effectLst/>
              <a:latin typeface="Georgia" panose="02040502050405020303" pitchFamily="18" charset="0"/>
            </a:endParaRPr>
          </a:p>
        </p:txBody>
      </p:sp>
      <p:pic>
        <p:nvPicPr>
          <p:cNvPr id="12" name="07. Katherine Parr">
            <a:hlinkClick r:id="" action="ppaction://media"/>
            <a:extLst>
              <a:ext uri="{FF2B5EF4-FFF2-40B4-BE49-F238E27FC236}">
                <a16:creationId xmlns:a16="http://schemas.microsoft.com/office/drawing/2014/main" id="{334594BE-7E27-20D9-052E-C75C1505117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38401" y="5313083"/>
            <a:ext cx="1252548" cy="1252548"/>
          </a:xfrm>
          <a:prstGeom prst="rect">
            <a:avLst/>
          </a:prstGeom>
        </p:spPr>
      </p:pic>
    </p:spTree>
    <p:extLst>
      <p:ext uri="{BB962C8B-B14F-4D97-AF65-F5344CB8AC3E}">
        <p14:creationId xmlns:p14="http://schemas.microsoft.com/office/powerpoint/2010/main" val="78315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4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1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46AC8-B50B-5430-7330-3F958311531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32393F8-9D8E-D839-6BBB-98DDB47FCEE4}"/>
              </a:ext>
            </a:extLst>
          </p:cNvPr>
          <p:cNvSpPr txBox="1">
            <a:spLocks noGrp="1"/>
          </p:cNvSpPr>
          <p:nvPr>
            <p:ph type="title" idx="4294967295"/>
          </p:nvPr>
        </p:nvSpPr>
        <p:spPr>
          <a:xfrm>
            <a:off x="323265" y="319384"/>
            <a:ext cx="10817977" cy="7279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A BOOK WRITTEN BY KATHERINE PARR</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3CB5BF90-EBC0-AD4D-7A30-5DE92CA6E394}"/>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The title page of a book written by Katherine Parr called Prayers or Meditations </a:t>
            </a:r>
          </a:p>
        </p:txBody>
      </p:sp>
      <p:pic>
        <p:nvPicPr>
          <p:cNvPr id="16" name="Picture 15" descr="A page from an old book with interesting font. ">
            <a:extLst>
              <a:ext uri="{FF2B5EF4-FFF2-40B4-BE49-F238E27FC236}">
                <a16:creationId xmlns:a16="http://schemas.microsoft.com/office/drawing/2014/main" id="{08AE65AD-06AE-BD18-C904-04B2C4A4F62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08373" y="1463665"/>
            <a:ext cx="2977566" cy="4331798"/>
          </a:xfrm>
          <a:prstGeom prst="rect">
            <a:avLst/>
          </a:prstGeom>
        </p:spPr>
      </p:pic>
      <p:sp>
        <p:nvSpPr>
          <p:cNvPr id="13" name="TextBox 12">
            <a:extLst>
              <a:ext uri="{FF2B5EF4-FFF2-40B4-BE49-F238E27FC236}">
                <a16:creationId xmlns:a16="http://schemas.microsoft.com/office/drawing/2014/main" id="{626EF48A-152C-C7D9-549B-9C6F49A2CFF9}"/>
              </a:ext>
            </a:extLst>
          </p:cNvPr>
          <p:cNvSpPr txBox="1"/>
          <p:nvPr/>
        </p:nvSpPr>
        <p:spPr>
          <a:xfrm>
            <a:off x="386707" y="5563381"/>
            <a:ext cx="2999232" cy="215444"/>
          </a:xfrm>
          <a:prstGeom prst="rect">
            <a:avLst/>
          </a:prstGeom>
          <a:noFill/>
        </p:spPr>
        <p:txBody>
          <a:bodyPr wrap="square">
            <a:spAutoFit/>
          </a:bodyPr>
          <a:lstStyle/>
          <a:p>
            <a:pPr algn="r"/>
            <a:r>
              <a:rPr lang="en-GB" sz="800" b="0" i="0" u="none" strike="noStrike" kern="1200">
                <a:effectLst/>
                <a:latin typeface="Georgia" panose="02040502050405020303" pitchFamily="18" charset="0"/>
              </a:rPr>
              <a:t>Folger Imaging Department CC0 1.0</a:t>
            </a:r>
          </a:p>
        </p:txBody>
      </p:sp>
      <p:sp>
        <p:nvSpPr>
          <p:cNvPr id="3" name="TextBox 2">
            <a:extLst>
              <a:ext uri="{FF2B5EF4-FFF2-40B4-BE49-F238E27FC236}">
                <a16:creationId xmlns:a16="http://schemas.microsoft.com/office/drawing/2014/main" id="{69FC8C76-FF15-8D7A-0035-95993F9C9008}"/>
              </a:ext>
            </a:extLst>
          </p:cNvPr>
          <p:cNvSpPr txBox="1"/>
          <p:nvPr/>
        </p:nvSpPr>
        <p:spPr>
          <a:xfrm>
            <a:off x="408373" y="5864940"/>
            <a:ext cx="28639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1545 </a:t>
            </a:r>
            <a:endParaRPr lang="en-US" sz="800">
              <a:latin typeface="Georgia" panose="02040502050405020303" pitchFamily="18" charset="0"/>
            </a:endParaRPr>
          </a:p>
        </p:txBody>
      </p:sp>
      <p:sp>
        <p:nvSpPr>
          <p:cNvPr id="6" name="TextBox 5">
            <a:extLst>
              <a:ext uri="{FF2B5EF4-FFF2-40B4-BE49-F238E27FC236}">
                <a16:creationId xmlns:a16="http://schemas.microsoft.com/office/drawing/2014/main" id="{97882E3A-C6F5-1C86-8568-351D67DDF583}"/>
              </a:ext>
            </a:extLst>
          </p:cNvPr>
          <p:cNvSpPr txBox="1"/>
          <p:nvPr/>
        </p:nvSpPr>
        <p:spPr>
          <a:xfrm>
            <a:off x="3564156" y="1567654"/>
            <a:ext cx="2948228" cy="297004"/>
          </a:xfrm>
          <a:prstGeom prst="rect">
            <a:avLst/>
          </a:prstGeom>
          <a:noFill/>
        </p:spPr>
        <p:txBody>
          <a:bodyPr wrap="square">
            <a:spAutoFit/>
          </a:bodyPr>
          <a:lstStyle/>
          <a:p>
            <a:pPr defTabSz="144000">
              <a:lnSpc>
                <a:spcPct val="95000"/>
              </a:lnSpc>
            </a:pPr>
            <a:r>
              <a:rPr lang="en-GB" sz="1400"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BACKGROUND NOTES</a:t>
            </a:r>
            <a:endParaRPr lang="en-GB" sz="14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0" name="TextBox 19">
            <a:extLst>
              <a:ext uri="{FF2B5EF4-FFF2-40B4-BE49-F238E27FC236}">
                <a16:creationId xmlns:a16="http://schemas.microsoft.com/office/drawing/2014/main" id="{BCF0F4FC-1D03-FC61-15B6-ADFCB12802E3}"/>
              </a:ext>
            </a:extLst>
          </p:cNvPr>
          <p:cNvSpPr txBox="1"/>
          <p:nvPr/>
        </p:nvSpPr>
        <p:spPr>
          <a:xfrm>
            <a:off x="3550508" y="2220553"/>
            <a:ext cx="3044132" cy="3308598"/>
          </a:xfrm>
          <a:prstGeom prst="rect">
            <a:avLst/>
          </a:prstGeom>
          <a:noFill/>
          <a:ln w="19050">
            <a:noFill/>
          </a:ln>
        </p:spPr>
        <p:txBody>
          <a:bodyPr wrap="square" lIns="91440" tIns="45720" rIns="91440" bIns="45720" rtlCol="0" anchor="t">
            <a:spAutoFit/>
          </a:bodyPr>
          <a:lstStyle/>
          <a:p>
            <a:r>
              <a:rPr lang="en-GB" sz="1100" kern="100">
                <a:effectLst/>
                <a:latin typeface="Georgia" panose="02040502050405020303" pitchFamily="18" charset="0"/>
                <a:ea typeface="Calibri" panose="020F0502020204030204" pitchFamily="34" charset="0"/>
                <a:cs typeface="Mangal" panose="02040503050203030202" pitchFamily="18" charset="0"/>
              </a:rPr>
              <a:t>Katherine was very well educated. She could speak several languages and was interested in medicine. She encouraged Henry’s children Mary, Elizabeth and Edward to study and read. She was also interested in the new </a:t>
            </a:r>
            <a:r>
              <a:rPr lang="en-GB" sz="1100" b="1" kern="100">
                <a:effectLst/>
                <a:latin typeface="Georgia" panose="02040502050405020303" pitchFamily="18" charset="0"/>
                <a:ea typeface="Calibri" panose="020F0502020204030204" pitchFamily="34" charset="0"/>
                <a:cs typeface="Mangal" panose="02040503050203030202" pitchFamily="18" charset="0"/>
              </a:rPr>
              <a:t>Protestant</a:t>
            </a:r>
            <a:r>
              <a:rPr lang="en-GB" sz="1100" kern="100">
                <a:effectLst/>
                <a:latin typeface="Georgia" panose="02040502050405020303" pitchFamily="18" charset="0"/>
                <a:ea typeface="Calibri" panose="020F0502020204030204" pitchFamily="34" charset="0"/>
                <a:cs typeface="Mangal" panose="02040503050203030202" pitchFamily="18" charset="0"/>
              </a:rPr>
              <a:t> faith.  </a:t>
            </a:r>
          </a:p>
          <a:p>
            <a:r>
              <a:rPr lang="en-GB" sz="1100" kern="100">
                <a:effectLst/>
                <a:latin typeface="Georgia" panose="02040502050405020303" pitchFamily="18" charset="0"/>
                <a:ea typeface="Calibri" panose="020F0502020204030204" pitchFamily="34" charset="0"/>
                <a:cs typeface="Mangal" panose="02040503050203030202" pitchFamily="18" charset="0"/>
              </a:rPr>
              <a:t> </a:t>
            </a:r>
          </a:p>
          <a:p>
            <a:r>
              <a:rPr lang="en-GB" sz="1100" kern="100">
                <a:effectLst/>
                <a:latin typeface="Georgia" panose="02040502050405020303" pitchFamily="18" charset="0"/>
                <a:ea typeface="Calibri" panose="020F0502020204030204" pitchFamily="34" charset="0"/>
                <a:cs typeface="Mangal" panose="02040503050203030202" pitchFamily="18" charset="0"/>
              </a:rPr>
              <a:t>Katherine published three books which was very unusual for a woman at this time. The first book was published anonymously. The next two books were published in 1545 and 1547 and were printed using her own name. </a:t>
            </a:r>
          </a:p>
          <a:p>
            <a:endParaRPr lang="en-GB" sz="1100" kern="100">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These were the first books to be written and published by an English Queen. </a:t>
            </a:r>
          </a:p>
          <a:p>
            <a:endParaRPr lang="en-GB" sz="1100" kern="100">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Later, when Elizabeth became queen, she admired Katherine’s work and translated this book into French, Italian and Latin. </a:t>
            </a:r>
          </a:p>
        </p:txBody>
      </p:sp>
      <p:sp>
        <p:nvSpPr>
          <p:cNvPr id="17" name="TextBox 16">
            <a:extLst>
              <a:ext uri="{FF2B5EF4-FFF2-40B4-BE49-F238E27FC236}">
                <a16:creationId xmlns:a16="http://schemas.microsoft.com/office/drawing/2014/main" id="{BFC0C8DF-5B97-C919-81B2-D60A391ACC3C}"/>
              </a:ext>
            </a:extLst>
          </p:cNvPr>
          <p:cNvSpPr txBox="1"/>
          <p:nvPr/>
        </p:nvSpPr>
        <p:spPr>
          <a:xfrm>
            <a:off x="6760859" y="1571144"/>
            <a:ext cx="2948228" cy="501676"/>
          </a:xfrm>
          <a:prstGeom prst="rect">
            <a:avLst/>
          </a:prstGeom>
          <a:noFill/>
        </p:spPr>
        <p:txBody>
          <a:bodyPr wrap="square" lIns="91440" tIns="45720" rIns="91440" bIns="45720" anchor="t">
            <a:spAutoFit/>
          </a:bodyPr>
          <a:lstStyle/>
          <a:p>
            <a:pPr defTabSz="144000">
              <a:lnSpc>
                <a:spcPct val="95000"/>
              </a:lnSpc>
            </a:pP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WHAT CAN WE LEARN FROM</a:t>
            </a:r>
            <a:br>
              <a:rPr lang="en-GB" sz="1400" spc="100">
                <a:latin typeface="Open Sans Condensed" panose="020B0306030504020204" pitchFamily="34" charset="0"/>
                <a:ea typeface="Open Sans Condensed" panose="020B0306030504020204" pitchFamily="34" charset="0"/>
                <a:cs typeface="Open Sans Condensed" panose="020B0306030504020204" pitchFamily="34" charset="0"/>
              </a:rPr>
            </a:b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THIS SOURCE?</a:t>
            </a:r>
            <a:endParaRPr lang="en-GB" sz="1400">
              <a:effectLst/>
              <a:latin typeface="Open Sans Condensed"/>
              <a:ea typeface="Open Sans Condensed" panose="020B0306030504020204" pitchFamily="34" charset="0"/>
              <a:cs typeface="Open Sans Condensed" panose="020B0306030504020204" pitchFamily="34" charset="0"/>
            </a:endParaRPr>
          </a:p>
        </p:txBody>
      </p:sp>
      <p:sp>
        <p:nvSpPr>
          <p:cNvPr id="18" name="TextBox 17">
            <a:extLst>
              <a:ext uri="{FF2B5EF4-FFF2-40B4-BE49-F238E27FC236}">
                <a16:creationId xmlns:a16="http://schemas.microsoft.com/office/drawing/2014/main" id="{4923A201-2A5A-0B9C-B9FA-709EAE0E6240}"/>
              </a:ext>
            </a:extLst>
          </p:cNvPr>
          <p:cNvSpPr txBox="1"/>
          <p:nvPr/>
        </p:nvSpPr>
        <p:spPr>
          <a:xfrm>
            <a:off x="6770251" y="2160091"/>
            <a:ext cx="3044132" cy="4154984"/>
          </a:xfrm>
          <a:prstGeom prst="rect">
            <a:avLst/>
          </a:prstGeom>
          <a:noFill/>
          <a:ln w="19050">
            <a:noFill/>
          </a:ln>
        </p:spPr>
        <p:txBody>
          <a:bodyPr wrap="square" lIns="91440" tIns="45720" rIns="91440" bIns="45720" rtlCol="0" anchor="t">
            <a:spAutoFit/>
          </a:bodyPr>
          <a:lstStyle/>
          <a:p>
            <a:pPr defTabSz="144000"/>
            <a:r>
              <a:rPr lang="en-GB" sz="1100" dirty="0">
                <a:latin typeface="Georgia" panose="02040502050405020303" pitchFamily="18" charset="0"/>
                <a:ea typeface="Open Sans" panose="020B0606030504020204" pitchFamily="34" charset="0"/>
                <a:cs typeface="Open Sans" panose="020B0606030504020204" pitchFamily="34" charset="0"/>
              </a:rPr>
              <a:t>This is the title page of the first book Katherine Parr published using her own name. The book is called Prayers or Meditations. It included five original prayers written from a Protestant point of view. </a:t>
            </a:r>
          </a:p>
          <a:p>
            <a:pPr defTabSz="144000"/>
            <a:endParaRPr lang="en-GB" sz="1100" dirty="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dirty="0">
                <a:latin typeface="Georgia" panose="02040502050405020303" pitchFamily="18" charset="0"/>
                <a:ea typeface="Open Sans" panose="020B0606030504020204" pitchFamily="34" charset="0"/>
                <a:cs typeface="Open Sans" panose="020B0606030504020204" pitchFamily="34" charset="0"/>
              </a:rPr>
              <a:t>From this source, we learn that Katherine was highly intelligent, confident and determined. Writing and publishing a book was extremely rare for a woman in Tudor England. This shows that learning and ideas mattered to her. </a:t>
            </a:r>
          </a:p>
          <a:p>
            <a:pPr defTabSz="144000"/>
            <a:endParaRPr lang="en-GB" sz="1100" dirty="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dirty="0">
                <a:latin typeface="Georgia" panose="02040502050405020303" pitchFamily="18" charset="0"/>
                <a:ea typeface="Open Sans" panose="020B0606030504020204" pitchFamily="34" charset="0"/>
                <a:cs typeface="Open Sans" panose="020B0606030504020204" pitchFamily="34" charset="0"/>
              </a:rPr>
              <a:t>Because the book contains prayers and reflections, it also shows that religion was very important to her, especially the new Protestant faith. By publishing her prayers, Katherine was sharing her beliefs and encouraging others to think and pray in a similar way. </a:t>
            </a:r>
          </a:p>
          <a:p>
            <a:pPr defTabSz="144000"/>
            <a:endParaRPr lang="en-GB" sz="1100" dirty="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dirty="0">
                <a:latin typeface="Georgia" panose="02040502050405020303" pitchFamily="18" charset="0"/>
                <a:ea typeface="Open Sans" panose="020B0606030504020204" pitchFamily="34" charset="0"/>
                <a:cs typeface="Open Sans" panose="020B0606030504020204" pitchFamily="34" charset="0"/>
              </a:rPr>
              <a:t>The book reveals Katherine as a strong, thoughtful and independent person who used her position as queen to influence and encourage others. </a:t>
            </a:r>
            <a:endParaRPr lang="en-GB" sz="1100" dirty="0">
              <a:effectLst/>
              <a:latin typeface="Georgia" panose="02040502050405020303" pitchFamily="18"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B44B0D17-3281-7791-73EA-2DAF513FFAFB}"/>
              </a:ext>
              <a:ext uri="{C183D7F6-B498-43B3-948B-1728B52AA6E4}">
                <adec:decorative xmlns:adec="http://schemas.microsoft.com/office/drawing/2017/decorative" val="1"/>
              </a:ext>
            </a:extLst>
          </p:cNvPr>
          <p:cNvSpPr/>
          <p:nvPr/>
        </p:nvSpPr>
        <p:spPr>
          <a:xfrm>
            <a:off x="437710" y="5844030"/>
            <a:ext cx="2934834"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8F1913F-11A1-CDE9-FC5B-542BC71D78F3}"/>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5" name="TextBox 24">
            <a:extLst>
              <a:ext uri="{FF2B5EF4-FFF2-40B4-BE49-F238E27FC236}">
                <a16:creationId xmlns:a16="http://schemas.microsoft.com/office/drawing/2014/main" id="{B1AB6769-7F92-8DBA-3FA3-DB117B67A1DC}"/>
              </a:ext>
            </a:extLst>
          </p:cNvPr>
          <p:cNvSpPr txBox="1"/>
          <p:nvPr/>
        </p:nvSpPr>
        <p:spPr>
          <a:xfrm>
            <a:off x="10148717" y="1873030"/>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What does this source tell us about Katherine Parr as a person? </a:t>
            </a:r>
            <a:endParaRPr lang="en-US">
              <a:latin typeface="Georgia" panose="02040502050405020303" pitchFamily="18" charset="0"/>
            </a:endParaRPr>
          </a:p>
        </p:txBody>
      </p:sp>
      <p:sp>
        <p:nvSpPr>
          <p:cNvPr id="4" name="TextBox 3">
            <a:extLst>
              <a:ext uri="{FF2B5EF4-FFF2-40B4-BE49-F238E27FC236}">
                <a16:creationId xmlns:a16="http://schemas.microsoft.com/office/drawing/2014/main" id="{F04EF45B-64CC-F298-8827-0811B7123519}"/>
              </a:ext>
            </a:extLst>
          </p:cNvPr>
          <p:cNvSpPr txBox="1"/>
          <p:nvPr/>
        </p:nvSpPr>
        <p:spPr>
          <a:xfrm>
            <a:off x="10117947" y="3130981"/>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Why was it unusual for a woman to publish a book at this time? </a:t>
            </a:r>
            <a:endParaRPr lang="en-US">
              <a:latin typeface="Georgia" panose="02040502050405020303" pitchFamily="18" charset="0"/>
            </a:endParaRPr>
          </a:p>
        </p:txBody>
      </p:sp>
      <p:cxnSp>
        <p:nvCxnSpPr>
          <p:cNvPr id="9" name="Straight Connector 8">
            <a:extLst>
              <a:ext uri="{FF2B5EF4-FFF2-40B4-BE49-F238E27FC236}">
                <a16:creationId xmlns:a16="http://schemas.microsoft.com/office/drawing/2014/main" id="{C9E3FB1A-997D-6CE9-8EAD-7A45A22B0FEE}"/>
              </a:ext>
              <a:ext uri="{C183D7F6-B498-43B3-948B-1728B52AA6E4}">
                <adec:decorative xmlns:adec="http://schemas.microsoft.com/office/drawing/2017/decorative" val="1"/>
              </a:ext>
            </a:extLst>
          </p:cNvPr>
          <p:cNvCxnSpPr>
            <a:cxnSpLocks/>
          </p:cNvCxnSpPr>
          <p:nvPr/>
        </p:nvCxnSpPr>
        <p:spPr>
          <a:xfrm>
            <a:off x="10283462" y="414630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5976201-F34D-DDA9-BD2B-F46E4CF9E5A2}"/>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FB59F05-3AD3-B573-E39E-4009A464992B}"/>
              </a:ext>
              <a:ext uri="{C183D7F6-B498-43B3-948B-1728B52AA6E4}">
                <adec:decorative xmlns:adec="http://schemas.microsoft.com/office/drawing/2017/decorative" val="1"/>
              </a:ext>
            </a:extLst>
          </p:cNvPr>
          <p:cNvCxnSpPr>
            <a:cxnSpLocks/>
          </p:cNvCxnSpPr>
          <p:nvPr/>
        </p:nvCxnSpPr>
        <p:spPr>
          <a:xfrm>
            <a:off x="10285433" y="287782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5AA7B52-66D2-71FB-E1F1-BFA4C01F090D}"/>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C3988B21-3E48-D762-3151-A64DB91D8B2B}"/>
              </a:ext>
              <a:ext uri="{C183D7F6-B498-43B3-948B-1728B52AA6E4}">
                <adec:decorative xmlns:adec="http://schemas.microsoft.com/office/drawing/2017/decorative" val="1"/>
              </a:ext>
            </a:extLst>
          </p:cNvPr>
          <p:cNvCxnSpPr>
            <a:cxnSpLocks/>
          </p:cNvCxnSpPr>
          <p:nvPr/>
        </p:nvCxnSpPr>
        <p:spPr>
          <a:xfrm>
            <a:off x="10285433" y="567110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6CAF276-A096-D9E9-F762-ADF4FDC30D4E}"/>
              </a:ext>
            </a:extLst>
          </p:cNvPr>
          <p:cNvSpPr txBox="1"/>
          <p:nvPr/>
        </p:nvSpPr>
        <p:spPr>
          <a:xfrm>
            <a:off x="10081086" y="4440633"/>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How does this source suggest that Katherine influenced people in the Tudor period?</a:t>
            </a:r>
            <a:endParaRPr lang="en-US">
              <a:latin typeface="Georgia" panose="02040502050405020303" pitchFamily="18" charset="0"/>
            </a:endParaRPr>
          </a:p>
        </p:txBody>
      </p:sp>
    </p:spTree>
    <p:extLst>
      <p:ext uri="{BB962C8B-B14F-4D97-AF65-F5344CB8AC3E}">
        <p14:creationId xmlns:p14="http://schemas.microsoft.com/office/powerpoint/2010/main" val="345045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ortrait of a woman in Tudor clothing holding a monkey ">
            <a:extLst>
              <a:ext uri="{FF2B5EF4-FFF2-40B4-BE49-F238E27FC236}">
                <a16:creationId xmlns:a16="http://schemas.microsoft.com/office/drawing/2014/main" id="{D6983488-CE41-84F2-FC21-006C5EC6DA9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792731" y="0"/>
            <a:ext cx="5531378" cy="6866757"/>
          </a:xfrm>
          <a:prstGeom prst="rect">
            <a:avLst/>
          </a:prstGeom>
        </p:spPr>
      </p:pic>
      <p:sp>
        <p:nvSpPr>
          <p:cNvPr id="3" name="Title 2">
            <a:extLst>
              <a:ext uri="{FF2B5EF4-FFF2-40B4-BE49-F238E27FC236}">
                <a16:creationId xmlns:a16="http://schemas.microsoft.com/office/drawing/2014/main" id="{4D30DDE9-D9AD-D25B-2245-351F4A586C47}"/>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IMAGE PORTRAIT OF KATHERINE OF ARAGON</a:t>
            </a:r>
          </a:p>
        </p:txBody>
      </p:sp>
      <p:sp>
        <p:nvSpPr>
          <p:cNvPr id="4" name="TextBox 3">
            <a:extLst>
              <a:ext uri="{FF2B5EF4-FFF2-40B4-BE49-F238E27FC236}">
                <a16:creationId xmlns:a16="http://schemas.microsoft.com/office/drawing/2014/main" id="{684F2604-F6BA-5B3C-BFA4-2AA0E426CCD7}"/>
              </a:ext>
            </a:extLst>
          </p:cNvPr>
          <p:cNvSpPr txBox="1"/>
          <p:nvPr/>
        </p:nvSpPr>
        <p:spPr>
          <a:xfrm>
            <a:off x="6815859" y="6588324"/>
            <a:ext cx="2508250" cy="338554"/>
          </a:xfrm>
          <a:prstGeom prst="rect">
            <a:avLst/>
          </a:prstGeom>
          <a:noFill/>
        </p:spPr>
        <p:txBody>
          <a:bodyPr wrap="square">
            <a:spAutoFit/>
          </a:bodyPr>
          <a:lstStyle/>
          <a:p>
            <a:r>
              <a:rPr lang="en-GB" sz="800" b="0" i="0" u="none" strike="noStrike" kern="1200">
                <a:solidFill>
                  <a:schemeClr val="bg1"/>
                </a:solidFill>
                <a:effectLst/>
                <a:latin typeface="Georgia" panose="02040502050405020303" pitchFamily="18" charset="0"/>
              </a:rPr>
              <a:t>© Philip Mould Ltd, London/Bridgeman Images</a:t>
            </a:r>
            <a:br>
              <a:rPr lang="en-GB" sz="800" b="0" i="0" u="none" strike="noStrike" kern="1200">
                <a:solidFill>
                  <a:schemeClr val="bg1"/>
                </a:solidFill>
                <a:effectLst/>
                <a:latin typeface="Georgia" panose="02040502050405020303" pitchFamily="18" charset="0"/>
              </a:rPr>
            </a:br>
            <a:endParaRPr lang="en-GB" sz="800">
              <a:solidFill>
                <a:schemeClr val="bg1"/>
              </a:solidFill>
              <a:effectLst/>
              <a:latin typeface="Georgia" panose="02040502050405020303" pitchFamily="18" charset="0"/>
            </a:endParaRPr>
          </a:p>
        </p:txBody>
      </p:sp>
      <p:pic>
        <p:nvPicPr>
          <p:cNvPr id="6" name="Picture 5">
            <a:extLst>
              <a:ext uri="{FF2B5EF4-FFF2-40B4-BE49-F238E27FC236}">
                <a16:creationId xmlns:a16="http://schemas.microsoft.com/office/drawing/2014/main" id="{B9245A6B-16CB-8324-4A36-67E6A175C36F}"/>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Tree>
    <p:extLst>
      <p:ext uri="{BB962C8B-B14F-4D97-AF65-F5344CB8AC3E}">
        <p14:creationId xmlns:p14="http://schemas.microsoft.com/office/powerpoint/2010/main" val="2854832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9EA3F-A1E1-BB6B-AD55-BC648063ADB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8BAFE00-3984-F23B-AFBB-506D4525D7F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12192001" cy="6853344"/>
          </a:xfrm>
          <a:prstGeom prst="rect">
            <a:avLst/>
          </a:prstGeom>
        </p:spPr>
      </p:pic>
      <p:sp>
        <p:nvSpPr>
          <p:cNvPr id="9" name="Title 8">
            <a:extLst>
              <a:ext uri="{FF2B5EF4-FFF2-40B4-BE49-F238E27FC236}">
                <a16:creationId xmlns:a16="http://schemas.microsoft.com/office/drawing/2014/main" id="{6271F8BA-1DE3-2F4A-DE8A-2635CE115352}"/>
              </a:ext>
              <a:ext uri="{C183D7F6-B498-43B3-948B-1728B52AA6E4}">
                <adec:decorative xmlns:adec="http://schemas.microsoft.com/office/drawing/2017/decorative" val="0"/>
              </a:ext>
            </a:extLst>
          </p:cNvPr>
          <p:cNvSpPr txBox="1">
            <a:spLocks noGrp="1"/>
          </p:cNvSpPr>
          <p:nvPr>
            <p:ph type="title" idx="4294967295"/>
          </p:nvPr>
        </p:nvSpPr>
        <p:spPr>
          <a:xfrm>
            <a:off x="411947" y="386924"/>
            <a:ext cx="640448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100" normalizeH="0" baseline="0" noProof="0">
                <a:ln>
                  <a:noFill/>
                </a:ln>
                <a:solidFill>
                  <a:srgbClr val="45235E"/>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VOCABULARY LIST </a:t>
            </a:r>
          </a:p>
        </p:txBody>
      </p:sp>
      <p:sp>
        <p:nvSpPr>
          <p:cNvPr id="76" name="TextBox 75">
            <a:extLst>
              <a:ext uri="{FF2B5EF4-FFF2-40B4-BE49-F238E27FC236}">
                <a16:creationId xmlns:a16="http://schemas.microsoft.com/office/drawing/2014/main" id="{73A51CF8-532E-00B2-76E9-F3F317DD6CE8}"/>
              </a:ext>
            </a:extLst>
          </p:cNvPr>
          <p:cNvSpPr txBox="1">
            <a:spLocks/>
          </p:cNvSpPr>
          <p:nvPr/>
        </p:nvSpPr>
        <p:spPr>
          <a:xfrm>
            <a:off x="596014" y="1083118"/>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alliance     </a:t>
            </a:r>
            <a:r>
              <a:rPr lang="en-GB" sz="1100">
                <a:effectLst/>
                <a:latin typeface="Georgia" panose="02040502050405020303" pitchFamily="18" charset="0"/>
                <a:ea typeface="Open Sans" panose="020B0606030504020204" pitchFamily="34" charset="0"/>
                <a:cs typeface="Open Sans" panose="020B0606030504020204" pitchFamily="34" charset="0"/>
              </a:rPr>
              <a:t>  |  agreement between people or countries to help each other </a:t>
            </a:r>
          </a:p>
        </p:txBody>
      </p:sp>
      <p:sp>
        <p:nvSpPr>
          <p:cNvPr id="79" name="TextBox 78">
            <a:extLst>
              <a:ext uri="{FF2B5EF4-FFF2-40B4-BE49-F238E27FC236}">
                <a16:creationId xmlns:a16="http://schemas.microsoft.com/office/drawing/2014/main" id="{4A9EDE64-2FB3-C827-0398-73DD39C569BE}"/>
              </a:ext>
            </a:extLst>
          </p:cNvPr>
          <p:cNvSpPr txBox="1">
            <a:spLocks/>
          </p:cNvSpPr>
          <p:nvPr/>
        </p:nvSpPr>
        <p:spPr>
          <a:xfrm>
            <a:off x="596014" y="1402226"/>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ally     </a:t>
            </a:r>
            <a:r>
              <a:rPr lang="en-GB" sz="1100">
                <a:effectLst/>
                <a:latin typeface="Georgia" panose="02040502050405020303" pitchFamily="18" charset="0"/>
                <a:ea typeface="Open Sans" panose="020B0606030504020204" pitchFamily="34" charset="0"/>
                <a:cs typeface="Open Sans" panose="020B0606030504020204" pitchFamily="34" charset="0"/>
              </a:rPr>
              <a:t>  |  a</a:t>
            </a:r>
            <a:r>
              <a:rPr lang="en-GB" sz="1100">
                <a:latin typeface="Georgia" panose="02040502050405020303" pitchFamily="18" charset="0"/>
                <a:ea typeface="Open Sans" panose="020B0606030504020204" pitchFamily="34" charset="0"/>
                <a:cs typeface="Open Sans" panose="020B0606030504020204" pitchFamily="34" charset="0"/>
              </a:rPr>
              <a:t> country or person that supports another country or person.</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82" name="TextBox 81">
            <a:extLst>
              <a:ext uri="{FF2B5EF4-FFF2-40B4-BE49-F238E27FC236}">
                <a16:creationId xmlns:a16="http://schemas.microsoft.com/office/drawing/2014/main" id="{BA8ABAEA-8FE4-C1F2-7C66-3EB8146BE304}"/>
              </a:ext>
            </a:extLst>
          </p:cNvPr>
          <p:cNvSpPr txBox="1">
            <a:spLocks/>
          </p:cNvSpPr>
          <p:nvPr/>
        </p:nvSpPr>
        <p:spPr>
          <a:xfrm>
            <a:off x="596014" y="2074626"/>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ambassador     </a:t>
            </a:r>
            <a:r>
              <a:rPr lang="en-GB" sz="1100">
                <a:effectLst/>
                <a:latin typeface="Georgia" panose="02040502050405020303" pitchFamily="18" charset="0"/>
                <a:ea typeface="Open Sans" panose="020B0606030504020204" pitchFamily="34" charset="0"/>
                <a:cs typeface="Open Sans" panose="020B0606030504020204" pitchFamily="34" charset="0"/>
              </a:rPr>
              <a:t>  |  the official representative of a foreign ruler at the royal court </a:t>
            </a:r>
          </a:p>
        </p:txBody>
      </p:sp>
      <p:sp>
        <p:nvSpPr>
          <p:cNvPr id="91" name="TextBox 90">
            <a:extLst>
              <a:ext uri="{FF2B5EF4-FFF2-40B4-BE49-F238E27FC236}">
                <a16:creationId xmlns:a16="http://schemas.microsoft.com/office/drawing/2014/main" id="{23A01221-E23C-855D-17CB-70A6FD3A3B2B}"/>
              </a:ext>
            </a:extLst>
          </p:cNvPr>
          <p:cNvSpPr txBox="1">
            <a:spLocks/>
          </p:cNvSpPr>
          <p:nvPr/>
        </p:nvSpPr>
        <p:spPr>
          <a:xfrm>
            <a:off x="596014" y="2407590"/>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Catholic    </a:t>
            </a:r>
            <a:r>
              <a:rPr lang="en-GB" sz="1100">
                <a:effectLst/>
                <a:latin typeface="Georgia" panose="02040502050405020303" pitchFamily="18" charset="0"/>
                <a:ea typeface="Open Sans" panose="020B0606030504020204" pitchFamily="34" charset="0"/>
                <a:cs typeface="Open Sans" panose="020B0606030504020204" pitchFamily="34" charset="0"/>
              </a:rPr>
              <a:t>  |  member of the Roman Catholic Church</a:t>
            </a:r>
            <a:r>
              <a:rPr lang="en-GB" sz="1100">
                <a:latin typeface="Georgia" panose="02040502050405020303" pitchFamily="18" charset="0"/>
                <a:ea typeface="Open Sans" panose="020B0606030504020204" pitchFamily="34" charset="0"/>
                <a:cs typeface="Open Sans" panose="020B0606030504020204" pitchFamily="34" charset="0"/>
              </a:rPr>
              <a:t> - a</a:t>
            </a:r>
            <a:r>
              <a:rPr lang="en-GB" sz="1100">
                <a:effectLst/>
                <a:latin typeface="Georgia" panose="02040502050405020303" pitchFamily="18" charset="0"/>
                <a:ea typeface="Open Sans" panose="020B0606030504020204" pitchFamily="34" charset="0"/>
                <a:cs typeface="Open Sans" panose="020B0606030504020204" pitchFamily="34" charset="0"/>
              </a:rPr>
              <a:t> type of Christianity that follows the teachings of the Pope </a:t>
            </a:r>
          </a:p>
        </p:txBody>
      </p:sp>
      <p:sp>
        <p:nvSpPr>
          <p:cNvPr id="94" name="TextBox 93">
            <a:extLst>
              <a:ext uri="{FF2B5EF4-FFF2-40B4-BE49-F238E27FC236}">
                <a16:creationId xmlns:a16="http://schemas.microsoft.com/office/drawing/2014/main" id="{20C4479E-4E9C-2933-A309-75770389D073}"/>
              </a:ext>
            </a:extLst>
          </p:cNvPr>
          <p:cNvSpPr txBox="1">
            <a:spLocks/>
          </p:cNvSpPr>
          <p:nvPr/>
        </p:nvSpPr>
        <p:spPr>
          <a:xfrm>
            <a:off x="596014" y="2740554"/>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coronation    </a:t>
            </a:r>
            <a:r>
              <a:rPr lang="en-GB" sz="1100">
                <a:effectLst/>
                <a:latin typeface="Georgia" panose="02040502050405020303" pitchFamily="18" charset="0"/>
                <a:ea typeface="Open Sans" panose="020B0606030504020204" pitchFamily="34" charset="0"/>
                <a:cs typeface="Open Sans" panose="020B0606030504020204" pitchFamily="34" charset="0"/>
              </a:rPr>
              <a:t>  |  a ceremony where a king or queen is officially crowned</a:t>
            </a:r>
          </a:p>
        </p:txBody>
      </p:sp>
      <p:sp>
        <p:nvSpPr>
          <p:cNvPr id="121" name="TextBox 120">
            <a:extLst>
              <a:ext uri="{FF2B5EF4-FFF2-40B4-BE49-F238E27FC236}">
                <a16:creationId xmlns:a16="http://schemas.microsoft.com/office/drawing/2014/main" id="{40ACC2E5-9CB5-DB97-1231-F361E20A2580}"/>
              </a:ext>
            </a:extLst>
          </p:cNvPr>
          <p:cNvSpPr txBox="1">
            <a:spLocks/>
          </p:cNvSpPr>
          <p:nvPr/>
        </p:nvSpPr>
        <p:spPr>
          <a:xfrm>
            <a:off x="596013" y="3073518"/>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countenance   </a:t>
            </a:r>
            <a:r>
              <a:rPr lang="en-GB" sz="1100">
                <a:effectLst/>
                <a:latin typeface="Georgia" panose="02040502050405020303" pitchFamily="18" charset="0"/>
                <a:ea typeface="Open Sans" panose="020B0606030504020204" pitchFamily="34" charset="0"/>
                <a:cs typeface="Open Sans" panose="020B0606030504020204" pitchFamily="34" charset="0"/>
              </a:rPr>
              <a:t>  |  a person’s face or expression</a:t>
            </a:r>
          </a:p>
        </p:txBody>
      </p:sp>
      <p:sp>
        <p:nvSpPr>
          <p:cNvPr id="97" name="TextBox 96">
            <a:extLst>
              <a:ext uri="{FF2B5EF4-FFF2-40B4-BE49-F238E27FC236}">
                <a16:creationId xmlns:a16="http://schemas.microsoft.com/office/drawing/2014/main" id="{910CD085-D086-A9CA-FCA0-D22EECD78CB7}"/>
              </a:ext>
            </a:extLst>
          </p:cNvPr>
          <p:cNvSpPr txBox="1">
            <a:spLocks/>
          </p:cNvSpPr>
          <p:nvPr/>
        </p:nvSpPr>
        <p:spPr>
          <a:xfrm>
            <a:off x="596014" y="3406482"/>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convent     </a:t>
            </a:r>
            <a:r>
              <a:rPr lang="en-GB" sz="1100">
                <a:effectLst/>
                <a:latin typeface="Georgia" panose="02040502050405020303" pitchFamily="18" charset="0"/>
                <a:ea typeface="Open Sans" panose="020B0606030504020204" pitchFamily="34" charset="0"/>
                <a:cs typeface="Open Sans" panose="020B0606030504020204" pitchFamily="34" charset="0"/>
              </a:rPr>
              <a:t>  |  buildings where religious communities of women called nuns live and worship </a:t>
            </a:r>
          </a:p>
        </p:txBody>
      </p:sp>
      <p:sp>
        <p:nvSpPr>
          <p:cNvPr id="100" name="TextBox 99">
            <a:extLst>
              <a:ext uri="{FF2B5EF4-FFF2-40B4-BE49-F238E27FC236}">
                <a16:creationId xmlns:a16="http://schemas.microsoft.com/office/drawing/2014/main" id="{AA3EBC66-D9DB-BC32-4190-6C5C35853E19}"/>
              </a:ext>
            </a:extLst>
          </p:cNvPr>
          <p:cNvSpPr txBox="1">
            <a:spLocks/>
          </p:cNvSpPr>
          <p:nvPr/>
        </p:nvSpPr>
        <p:spPr>
          <a:xfrm>
            <a:off x="596014" y="3739446"/>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English gable hood   </a:t>
            </a:r>
            <a:r>
              <a:rPr lang="en-GB" sz="1100">
                <a:effectLst/>
                <a:latin typeface="Georgia" panose="02040502050405020303" pitchFamily="18" charset="0"/>
                <a:ea typeface="Open Sans" panose="020B0606030504020204" pitchFamily="34" charset="0"/>
                <a:cs typeface="Open Sans" panose="020B0606030504020204" pitchFamily="34" charset="0"/>
              </a:rPr>
              <a:t>| headwear with a pointy shape that covers most of the hair underneath</a:t>
            </a:r>
          </a:p>
        </p:txBody>
      </p:sp>
      <p:sp>
        <p:nvSpPr>
          <p:cNvPr id="103" name="TextBox 102">
            <a:extLst>
              <a:ext uri="{FF2B5EF4-FFF2-40B4-BE49-F238E27FC236}">
                <a16:creationId xmlns:a16="http://schemas.microsoft.com/office/drawing/2014/main" id="{B7FC3CD7-D072-5509-0525-9E1141AEC073}"/>
              </a:ext>
            </a:extLst>
          </p:cNvPr>
          <p:cNvSpPr txBox="1">
            <a:spLocks/>
          </p:cNvSpPr>
          <p:nvPr/>
        </p:nvSpPr>
        <p:spPr>
          <a:xfrm>
            <a:off x="596014" y="4405374"/>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etiquette</a:t>
            </a:r>
            <a:r>
              <a:rPr lang="en-GB" sz="1100" b="1">
                <a:solidFill>
                  <a:srgbClr val="FF0000"/>
                </a:solidFill>
                <a:latin typeface="Georgia" panose="02040502050405020303" pitchFamily="18" charset="0"/>
                <a:ea typeface="Open Sans" panose="020B0606030504020204" pitchFamily="34" charset="0"/>
                <a:cs typeface="Open Sans" panose="020B0606030504020204" pitchFamily="34" charset="0"/>
              </a:rPr>
              <a:t>	</a:t>
            </a:r>
            <a:r>
              <a:rPr lang="en-GB" sz="1100">
                <a:latin typeface="Georgia" panose="02040502050405020303" pitchFamily="18" charset="0"/>
                <a:ea typeface="Open Sans" panose="020B0606030504020204" pitchFamily="34" charset="0"/>
                <a:cs typeface="Open Sans" panose="020B0606030504020204" pitchFamily="34" charset="0"/>
              </a:rPr>
              <a:t>|  </a:t>
            </a:r>
            <a:r>
              <a:rPr lang="en-GB" sz="1100">
                <a:latin typeface="Georgia" panose="02040502050405020303" pitchFamily="18" charset="0"/>
              </a:rPr>
              <a:t>the rules for polite behaviour in society that people were expected to follow</a:t>
            </a:r>
            <a:endParaRPr lang="en-GB" sz="1100">
              <a:latin typeface="Georgia" panose="02040502050405020303" pitchFamily="18"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9FA9D46D-68ED-2D52-53A4-66C16E4E0E6F}"/>
              </a:ext>
              <a:ext uri="{C183D7F6-B498-43B3-948B-1728B52AA6E4}">
                <adec:decorative xmlns:adec="http://schemas.microsoft.com/office/drawing/2017/decorative" val="0"/>
              </a:ext>
            </a:extLst>
          </p:cNvPr>
          <p:cNvSpPr txBox="1">
            <a:spLocks/>
          </p:cNvSpPr>
          <p:nvPr/>
        </p:nvSpPr>
        <p:spPr>
          <a:xfrm>
            <a:off x="596013" y="4072410"/>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enjoined  </a:t>
            </a:r>
            <a:r>
              <a:rPr lang="en-GB" sz="1100">
                <a:effectLst/>
                <a:latin typeface="Georgia" panose="02040502050405020303" pitchFamily="18" charset="0"/>
                <a:ea typeface="Open Sans" panose="020B0606030504020204" pitchFamily="34" charset="0"/>
                <a:cs typeface="Open Sans" panose="020B0606030504020204" pitchFamily="34" charset="0"/>
              </a:rPr>
              <a:t>  |  ordered or instructed to do something</a:t>
            </a:r>
          </a:p>
        </p:txBody>
      </p:sp>
      <p:sp>
        <p:nvSpPr>
          <p:cNvPr id="109" name="TextBox 108">
            <a:extLst>
              <a:ext uri="{FF2B5EF4-FFF2-40B4-BE49-F238E27FC236}">
                <a16:creationId xmlns:a16="http://schemas.microsoft.com/office/drawing/2014/main" id="{368660F0-9C4A-7DB2-8E62-05BFD0264A61}"/>
              </a:ext>
            </a:extLst>
          </p:cNvPr>
          <p:cNvSpPr txBox="1">
            <a:spLocks/>
          </p:cNvSpPr>
          <p:nvPr/>
        </p:nvSpPr>
        <p:spPr>
          <a:xfrm>
            <a:off x="610724" y="4738338"/>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femme sole </a:t>
            </a:r>
            <a:r>
              <a:rPr lang="en-GB" sz="1100" b="1">
                <a:solidFill>
                  <a:srgbClr val="FF0000"/>
                </a:solidFill>
                <a:latin typeface="Georgia" panose="02040502050405020303" pitchFamily="18" charset="0"/>
                <a:ea typeface="Open Sans" panose="020B0606030504020204" pitchFamily="34" charset="0"/>
                <a:cs typeface="Open Sans" panose="020B0606030504020204" pitchFamily="34" charset="0"/>
              </a:rPr>
              <a:t>	</a:t>
            </a:r>
            <a:r>
              <a:rPr lang="en-GB" sz="1100">
                <a:latin typeface="Georgia" panose="02040502050405020303" pitchFamily="18" charset="0"/>
                <a:ea typeface="Open Sans" panose="020B0606030504020204" pitchFamily="34" charset="0"/>
                <a:cs typeface="Open Sans" panose="020B0606030504020204" pitchFamily="34" charset="0"/>
              </a:rPr>
              <a:t>|  </a:t>
            </a:r>
            <a:r>
              <a:rPr lang="en-GB" sz="1100">
                <a:latin typeface="Georgia" panose="02040502050405020303" pitchFamily="18" charset="0"/>
              </a:rPr>
              <a:t>a single woman who can act independently</a:t>
            </a:r>
            <a:endParaRPr lang="en-GB" sz="1100">
              <a:latin typeface="Georgia" panose="02040502050405020303" pitchFamily="18"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785EBD2-B86A-5615-ACEA-BA3C4A1F2EDC}"/>
              </a:ext>
            </a:extLst>
          </p:cNvPr>
          <p:cNvSpPr txBox="1">
            <a:spLocks/>
          </p:cNvSpPr>
          <p:nvPr/>
        </p:nvSpPr>
        <p:spPr>
          <a:xfrm>
            <a:off x="610723" y="5071302"/>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French hood</a:t>
            </a:r>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a:t>
            </a:r>
            <a:r>
              <a:rPr lang="en-GB" sz="1100">
                <a:latin typeface="Georgia" panose="02040502050405020303" pitchFamily="18" charset="0"/>
              </a:rPr>
              <a:t>headwear with a rounded shape where you can see some of the hair underneath</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302902D1-055A-D9CF-D57A-F3F169F04D98}"/>
              </a:ext>
            </a:extLst>
          </p:cNvPr>
          <p:cNvSpPr txBox="1">
            <a:spLocks/>
          </p:cNvSpPr>
          <p:nvPr/>
        </p:nvSpPr>
        <p:spPr>
          <a:xfrm>
            <a:off x="610723" y="5404266"/>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lady-in-waiting    </a:t>
            </a:r>
            <a:r>
              <a:rPr lang="en-GB" sz="1100">
                <a:latin typeface="Georgia" panose="02040502050405020303" pitchFamily="18" charset="0"/>
                <a:ea typeface="Open Sans" panose="020B0606030504020204" pitchFamily="34" charset="0"/>
                <a:cs typeface="Open Sans" panose="020B0606030504020204" pitchFamily="34" charset="0"/>
              </a:rPr>
              <a:t>  |  one of the queen’s companions who is there to do as the queen wishes </a:t>
            </a:r>
          </a:p>
        </p:txBody>
      </p:sp>
      <p:sp>
        <p:nvSpPr>
          <p:cNvPr id="5" name="TextBox 4">
            <a:extLst>
              <a:ext uri="{FF2B5EF4-FFF2-40B4-BE49-F238E27FC236}">
                <a16:creationId xmlns:a16="http://schemas.microsoft.com/office/drawing/2014/main" id="{8B7007B5-0861-21C7-8BED-ECC01AC4D7B3}"/>
              </a:ext>
            </a:extLst>
          </p:cNvPr>
          <p:cNvSpPr txBox="1">
            <a:spLocks/>
          </p:cNvSpPr>
          <p:nvPr/>
        </p:nvSpPr>
        <p:spPr>
          <a:xfrm>
            <a:off x="596011" y="5737230"/>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obedient    </a:t>
            </a:r>
            <a:r>
              <a:rPr lang="en-GB" sz="1100">
                <a:latin typeface="Georgia" panose="02040502050405020303" pitchFamily="18" charset="0"/>
                <a:ea typeface="Open Sans" panose="020B0606030504020204" pitchFamily="34" charset="0"/>
                <a:cs typeface="Open Sans" panose="020B0606030504020204" pitchFamily="34" charset="0"/>
              </a:rPr>
              <a:t>  |  willing to do what someone tells you to do</a:t>
            </a:r>
          </a:p>
        </p:txBody>
      </p:sp>
      <p:cxnSp>
        <p:nvCxnSpPr>
          <p:cNvPr id="18" name="Straight Connector 17">
            <a:extLst>
              <a:ext uri="{FF2B5EF4-FFF2-40B4-BE49-F238E27FC236}">
                <a16:creationId xmlns:a16="http://schemas.microsoft.com/office/drawing/2014/main" id="{0BEFEC0E-739C-20CA-D952-FAF75218EC9F}"/>
              </a:ext>
              <a:ext uri="{C183D7F6-B498-43B3-948B-1728B52AA6E4}">
                <adec:decorative xmlns:adec="http://schemas.microsoft.com/office/drawing/2017/decorative" val="1"/>
              </a:ext>
            </a:extLst>
          </p:cNvPr>
          <p:cNvCxnSpPr>
            <a:cxnSpLocks/>
          </p:cNvCxnSpPr>
          <p:nvPr/>
        </p:nvCxnSpPr>
        <p:spPr>
          <a:xfrm>
            <a:off x="596014" y="1366094"/>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3042658-B58F-E7D6-8270-437E41D37586}"/>
              </a:ext>
              <a:ext uri="{C183D7F6-B498-43B3-948B-1728B52AA6E4}">
                <adec:decorative xmlns:adec="http://schemas.microsoft.com/office/drawing/2017/decorative" val="1"/>
              </a:ext>
            </a:extLst>
          </p:cNvPr>
          <p:cNvCxnSpPr>
            <a:cxnSpLocks/>
          </p:cNvCxnSpPr>
          <p:nvPr/>
        </p:nvCxnSpPr>
        <p:spPr>
          <a:xfrm>
            <a:off x="596014" y="1705985"/>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D50AD83C-2465-214B-1FA1-AF7FC3D0C3F4}"/>
              </a:ext>
              <a:ext uri="{C183D7F6-B498-43B3-948B-1728B52AA6E4}">
                <adec:decorative xmlns:adec="http://schemas.microsoft.com/office/drawing/2017/decorative" val="1"/>
              </a:ext>
            </a:extLst>
          </p:cNvPr>
          <p:cNvCxnSpPr>
            <a:cxnSpLocks/>
          </p:cNvCxnSpPr>
          <p:nvPr/>
        </p:nvCxnSpPr>
        <p:spPr>
          <a:xfrm>
            <a:off x="596014" y="2038949"/>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238ABF4-D6DB-C41B-9336-919F0A4394A0}"/>
              </a:ext>
              <a:ext uri="{C183D7F6-B498-43B3-948B-1728B52AA6E4}">
                <adec:decorative xmlns:adec="http://schemas.microsoft.com/office/drawing/2017/decorative" val="1"/>
              </a:ext>
            </a:extLst>
          </p:cNvPr>
          <p:cNvCxnSpPr>
            <a:cxnSpLocks/>
          </p:cNvCxnSpPr>
          <p:nvPr/>
        </p:nvCxnSpPr>
        <p:spPr>
          <a:xfrm>
            <a:off x="596014" y="2371913"/>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C0972E38-FBB1-5E87-9265-85E4419CB046}"/>
              </a:ext>
              <a:ext uri="{C183D7F6-B498-43B3-948B-1728B52AA6E4}">
                <adec:decorative xmlns:adec="http://schemas.microsoft.com/office/drawing/2017/decorative" val="1"/>
              </a:ext>
            </a:extLst>
          </p:cNvPr>
          <p:cNvCxnSpPr>
            <a:cxnSpLocks/>
          </p:cNvCxnSpPr>
          <p:nvPr/>
        </p:nvCxnSpPr>
        <p:spPr>
          <a:xfrm>
            <a:off x="596014" y="2704877"/>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3D04836E-5AAE-E563-D366-C42C42012AF9}"/>
              </a:ext>
              <a:ext uri="{C183D7F6-B498-43B3-948B-1728B52AA6E4}">
                <adec:decorative xmlns:adec="http://schemas.microsoft.com/office/drawing/2017/decorative" val="1"/>
              </a:ext>
            </a:extLst>
          </p:cNvPr>
          <p:cNvCxnSpPr>
            <a:cxnSpLocks/>
          </p:cNvCxnSpPr>
          <p:nvPr/>
        </p:nvCxnSpPr>
        <p:spPr>
          <a:xfrm>
            <a:off x="596014" y="3037841"/>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79C7ABB-8E33-4353-6A60-1A6DB563FCF1}"/>
              </a:ext>
              <a:ext uri="{C183D7F6-B498-43B3-948B-1728B52AA6E4}">
                <adec:decorative xmlns:adec="http://schemas.microsoft.com/office/drawing/2017/decorative" val="1"/>
              </a:ext>
            </a:extLst>
          </p:cNvPr>
          <p:cNvCxnSpPr>
            <a:cxnSpLocks/>
          </p:cNvCxnSpPr>
          <p:nvPr/>
        </p:nvCxnSpPr>
        <p:spPr>
          <a:xfrm>
            <a:off x="596014" y="3703769"/>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AA0E9F38-53E5-D638-550D-8D55E4BC4D28}"/>
              </a:ext>
              <a:ext uri="{C183D7F6-B498-43B3-948B-1728B52AA6E4}">
                <adec:decorative xmlns:adec="http://schemas.microsoft.com/office/drawing/2017/decorative" val="1"/>
              </a:ext>
            </a:extLst>
          </p:cNvPr>
          <p:cNvCxnSpPr>
            <a:cxnSpLocks/>
          </p:cNvCxnSpPr>
          <p:nvPr/>
        </p:nvCxnSpPr>
        <p:spPr>
          <a:xfrm>
            <a:off x="596014" y="4036733"/>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EE722BD6-619E-AA9C-06C1-517DCC536A36}"/>
              </a:ext>
              <a:ext uri="{C183D7F6-B498-43B3-948B-1728B52AA6E4}">
                <adec:decorative xmlns:adec="http://schemas.microsoft.com/office/drawing/2017/decorative" val="1"/>
              </a:ext>
            </a:extLst>
          </p:cNvPr>
          <p:cNvCxnSpPr>
            <a:cxnSpLocks/>
          </p:cNvCxnSpPr>
          <p:nvPr/>
        </p:nvCxnSpPr>
        <p:spPr>
          <a:xfrm>
            <a:off x="596014" y="4702661"/>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572C828D-6486-ABD8-10B2-4CE238FAFFD4}"/>
              </a:ext>
              <a:ext uri="{C183D7F6-B498-43B3-948B-1728B52AA6E4}">
                <adec:decorative xmlns:adec="http://schemas.microsoft.com/office/drawing/2017/decorative" val="1"/>
              </a:ext>
            </a:extLst>
          </p:cNvPr>
          <p:cNvCxnSpPr>
            <a:cxnSpLocks/>
          </p:cNvCxnSpPr>
          <p:nvPr/>
        </p:nvCxnSpPr>
        <p:spPr>
          <a:xfrm>
            <a:off x="596014" y="5035625"/>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01245BA-1972-2A5B-1F66-99D1EF48A83B}"/>
              </a:ext>
              <a:ext uri="{C183D7F6-B498-43B3-948B-1728B52AA6E4}">
                <adec:decorative xmlns:adec="http://schemas.microsoft.com/office/drawing/2017/decorative" val="1"/>
              </a:ext>
            </a:extLst>
          </p:cNvPr>
          <p:cNvCxnSpPr>
            <a:cxnSpLocks/>
          </p:cNvCxnSpPr>
          <p:nvPr/>
        </p:nvCxnSpPr>
        <p:spPr>
          <a:xfrm>
            <a:off x="596014" y="5368589"/>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5C25B816-6C35-8727-04B8-B778228EC149}"/>
              </a:ext>
              <a:ext uri="{C183D7F6-B498-43B3-948B-1728B52AA6E4}">
                <adec:decorative xmlns:adec="http://schemas.microsoft.com/office/drawing/2017/decorative" val="1"/>
              </a:ext>
            </a:extLst>
          </p:cNvPr>
          <p:cNvCxnSpPr>
            <a:cxnSpLocks/>
          </p:cNvCxnSpPr>
          <p:nvPr/>
        </p:nvCxnSpPr>
        <p:spPr>
          <a:xfrm>
            <a:off x="596014" y="5701553"/>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76312189-7075-E67D-7804-339503E03952}"/>
              </a:ext>
              <a:ext uri="{C183D7F6-B498-43B3-948B-1728B52AA6E4}">
                <adec:decorative xmlns:adec="http://schemas.microsoft.com/office/drawing/2017/decorative" val="1"/>
              </a:ext>
            </a:extLst>
          </p:cNvPr>
          <p:cNvCxnSpPr>
            <a:cxnSpLocks/>
          </p:cNvCxnSpPr>
          <p:nvPr/>
        </p:nvCxnSpPr>
        <p:spPr>
          <a:xfrm>
            <a:off x="596014" y="6034517"/>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76234ED4-89F8-6329-679D-6AEECE3B03BE}"/>
              </a:ext>
              <a:ext uri="{C183D7F6-B498-43B3-948B-1728B52AA6E4}">
                <adec:decorative xmlns:adec="http://schemas.microsoft.com/office/drawing/2017/decorative" val="1"/>
              </a:ext>
            </a:extLst>
          </p:cNvPr>
          <p:cNvCxnSpPr>
            <a:cxnSpLocks/>
          </p:cNvCxnSpPr>
          <p:nvPr/>
        </p:nvCxnSpPr>
        <p:spPr>
          <a:xfrm>
            <a:off x="610724" y="4369697"/>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FA4D61C3-4F20-8731-2E3D-758F13428025}"/>
              </a:ext>
              <a:ext uri="{C183D7F6-B498-43B3-948B-1728B52AA6E4}">
                <adec:decorative xmlns:adec="http://schemas.microsoft.com/office/drawing/2017/decorative" val="1"/>
              </a:ext>
            </a:extLst>
          </p:cNvPr>
          <p:cNvCxnSpPr>
            <a:cxnSpLocks/>
          </p:cNvCxnSpPr>
          <p:nvPr/>
        </p:nvCxnSpPr>
        <p:spPr>
          <a:xfrm>
            <a:off x="596013" y="3370805"/>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37CE4FC-9746-8BD3-5712-5962193C026B}"/>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82232" y="461179"/>
            <a:ext cx="1513754" cy="838790"/>
          </a:xfrm>
          <a:prstGeom prst="rect">
            <a:avLst/>
          </a:prstGeom>
        </p:spPr>
      </p:pic>
      <p:sp>
        <p:nvSpPr>
          <p:cNvPr id="6" name="TextBox 5">
            <a:extLst>
              <a:ext uri="{FF2B5EF4-FFF2-40B4-BE49-F238E27FC236}">
                <a16:creationId xmlns:a16="http://schemas.microsoft.com/office/drawing/2014/main" id="{FDA92492-AAA1-760E-6820-549CEFCB5B3A}"/>
              </a:ext>
            </a:extLst>
          </p:cNvPr>
          <p:cNvSpPr txBox="1">
            <a:spLocks/>
          </p:cNvSpPr>
          <p:nvPr/>
        </p:nvSpPr>
        <p:spPr>
          <a:xfrm>
            <a:off x="596010" y="1720361"/>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annulment     </a:t>
            </a:r>
            <a:r>
              <a:rPr lang="en-GB" sz="1100">
                <a:effectLst/>
                <a:latin typeface="Georgia" panose="02040502050405020303" pitchFamily="18" charset="0"/>
                <a:ea typeface="Open Sans" panose="020B0606030504020204" pitchFamily="34" charset="0"/>
                <a:cs typeface="Open Sans" panose="020B0606030504020204" pitchFamily="34" charset="0"/>
              </a:rPr>
              <a:t>  | a</a:t>
            </a:r>
            <a:r>
              <a:rPr lang="en-GB" sz="1100">
                <a:latin typeface="Georgia" panose="02040502050405020303" pitchFamily="18" charset="0"/>
                <a:ea typeface="Open Sans" panose="020B0606030504020204" pitchFamily="34" charset="0"/>
                <a:cs typeface="Open Sans" panose="020B0606030504020204" pitchFamily="34" charset="0"/>
              </a:rPr>
              <a:t> legal decision that a marriage was never valid.</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C3DF0FB5-D44E-DA60-39DC-2FE242B7C8E4}"/>
              </a:ext>
            </a:extLst>
          </p:cNvPr>
          <p:cNvSpPr txBox="1">
            <a:spLocks/>
          </p:cNvSpPr>
          <p:nvPr/>
        </p:nvSpPr>
        <p:spPr>
          <a:xfrm>
            <a:off x="596009" y="6051516"/>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Pope     </a:t>
            </a:r>
            <a:r>
              <a:rPr lang="en-GB" sz="1100">
                <a:effectLst/>
                <a:latin typeface="Georgia" panose="02040502050405020303" pitchFamily="18" charset="0"/>
                <a:ea typeface="Open Sans" panose="020B0606030504020204" pitchFamily="34" charset="0"/>
                <a:cs typeface="Open Sans" panose="020B0606030504020204" pitchFamily="34" charset="0"/>
              </a:rPr>
              <a:t>  |  the head of the Roman Catholic Church </a:t>
            </a:r>
          </a:p>
        </p:txBody>
      </p:sp>
    </p:spTree>
    <p:extLst>
      <p:ext uri="{BB962C8B-B14F-4D97-AF65-F5344CB8AC3E}">
        <p14:creationId xmlns:p14="http://schemas.microsoft.com/office/powerpoint/2010/main" val="4221742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8AE36-EEDF-875A-D34F-4CE41080FB90}"/>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37280E7-5505-8A9B-1CBC-A9EB66AA23B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12192001" cy="6853344"/>
          </a:xfrm>
          <a:prstGeom prst="rect">
            <a:avLst/>
          </a:prstGeom>
        </p:spPr>
      </p:pic>
      <p:sp>
        <p:nvSpPr>
          <p:cNvPr id="9" name="Title 8">
            <a:extLst>
              <a:ext uri="{FF2B5EF4-FFF2-40B4-BE49-F238E27FC236}">
                <a16:creationId xmlns:a16="http://schemas.microsoft.com/office/drawing/2014/main" id="{81F84474-2B6C-BFC8-98D6-E374324CB615}"/>
              </a:ext>
              <a:ext uri="{C183D7F6-B498-43B3-948B-1728B52AA6E4}">
                <adec:decorative xmlns:adec="http://schemas.microsoft.com/office/drawing/2017/decorative" val="0"/>
              </a:ext>
            </a:extLst>
          </p:cNvPr>
          <p:cNvSpPr txBox="1">
            <a:spLocks noGrp="1"/>
          </p:cNvSpPr>
          <p:nvPr>
            <p:ph type="title" idx="4294967295"/>
          </p:nvPr>
        </p:nvSpPr>
        <p:spPr>
          <a:xfrm>
            <a:off x="411947" y="386924"/>
            <a:ext cx="640448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100" normalizeH="0" baseline="0" noProof="0">
                <a:ln>
                  <a:noFill/>
                </a:ln>
                <a:solidFill>
                  <a:srgbClr val="45235E"/>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VOCABULARY LIST </a:t>
            </a:r>
          </a:p>
        </p:txBody>
      </p:sp>
      <p:sp>
        <p:nvSpPr>
          <p:cNvPr id="76" name="TextBox 75">
            <a:extLst>
              <a:ext uri="{FF2B5EF4-FFF2-40B4-BE49-F238E27FC236}">
                <a16:creationId xmlns:a16="http://schemas.microsoft.com/office/drawing/2014/main" id="{7ACA57AD-AB90-B2BD-30D8-4D0882FDE0BD}"/>
              </a:ext>
            </a:extLst>
          </p:cNvPr>
          <p:cNvSpPr txBox="1">
            <a:spLocks/>
          </p:cNvSpPr>
          <p:nvPr/>
        </p:nvSpPr>
        <p:spPr>
          <a:xfrm>
            <a:off x="596014" y="1384457"/>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regent     </a:t>
            </a:r>
            <a:r>
              <a:rPr lang="en-GB" sz="1100">
                <a:latin typeface="Georgia" panose="02040502050405020303" pitchFamily="18" charset="0"/>
                <a:ea typeface="Open Sans" panose="020B0606030504020204" pitchFamily="34" charset="0"/>
                <a:cs typeface="Open Sans" panose="020B0606030504020204" pitchFamily="34" charset="0"/>
              </a:rPr>
              <a:t>  |  person who rules when the king or queen is unable to </a:t>
            </a:r>
          </a:p>
        </p:txBody>
      </p:sp>
      <p:sp>
        <p:nvSpPr>
          <p:cNvPr id="79" name="TextBox 78">
            <a:extLst>
              <a:ext uri="{FF2B5EF4-FFF2-40B4-BE49-F238E27FC236}">
                <a16:creationId xmlns:a16="http://schemas.microsoft.com/office/drawing/2014/main" id="{D075EEFB-A043-8C2C-B7F7-9060D0A52639}"/>
              </a:ext>
            </a:extLst>
          </p:cNvPr>
          <p:cNvSpPr txBox="1">
            <a:spLocks/>
          </p:cNvSpPr>
          <p:nvPr/>
        </p:nvSpPr>
        <p:spPr>
          <a:xfrm>
            <a:off x="596014" y="1703565"/>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Roman Catholic Church   </a:t>
            </a:r>
            <a:r>
              <a:rPr lang="en-GB" sz="1100">
                <a:solidFill>
                  <a:srgbClr val="9D691F"/>
                </a:solidFill>
                <a:latin typeface="Georgia" panose="02040502050405020303" pitchFamily="18" charset="0"/>
                <a:ea typeface="Open Sans" panose="020B0606030504020204" pitchFamily="34" charset="0"/>
                <a:cs typeface="Open Sans" panose="020B0606030504020204" pitchFamily="34" charset="0"/>
              </a:rPr>
              <a:t>  </a:t>
            </a:r>
            <a:r>
              <a:rPr lang="en-GB" sz="1100">
                <a:latin typeface="Georgia" panose="02040502050405020303" pitchFamily="18" charset="0"/>
                <a:ea typeface="Open Sans" panose="020B0606030504020204" pitchFamily="34" charset="0"/>
                <a:cs typeface="Open Sans" panose="020B0606030504020204" pitchFamily="34" charset="0"/>
              </a:rPr>
              <a:t>|  Christian religion with the Pope as its head </a:t>
            </a:r>
          </a:p>
        </p:txBody>
      </p:sp>
      <p:sp>
        <p:nvSpPr>
          <p:cNvPr id="82" name="TextBox 81">
            <a:extLst>
              <a:ext uri="{FF2B5EF4-FFF2-40B4-BE49-F238E27FC236}">
                <a16:creationId xmlns:a16="http://schemas.microsoft.com/office/drawing/2014/main" id="{DDA9F92C-18D0-3964-49A4-62DD09BBD65A}"/>
              </a:ext>
            </a:extLst>
          </p:cNvPr>
          <p:cNvSpPr txBox="1">
            <a:spLocks/>
          </p:cNvSpPr>
          <p:nvPr/>
        </p:nvSpPr>
        <p:spPr>
          <a:xfrm>
            <a:off x="596014" y="2375965"/>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wealthy   </a:t>
            </a:r>
            <a:r>
              <a:rPr lang="en-GB" sz="1100">
                <a:latin typeface="Georgia" panose="02040502050405020303" pitchFamily="18" charset="0"/>
                <a:ea typeface="Open Sans" panose="020B0606030504020204" pitchFamily="34" charset="0"/>
                <a:cs typeface="Open Sans" panose="020B0606030504020204" pitchFamily="34" charset="0"/>
              </a:rPr>
              <a:t>  |  having a large amount of money, property, land and valuable possessions </a:t>
            </a:r>
          </a:p>
        </p:txBody>
      </p:sp>
      <p:sp>
        <p:nvSpPr>
          <p:cNvPr id="94" name="TextBox 93">
            <a:extLst>
              <a:ext uri="{FF2B5EF4-FFF2-40B4-BE49-F238E27FC236}">
                <a16:creationId xmlns:a16="http://schemas.microsoft.com/office/drawing/2014/main" id="{12463F70-F54E-3AF7-E3D6-EA59CF11DF1C}"/>
              </a:ext>
            </a:extLst>
          </p:cNvPr>
          <p:cNvSpPr txBox="1">
            <a:spLocks/>
          </p:cNvSpPr>
          <p:nvPr/>
        </p:nvSpPr>
        <p:spPr>
          <a:xfrm>
            <a:off x="596010" y="1080991"/>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Protestant    </a:t>
            </a:r>
            <a:r>
              <a:rPr lang="en-GB" sz="1100">
                <a:latin typeface="Georgia" panose="02040502050405020303" pitchFamily="18" charset="0"/>
                <a:ea typeface="Open Sans" panose="020B0606030504020204" pitchFamily="34" charset="0"/>
                <a:cs typeface="Open Sans" panose="020B0606030504020204" pitchFamily="34" charset="0"/>
              </a:rPr>
              <a:t>  |  A type of Christianity that believes people do not need officials (such as the Pope or Bishops) to communicate with God</a:t>
            </a:r>
          </a:p>
        </p:txBody>
      </p:sp>
      <p:cxnSp>
        <p:nvCxnSpPr>
          <p:cNvPr id="18" name="Straight Connector 17">
            <a:extLst>
              <a:ext uri="{FF2B5EF4-FFF2-40B4-BE49-F238E27FC236}">
                <a16:creationId xmlns:a16="http://schemas.microsoft.com/office/drawing/2014/main" id="{0AE435F6-5F19-A21B-11D0-0CBA17BD15ED}"/>
              </a:ext>
              <a:ext uri="{C183D7F6-B498-43B3-948B-1728B52AA6E4}">
                <adec:decorative xmlns:adec="http://schemas.microsoft.com/office/drawing/2017/decorative" val="1"/>
              </a:ext>
            </a:extLst>
          </p:cNvPr>
          <p:cNvCxnSpPr>
            <a:cxnSpLocks/>
          </p:cNvCxnSpPr>
          <p:nvPr/>
        </p:nvCxnSpPr>
        <p:spPr>
          <a:xfrm>
            <a:off x="596014" y="1667433"/>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885D661-B08C-3ABA-DB8B-9B37E4D5EDF4}"/>
              </a:ext>
              <a:ext uri="{C183D7F6-B498-43B3-948B-1728B52AA6E4}">
                <adec:decorative xmlns:adec="http://schemas.microsoft.com/office/drawing/2017/decorative" val="1"/>
              </a:ext>
            </a:extLst>
          </p:cNvPr>
          <p:cNvCxnSpPr>
            <a:cxnSpLocks/>
          </p:cNvCxnSpPr>
          <p:nvPr/>
        </p:nvCxnSpPr>
        <p:spPr>
          <a:xfrm>
            <a:off x="596014" y="2007324"/>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439475D4-43EF-755B-9DB0-0614AF5D85C0}"/>
              </a:ext>
              <a:ext uri="{C183D7F6-B498-43B3-948B-1728B52AA6E4}">
                <adec:decorative xmlns:adec="http://schemas.microsoft.com/office/drawing/2017/decorative" val="1"/>
              </a:ext>
            </a:extLst>
          </p:cNvPr>
          <p:cNvCxnSpPr>
            <a:cxnSpLocks/>
          </p:cNvCxnSpPr>
          <p:nvPr/>
        </p:nvCxnSpPr>
        <p:spPr>
          <a:xfrm>
            <a:off x="596014" y="2340288"/>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4E938FFB-DD0E-1CD0-857B-673DA90B5F42}"/>
              </a:ext>
              <a:ext uri="{C183D7F6-B498-43B3-948B-1728B52AA6E4}">
                <adec:decorative xmlns:adec="http://schemas.microsoft.com/office/drawing/2017/decorative" val="1"/>
              </a:ext>
            </a:extLst>
          </p:cNvPr>
          <p:cNvCxnSpPr>
            <a:cxnSpLocks/>
          </p:cNvCxnSpPr>
          <p:nvPr/>
        </p:nvCxnSpPr>
        <p:spPr>
          <a:xfrm>
            <a:off x="596014" y="2673252"/>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CF53C5FF-6552-95C3-4A5D-D9CD453F2B0B}"/>
              </a:ext>
              <a:ext uri="{C183D7F6-B498-43B3-948B-1728B52AA6E4}">
                <adec:decorative xmlns:adec="http://schemas.microsoft.com/office/drawing/2017/decorative" val="1"/>
              </a:ext>
            </a:extLst>
          </p:cNvPr>
          <p:cNvCxnSpPr>
            <a:cxnSpLocks/>
          </p:cNvCxnSpPr>
          <p:nvPr/>
        </p:nvCxnSpPr>
        <p:spPr>
          <a:xfrm>
            <a:off x="596014" y="1374844"/>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8DBECF4-555F-42CD-56E9-1110DA24C2D5}"/>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82232" y="461179"/>
            <a:ext cx="1513754" cy="838790"/>
          </a:xfrm>
          <a:prstGeom prst="rect">
            <a:avLst/>
          </a:prstGeom>
        </p:spPr>
      </p:pic>
      <p:sp>
        <p:nvSpPr>
          <p:cNvPr id="6" name="TextBox 5">
            <a:extLst>
              <a:ext uri="{FF2B5EF4-FFF2-40B4-BE49-F238E27FC236}">
                <a16:creationId xmlns:a16="http://schemas.microsoft.com/office/drawing/2014/main" id="{DD3D8BDD-8787-534A-8977-1E1485A6EE01}"/>
              </a:ext>
            </a:extLst>
          </p:cNvPr>
          <p:cNvSpPr txBox="1">
            <a:spLocks/>
          </p:cNvSpPr>
          <p:nvPr/>
        </p:nvSpPr>
        <p:spPr>
          <a:xfrm>
            <a:off x="596010" y="2021700"/>
            <a:ext cx="10613273" cy="261610"/>
          </a:xfrm>
          <a:prstGeom prst="rect">
            <a:avLst/>
          </a:prstGeom>
          <a:noFill/>
        </p:spPr>
        <p:txBody>
          <a:bodyPr wrap="square" rtlCol="0">
            <a:spAutoFit/>
          </a:bodyPr>
          <a:lstStyle/>
          <a:p>
            <a:r>
              <a:rPr lang="en-GB" sz="1100" b="1">
                <a:solidFill>
                  <a:srgbClr val="9D691F"/>
                </a:solidFill>
                <a:latin typeface="Georgia" panose="02040502050405020303" pitchFamily="18" charset="0"/>
                <a:ea typeface="Open Sans" panose="020B0606030504020204" pitchFamily="34" charset="0"/>
                <a:cs typeface="Open Sans" panose="020B0606030504020204" pitchFamily="34" charset="0"/>
              </a:rPr>
              <a:t>treason     </a:t>
            </a:r>
            <a:r>
              <a:rPr lang="en-GB" sz="1100">
                <a:latin typeface="Georgia" panose="02040502050405020303" pitchFamily="18" charset="0"/>
                <a:ea typeface="Open Sans" panose="020B0606030504020204" pitchFamily="34" charset="0"/>
                <a:cs typeface="Open Sans" panose="020B0606030504020204" pitchFamily="34" charset="0"/>
              </a:rPr>
              <a:t>  |  the crime of acting against your own country, especially by trying to kill the king or queen, or overthrow the government</a:t>
            </a:r>
          </a:p>
        </p:txBody>
      </p:sp>
    </p:spTree>
    <p:extLst>
      <p:ext uri="{BB962C8B-B14F-4D97-AF65-F5344CB8AC3E}">
        <p14:creationId xmlns:p14="http://schemas.microsoft.com/office/powerpoint/2010/main" val="4187964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759A5BB-587E-31A9-7AB4-6303F41118E7}"/>
              </a:ext>
            </a:extLst>
          </p:cNvPr>
          <p:cNvSpPr txBox="1">
            <a:spLocks noGrp="1"/>
          </p:cNvSpPr>
          <p:nvPr>
            <p:ph type="title" idx="4294967295"/>
          </p:nvPr>
        </p:nvSpPr>
        <p:spPr>
          <a:xfrm>
            <a:off x="323265" y="319384"/>
            <a:ext cx="1109871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PORTRAIT OF KATHERINE OF ARAGON</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BC68A432-C1DD-9610-BEDF-FCBE2EB535ED}"/>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A portrait of Katherine of Aragon from the early 1530s </a:t>
            </a:r>
          </a:p>
        </p:txBody>
      </p:sp>
      <p:pic>
        <p:nvPicPr>
          <p:cNvPr id="21" name="Picture 20" descr="A portrait of a woman in Tudor clothing holding a monkey ">
            <a:extLst>
              <a:ext uri="{FF2B5EF4-FFF2-40B4-BE49-F238E27FC236}">
                <a16:creationId xmlns:a16="http://schemas.microsoft.com/office/drawing/2014/main" id="{FF3B185F-32B3-C8E9-0AF4-C1F20C22452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37710" y="1485568"/>
            <a:ext cx="2934834" cy="4309894"/>
          </a:xfrm>
          <a:prstGeom prst="rect">
            <a:avLst/>
          </a:prstGeom>
        </p:spPr>
      </p:pic>
      <p:sp>
        <p:nvSpPr>
          <p:cNvPr id="2" name="TextBox 1">
            <a:extLst>
              <a:ext uri="{FF2B5EF4-FFF2-40B4-BE49-F238E27FC236}">
                <a16:creationId xmlns:a16="http://schemas.microsoft.com/office/drawing/2014/main" id="{EC030B9F-B1D3-6E1E-0AC0-2116881C51CA}"/>
              </a:ext>
            </a:extLst>
          </p:cNvPr>
          <p:cNvSpPr txBox="1"/>
          <p:nvPr/>
        </p:nvSpPr>
        <p:spPr>
          <a:xfrm>
            <a:off x="991458" y="5526386"/>
            <a:ext cx="2508250" cy="338554"/>
          </a:xfrm>
          <a:prstGeom prst="rect">
            <a:avLst/>
          </a:prstGeom>
          <a:noFill/>
        </p:spPr>
        <p:txBody>
          <a:bodyPr wrap="square">
            <a:spAutoFit/>
          </a:bodyPr>
          <a:lstStyle/>
          <a:p>
            <a:r>
              <a:rPr lang="en-GB" sz="800" b="0" i="0" u="none" strike="noStrike" kern="1200">
                <a:solidFill>
                  <a:schemeClr val="bg1"/>
                </a:solidFill>
                <a:effectLst/>
                <a:latin typeface="Georgia" panose="02040502050405020303" pitchFamily="18" charset="0"/>
              </a:rPr>
              <a:t>© Philip Mould Ltd, London/Bridgeman Images</a:t>
            </a:r>
            <a:br>
              <a:rPr lang="en-GB" sz="800" b="0" i="0" u="none" strike="noStrike" kern="1200">
                <a:solidFill>
                  <a:schemeClr val="bg1"/>
                </a:solidFill>
                <a:effectLst/>
                <a:latin typeface="Georgia" panose="02040502050405020303" pitchFamily="18" charset="0"/>
              </a:rPr>
            </a:br>
            <a:endParaRPr lang="en-GB" sz="800">
              <a:solidFill>
                <a:schemeClr val="bg1"/>
              </a:solidFill>
              <a:effectLst/>
              <a:latin typeface="Georgia" panose="02040502050405020303" pitchFamily="18" charset="0"/>
            </a:endParaRPr>
          </a:p>
        </p:txBody>
      </p:sp>
      <p:sp>
        <p:nvSpPr>
          <p:cNvPr id="3" name="TextBox 2">
            <a:extLst>
              <a:ext uri="{FF2B5EF4-FFF2-40B4-BE49-F238E27FC236}">
                <a16:creationId xmlns:a16="http://schemas.microsoft.com/office/drawing/2014/main" id="{C74949D6-3BF8-4F64-F8E7-E54952002C27}"/>
              </a:ext>
            </a:extLst>
          </p:cNvPr>
          <p:cNvSpPr txBox="1"/>
          <p:nvPr/>
        </p:nvSpPr>
        <p:spPr>
          <a:xfrm>
            <a:off x="408373" y="5864940"/>
            <a:ext cx="28639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Painted around 1530</a:t>
            </a:r>
            <a:endParaRPr lang="en-US" sz="800">
              <a:latin typeface="Georgia" panose="02040502050405020303" pitchFamily="18" charset="0"/>
            </a:endParaRPr>
          </a:p>
        </p:txBody>
      </p:sp>
      <p:sp>
        <p:nvSpPr>
          <p:cNvPr id="6" name="TextBox 5">
            <a:extLst>
              <a:ext uri="{FF2B5EF4-FFF2-40B4-BE49-F238E27FC236}">
                <a16:creationId xmlns:a16="http://schemas.microsoft.com/office/drawing/2014/main" id="{821BD8C7-1D51-6790-D61E-83FD8314FBF8}"/>
              </a:ext>
            </a:extLst>
          </p:cNvPr>
          <p:cNvSpPr txBox="1"/>
          <p:nvPr/>
        </p:nvSpPr>
        <p:spPr>
          <a:xfrm>
            <a:off x="3564156" y="1567654"/>
            <a:ext cx="2948228" cy="297004"/>
          </a:xfrm>
          <a:prstGeom prst="rect">
            <a:avLst/>
          </a:prstGeom>
          <a:noFill/>
        </p:spPr>
        <p:txBody>
          <a:bodyPr wrap="square">
            <a:spAutoFit/>
          </a:bodyPr>
          <a:lstStyle/>
          <a:p>
            <a:pPr defTabSz="144000">
              <a:lnSpc>
                <a:spcPct val="95000"/>
              </a:lnSpc>
            </a:pPr>
            <a:r>
              <a:rPr lang="en-GB" sz="1400"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BACKGROUND NOTES</a:t>
            </a:r>
            <a:endParaRPr lang="en-GB" sz="14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0" name="TextBox 19">
            <a:extLst>
              <a:ext uri="{FF2B5EF4-FFF2-40B4-BE49-F238E27FC236}">
                <a16:creationId xmlns:a16="http://schemas.microsoft.com/office/drawing/2014/main" id="{8EF1E5E4-D4E4-2461-6588-FCEC11B04F50}"/>
              </a:ext>
            </a:extLst>
          </p:cNvPr>
          <p:cNvSpPr txBox="1"/>
          <p:nvPr/>
        </p:nvSpPr>
        <p:spPr>
          <a:xfrm>
            <a:off x="3550508" y="2160091"/>
            <a:ext cx="3044132" cy="4154984"/>
          </a:xfrm>
          <a:prstGeom prst="rect">
            <a:avLst/>
          </a:prstGeom>
          <a:noFill/>
          <a:ln w="19050">
            <a:noFill/>
          </a:ln>
        </p:spPr>
        <p:txBody>
          <a:bodyPr wrap="square" lIns="91440" tIns="45720" rIns="91440" bIns="45720" rtlCol="0" anchor="t">
            <a:spAutoFit/>
          </a:bodyPr>
          <a:lstStyle/>
          <a:p>
            <a:r>
              <a:rPr lang="en-GB" sz="1100" kern="100">
                <a:effectLst/>
                <a:latin typeface="Georgia" panose="02040502050405020303" pitchFamily="18" charset="0"/>
                <a:ea typeface="Calibri" panose="020F0502020204030204" pitchFamily="34" charset="0"/>
                <a:cs typeface="Mangal" panose="02040503050203030202" pitchFamily="18" charset="0"/>
              </a:rPr>
              <a:t>Katherine of Aragon was a Spanish princess, daughter of Queen Isabella of Castile and Ferdinand of Aragon. For many years, Spanish rulers had been fighting to take over areas in Europe and South America. </a:t>
            </a:r>
          </a:p>
          <a:p>
            <a:endParaRPr lang="en-GB" sz="1100" kern="100">
              <a:effectLst/>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Katherine came to England in 1501, aged 15. She married Henry VIII in 1509 and became Queen. She had one daughter Mary in 1516. Henry wanted to separate from her, he asked her for an </a:t>
            </a:r>
            <a:r>
              <a:rPr lang="en-GB" sz="1100" b="1" kern="100">
                <a:effectLst/>
                <a:latin typeface="Georgia" panose="02040502050405020303" pitchFamily="18" charset="0"/>
                <a:ea typeface="Calibri" panose="020F0502020204030204" pitchFamily="34" charset="0"/>
                <a:cs typeface="Mangal" panose="02040503050203030202" pitchFamily="18" charset="0"/>
              </a:rPr>
              <a:t>annulment</a:t>
            </a:r>
            <a:r>
              <a:rPr lang="en-GB" sz="1100" kern="100">
                <a:effectLst/>
                <a:latin typeface="Georgia" panose="02040502050405020303" pitchFamily="18" charset="0"/>
                <a:ea typeface="Calibri" panose="020F0502020204030204" pitchFamily="34" charset="0"/>
                <a:cs typeface="Mangal" panose="02040503050203030202" pitchFamily="18" charset="0"/>
              </a:rPr>
              <a:t>. At first Henry tried to persuade her to go into a </a:t>
            </a:r>
            <a:r>
              <a:rPr lang="en-GB" sz="1100" b="1" kern="100">
                <a:effectLst/>
                <a:latin typeface="Georgia" panose="02040502050405020303" pitchFamily="18" charset="0"/>
                <a:ea typeface="Calibri" panose="020F0502020204030204" pitchFamily="34" charset="0"/>
                <a:cs typeface="Mangal" panose="02040503050203030202" pitchFamily="18" charset="0"/>
              </a:rPr>
              <a:t>convent</a:t>
            </a:r>
            <a:r>
              <a:rPr lang="en-GB" sz="1100" kern="100">
                <a:effectLst/>
                <a:latin typeface="Georgia" panose="02040502050405020303" pitchFamily="18" charset="0"/>
                <a:ea typeface="Calibri" panose="020F0502020204030204" pitchFamily="34" charset="0"/>
                <a:cs typeface="Mangal" panose="02040503050203030202" pitchFamily="18" charset="0"/>
              </a:rPr>
              <a:t> and told her that she would be </a:t>
            </a:r>
            <a:r>
              <a:rPr lang="en-GB" sz="1100" kern="100">
                <a:latin typeface="Georgia" panose="02040502050405020303" pitchFamily="18" charset="0"/>
                <a:ea typeface="Calibri" panose="020F0502020204030204" pitchFamily="34" charset="0"/>
                <a:cs typeface="Mangal" panose="02040503050203030202" pitchFamily="18" charset="0"/>
              </a:rPr>
              <a:t>given money and property if she agreed</a:t>
            </a:r>
            <a:r>
              <a:rPr lang="en-GB" sz="1100" kern="100">
                <a:effectLst/>
                <a:latin typeface="Georgia" panose="02040502050405020303" pitchFamily="18" charset="0"/>
                <a:ea typeface="Calibri" panose="020F0502020204030204" pitchFamily="34" charset="0"/>
                <a:cs typeface="Mangal" panose="02040503050203030202" pitchFamily="18" charset="0"/>
              </a:rPr>
              <a:t>. But Katherine refused. Katherine believed their marriage was a holy vow that should not be broken and that God had chosen her to be queen. </a:t>
            </a:r>
          </a:p>
          <a:p>
            <a:endParaRPr lang="en-GB" sz="1100" kern="100">
              <a:effectLst/>
              <a:latin typeface="Georgia" panose="02040502050405020303" pitchFamily="18" charset="0"/>
              <a:ea typeface="Calibri" panose="020F0502020204030204" pitchFamily="34" charset="0"/>
              <a:cs typeface="Mangal" panose="02040503050203030202" pitchFamily="18" charset="0"/>
            </a:endParaRPr>
          </a:p>
          <a:p>
            <a:r>
              <a:rPr lang="en-GB" sz="1100" kern="100">
                <a:effectLst/>
                <a:latin typeface="Georgia" panose="02040502050405020303" pitchFamily="18" charset="0"/>
                <a:ea typeface="Calibri" panose="020F0502020204030204" pitchFamily="34" charset="0"/>
                <a:cs typeface="Mangal" panose="02040503050203030202" pitchFamily="18" charset="0"/>
              </a:rPr>
              <a:t>Portraits were very expensive, so they were a way of showing off how rich you were. Portraits could also help send certain messages about the person in the painting, perhaps making them look powerful and or to show connections to other places. </a:t>
            </a:r>
          </a:p>
        </p:txBody>
      </p:sp>
      <p:sp>
        <p:nvSpPr>
          <p:cNvPr id="17" name="TextBox 16">
            <a:extLst>
              <a:ext uri="{FF2B5EF4-FFF2-40B4-BE49-F238E27FC236}">
                <a16:creationId xmlns:a16="http://schemas.microsoft.com/office/drawing/2014/main" id="{5A6FFB27-CAF0-2E56-6AB4-5A86398B17F6}"/>
              </a:ext>
            </a:extLst>
          </p:cNvPr>
          <p:cNvSpPr txBox="1"/>
          <p:nvPr/>
        </p:nvSpPr>
        <p:spPr>
          <a:xfrm>
            <a:off x="6760859" y="1571144"/>
            <a:ext cx="2948228" cy="501676"/>
          </a:xfrm>
          <a:prstGeom prst="rect">
            <a:avLst/>
          </a:prstGeom>
          <a:noFill/>
        </p:spPr>
        <p:txBody>
          <a:bodyPr wrap="square" lIns="91440" tIns="45720" rIns="91440" bIns="45720" anchor="t">
            <a:spAutoFit/>
          </a:bodyPr>
          <a:lstStyle/>
          <a:p>
            <a:pPr defTabSz="144000">
              <a:lnSpc>
                <a:spcPct val="95000"/>
              </a:lnSpc>
            </a:pP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WHAT CAN WE LEARN FROM</a:t>
            </a:r>
            <a:br>
              <a:rPr lang="en-GB" sz="1400" spc="100">
                <a:latin typeface="Open Sans Condensed" panose="020B0306030504020204" pitchFamily="34" charset="0"/>
                <a:ea typeface="Open Sans Condensed" panose="020B0306030504020204" pitchFamily="34" charset="0"/>
                <a:cs typeface="Open Sans Condensed" panose="020B0306030504020204" pitchFamily="34" charset="0"/>
              </a:rPr>
            </a:br>
            <a:r>
              <a:rPr lang="en-GB" sz="1400" spc="100">
                <a:solidFill>
                  <a:srgbClr val="45235E"/>
                </a:solidFill>
                <a:latin typeface="Open Sans Condensed"/>
                <a:ea typeface="Open Sans Condensed" panose="020B0306030504020204" pitchFamily="34" charset="0"/>
                <a:cs typeface="Open Sans Condensed" panose="020B0306030504020204" pitchFamily="34" charset="0"/>
              </a:rPr>
              <a:t>THIS SOURCE?</a:t>
            </a:r>
            <a:endParaRPr lang="en-GB" sz="1400">
              <a:effectLst/>
              <a:latin typeface="Open Sans Condensed"/>
              <a:ea typeface="Open Sans Condensed" panose="020B0306030504020204" pitchFamily="34" charset="0"/>
              <a:cs typeface="Open Sans Condensed" panose="020B0306030504020204" pitchFamily="34" charset="0"/>
            </a:endParaRPr>
          </a:p>
        </p:txBody>
      </p:sp>
      <p:sp>
        <p:nvSpPr>
          <p:cNvPr id="18" name="TextBox 17">
            <a:extLst>
              <a:ext uri="{FF2B5EF4-FFF2-40B4-BE49-F238E27FC236}">
                <a16:creationId xmlns:a16="http://schemas.microsoft.com/office/drawing/2014/main" id="{804E7643-D7C0-37CB-05BE-CA6E85D76481}"/>
              </a:ext>
            </a:extLst>
          </p:cNvPr>
          <p:cNvSpPr txBox="1"/>
          <p:nvPr/>
        </p:nvSpPr>
        <p:spPr>
          <a:xfrm>
            <a:off x="6770251" y="2160091"/>
            <a:ext cx="3044132" cy="2970044"/>
          </a:xfrm>
          <a:prstGeom prst="rect">
            <a:avLst/>
          </a:prstGeom>
          <a:noFill/>
          <a:ln w="19050">
            <a:noFill/>
          </a:ln>
        </p:spPr>
        <p:txBody>
          <a:bodyPr wrap="square" lIns="91440" tIns="45720" rIns="91440" bIns="45720" rtlCol="0" anchor="t">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This portrait gives us an idea of what Katherine looked like and what she wore.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The portrait also shows Katherine’s pet monkey. Rich people often had unusual pets from far-away places.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Katherine seems to be offering the monkey some coins, which it is ignoring. The monkey is holding a small bunch of flowers and is reaching for Katherine’s cross necklace instead. Some historians believe that this symbolises how Katherine felt about Henry asking for an </a:t>
            </a:r>
            <a:r>
              <a:rPr lang="en-GB" sz="1100" b="1">
                <a:latin typeface="Georgia" panose="02040502050405020303" pitchFamily="18" charset="0"/>
                <a:ea typeface="Open Sans" panose="020B0606030504020204" pitchFamily="34" charset="0"/>
                <a:cs typeface="Open Sans" panose="020B0606030504020204" pitchFamily="34" charset="0"/>
              </a:rPr>
              <a:t>annulment</a:t>
            </a:r>
            <a:r>
              <a:rPr lang="en-GB" sz="1100">
                <a:latin typeface="Georgia" panose="02040502050405020303" pitchFamily="18" charset="0"/>
                <a:ea typeface="Open Sans" panose="020B0606030504020204" pitchFamily="34" charset="0"/>
                <a:cs typeface="Open Sans" panose="020B0606030504020204" pitchFamily="34" charset="0"/>
              </a:rPr>
              <a:t>.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The monkey appears to be a type of monkey from South America. </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E1D97044-5D8B-3DF8-581B-BF5FE9D4B9D0}"/>
              </a:ext>
              <a:ext uri="{C183D7F6-B498-43B3-948B-1728B52AA6E4}">
                <adec:decorative xmlns:adec="http://schemas.microsoft.com/office/drawing/2017/decorative" val="1"/>
              </a:ext>
            </a:extLst>
          </p:cNvPr>
          <p:cNvSpPr/>
          <p:nvPr/>
        </p:nvSpPr>
        <p:spPr>
          <a:xfrm>
            <a:off x="437710" y="5844030"/>
            <a:ext cx="2934834"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75E9F22-8831-719F-E25B-CF2E491DEA10}"/>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5" name="TextBox 24">
            <a:extLst>
              <a:ext uri="{FF2B5EF4-FFF2-40B4-BE49-F238E27FC236}">
                <a16:creationId xmlns:a16="http://schemas.microsoft.com/office/drawing/2014/main" id="{3069BA6C-5584-F361-9B5C-625B76E6C506}"/>
              </a:ext>
            </a:extLst>
          </p:cNvPr>
          <p:cNvSpPr txBox="1"/>
          <p:nvPr/>
        </p:nvSpPr>
        <p:spPr>
          <a:xfrm>
            <a:off x="10148717" y="1873030"/>
            <a:ext cx="1534650" cy="1277273"/>
          </a:xfrm>
          <a:prstGeom prst="rect">
            <a:avLst/>
          </a:prstGeom>
          <a:noFill/>
        </p:spPr>
        <p:txBody>
          <a:bodyPr wrap="square" lIns="91440" tIns="45720" rIns="91440" bIns="45720" rtlCol="0" anchor="t">
            <a:spAutoFit/>
          </a:bodyPr>
          <a:lstStyle/>
          <a:p>
            <a:r>
              <a:rPr lang="en-GB" sz="1100" b="1" dirty="0">
                <a:latin typeface="Georgia" panose="02040502050405020303" pitchFamily="18" charset="0"/>
              </a:rPr>
              <a:t>Q </a:t>
            </a:r>
            <a:r>
              <a:rPr lang="en-GB" sz="1100" dirty="0">
                <a:latin typeface="Georgia" panose="02040502050405020303" pitchFamily="18" charset="0"/>
              </a:rPr>
              <a:t>| What clues are there in the painting that suggest Katherine had connections to the wider world, beyond England?</a:t>
            </a:r>
            <a:endParaRPr lang="en-US" dirty="0">
              <a:latin typeface="Georgia" panose="02040502050405020303" pitchFamily="18" charset="0"/>
            </a:endParaRPr>
          </a:p>
        </p:txBody>
      </p:sp>
      <p:sp>
        <p:nvSpPr>
          <p:cNvPr id="29" name="TextBox 28">
            <a:extLst>
              <a:ext uri="{FF2B5EF4-FFF2-40B4-BE49-F238E27FC236}">
                <a16:creationId xmlns:a16="http://schemas.microsoft.com/office/drawing/2014/main" id="{7CEF6CC5-513B-513C-A355-45EF0810FD60}"/>
              </a:ext>
            </a:extLst>
          </p:cNvPr>
          <p:cNvSpPr txBox="1"/>
          <p:nvPr/>
        </p:nvSpPr>
        <p:spPr>
          <a:xfrm>
            <a:off x="10118633" y="4684757"/>
            <a:ext cx="1534650" cy="1107996"/>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At what stage in Katherine’s life do you think this painting shows? Before, during or after her marriage? </a:t>
            </a:r>
            <a:endParaRPr lang="en-US" sz="1100">
              <a:latin typeface="Georgia" panose="02040502050405020303" pitchFamily="18" charset="0"/>
            </a:endParaRPr>
          </a:p>
        </p:txBody>
      </p:sp>
      <p:sp>
        <p:nvSpPr>
          <p:cNvPr id="4" name="TextBox 3">
            <a:extLst>
              <a:ext uri="{FF2B5EF4-FFF2-40B4-BE49-F238E27FC236}">
                <a16:creationId xmlns:a16="http://schemas.microsoft.com/office/drawing/2014/main" id="{D50FC580-C404-8CD2-C9D9-A956FD72C863}"/>
              </a:ext>
            </a:extLst>
          </p:cNvPr>
          <p:cNvSpPr txBox="1"/>
          <p:nvPr/>
        </p:nvSpPr>
        <p:spPr>
          <a:xfrm>
            <a:off x="10141673" y="3404956"/>
            <a:ext cx="1534650" cy="938719"/>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The monkey is reaching for the cross and ignoring the coins. What might this symbolise? </a:t>
            </a:r>
            <a:endParaRPr lang="en-US">
              <a:latin typeface="Georgia" panose="02040502050405020303" pitchFamily="18" charset="0"/>
            </a:endParaRPr>
          </a:p>
        </p:txBody>
      </p:sp>
      <p:cxnSp>
        <p:nvCxnSpPr>
          <p:cNvPr id="9" name="Straight Connector 8">
            <a:extLst>
              <a:ext uri="{FF2B5EF4-FFF2-40B4-BE49-F238E27FC236}">
                <a16:creationId xmlns:a16="http://schemas.microsoft.com/office/drawing/2014/main" id="{AD7A934B-4592-72F5-6DD7-6810023F8C88}"/>
              </a:ext>
              <a:ext uri="{C183D7F6-B498-43B3-948B-1728B52AA6E4}">
                <adec:decorative xmlns:adec="http://schemas.microsoft.com/office/drawing/2017/decorative" val="1"/>
              </a:ext>
            </a:extLst>
          </p:cNvPr>
          <p:cNvCxnSpPr>
            <a:cxnSpLocks/>
          </p:cNvCxnSpPr>
          <p:nvPr/>
        </p:nvCxnSpPr>
        <p:spPr>
          <a:xfrm>
            <a:off x="10283462" y="456931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F8FB03D-4A4F-BE85-AB54-935A3381B64F}"/>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9C53833-A2BA-3B4B-78FE-622E14F04A5D}"/>
              </a:ext>
              <a:ext uri="{C183D7F6-B498-43B3-948B-1728B52AA6E4}">
                <adec:decorative xmlns:adec="http://schemas.microsoft.com/office/drawing/2017/decorative" val="1"/>
              </a:ext>
            </a:extLst>
          </p:cNvPr>
          <p:cNvCxnSpPr>
            <a:cxnSpLocks/>
          </p:cNvCxnSpPr>
          <p:nvPr/>
        </p:nvCxnSpPr>
        <p:spPr>
          <a:xfrm>
            <a:off x="10285433" y="323156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62232DB-D383-FD64-342E-397F7E7494D1}"/>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E9BD0AFB-8766-BC85-1E23-88755CAAF808}"/>
              </a:ext>
              <a:ext uri="{C183D7F6-B498-43B3-948B-1728B52AA6E4}">
                <adec:decorative xmlns:adec="http://schemas.microsoft.com/office/drawing/2017/decorative" val="1"/>
              </a:ext>
            </a:extLst>
          </p:cNvPr>
          <p:cNvCxnSpPr>
            <a:cxnSpLocks/>
          </p:cNvCxnSpPr>
          <p:nvPr/>
        </p:nvCxnSpPr>
        <p:spPr>
          <a:xfrm>
            <a:off x="10285433" y="590707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768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055495-3FE4-3BB0-A3C0-C056FE33462C}"/>
              </a:ext>
              <a:ext uri="{C183D7F6-B498-43B3-948B-1728B52AA6E4}">
                <adec:decorative xmlns:adec="http://schemas.microsoft.com/office/drawing/2017/decorative" val="1"/>
              </a:ext>
            </a:extLst>
          </p:cNvPr>
          <p:cNvSpPr/>
          <p:nvPr/>
        </p:nvSpPr>
        <p:spPr>
          <a:xfrm>
            <a:off x="2353224" y="859117"/>
            <a:ext cx="7772400" cy="5189758"/>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4D30DDE9-D9AD-D25B-2245-351F4A586C47}"/>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TRANSCRIPT SPEECH</a:t>
            </a:r>
          </a:p>
        </p:txBody>
      </p:sp>
      <p:sp>
        <p:nvSpPr>
          <p:cNvPr id="4" name="TextBox 3">
            <a:extLst>
              <a:ext uri="{FF2B5EF4-FFF2-40B4-BE49-F238E27FC236}">
                <a16:creationId xmlns:a16="http://schemas.microsoft.com/office/drawing/2014/main" id="{BE59E51B-AD7C-3983-DE9C-CD3E644DBFB0}"/>
              </a:ext>
            </a:extLst>
          </p:cNvPr>
          <p:cNvSpPr txBox="1"/>
          <p:nvPr/>
        </p:nvSpPr>
        <p:spPr>
          <a:xfrm>
            <a:off x="2700099" y="1559258"/>
            <a:ext cx="6756854" cy="3970318"/>
          </a:xfrm>
          <a:prstGeom prst="rect">
            <a:avLst/>
          </a:prstGeom>
          <a:noFill/>
        </p:spPr>
        <p:txBody>
          <a:bodyPr wrap="square" rtlCol="0">
            <a:spAutoFit/>
          </a:bodyPr>
          <a:lstStyle/>
          <a:p>
            <a:r>
              <a:rPr lang="en-GB" sz="2800">
                <a:latin typeface="Georgia" panose="02040502050405020303" pitchFamily="18" charset="0"/>
              </a:rPr>
              <a:t>Alas, Sir, where have I offended you?  </a:t>
            </a:r>
          </a:p>
          <a:p>
            <a:endParaRPr lang="en-GB" sz="2800">
              <a:latin typeface="Georgia" panose="02040502050405020303" pitchFamily="18" charset="0"/>
            </a:endParaRPr>
          </a:p>
          <a:p>
            <a:r>
              <a:rPr lang="en-GB" sz="2800">
                <a:latin typeface="Georgia" panose="02040502050405020303" pitchFamily="18" charset="0"/>
              </a:rPr>
              <a:t>Or what occasion have you of displeasure, that you intend to put me from you?  </a:t>
            </a:r>
          </a:p>
          <a:p>
            <a:endParaRPr lang="en-GB" sz="2800">
              <a:latin typeface="Georgia" panose="02040502050405020303" pitchFamily="18" charset="0"/>
            </a:endParaRPr>
          </a:p>
          <a:p>
            <a:r>
              <a:rPr lang="en-GB" sz="2800">
                <a:latin typeface="Georgia" panose="02040502050405020303" pitchFamily="18" charset="0"/>
              </a:rPr>
              <a:t>I take God and all the world to witness that I have  been to you a true, humble and obedient wife, ever conformable to your will and pleasure.  </a:t>
            </a:r>
          </a:p>
        </p:txBody>
      </p:sp>
      <p:sp>
        <p:nvSpPr>
          <p:cNvPr id="7" name="TextBox 6">
            <a:extLst>
              <a:ext uri="{FF2B5EF4-FFF2-40B4-BE49-F238E27FC236}">
                <a16:creationId xmlns:a16="http://schemas.microsoft.com/office/drawing/2014/main" id="{D53DE2DB-F7C5-509A-8112-4B14DE83D9F5}"/>
              </a:ext>
            </a:extLst>
          </p:cNvPr>
          <p:cNvSpPr txBox="1"/>
          <p:nvPr/>
        </p:nvSpPr>
        <p:spPr>
          <a:xfrm>
            <a:off x="0" y="6546875"/>
            <a:ext cx="4495800" cy="261610"/>
          </a:xfrm>
          <a:prstGeom prst="rect">
            <a:avLst/>
          </a:prstGeom>
          <a:noFill/>
        </p:spPr>
        <p:txBody>
          <a:bodyPr wrap="square" lIns="91440" tIns="45720" rIns="91440" bIns="45720" rtlCol="0" anchor="t">
            <a:spAutoFit/>
          </a:bodyPr>
          <a:lstStyle/>
          <a:p>
            <a:r>
              <a:rPr lang="en-GB" sz="1100">
                <a:latin typeface="Georgia" panose="02040502050405020303" pitchFamily="18" charset="0"/>
              </a:rPr>
              <a:t>Listen to audio about this source from Chief Historian Tracy Borman.</a:t>
            </a:r>
            <a:endParaRPr lang="en-US" sz="1100">
              <a:latin typeface="Georgia" panose="02040502050405020303" pitchFamily="18" charset="0"/>
            </a:endParaRPr>
          </a:p>
        </p:txBody>
      </p:sp>
      <p:pic>
        <p:nvPicPr>
          <p:cNvPr id="6" name="Picture 5">
            <a:extLst>
              <a:ext uri="{FF2B5EF4-FFF2-40B4-BE49-F238E27FC236}">
                <a16:creationId xmlns:a16="http://schemas.microsoft.com/office/drawing/2014/main" id="{B9245A6B-16CB-8324-4A36-67E6A175C36F}"/>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5" name="Picture 4" descr="A portrait of a woman in Tudor clothing holding a monkey ">
            <a:extLst>
              <a:ext uri="{FF2B5EF4-FFF2-40B4-BE49-F238E27FC236}">
                <a16:creationId xmlns:a16="http://schemas.microsoft.com/office/drawing/2014/main" id="{675C9FAF-88A1-D704-1424-201D95D12E57}"/>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9365472" y="3828296"/>
            <a:ext cx="1520303" cy="2232611"/>
          </a:xfrm>
          <a:prstGeom prst="rect">
            <a:avLst/>
          </a:prstGeom>
        </p:spPr>
      </p:pic>
      <p:sp>
        <p:nvSpPr>
          <p:cNvPr id="9" name="TextBox 8">
            <a:extLst>
              <a:ext uri="{FF2B5EF4-FFF2-40B4-BE49-F238E27FC236}">
                <a16:creationId xmlns:a16="http://schemas.microsoft.com/office/drawing/2014/main" id="{EF6C478C-6F86-46E6-0AC0-B537ADE31635}"/>
              </a:ext>
            </a:extLst>
          </p:cNvPr>
          <p:cNvSpPr txBox="1"/>
          <p:nvPr/>
        </p:nvSpPr>
        <p:spPr>
          <a:xfrm>
            <a:off x="9343559" y="5898793"/>
            <a:ext cx="2508250" cy="246221"/>
          </a:xfrm>
          <a:prstGeom prst="rect">
            <a:avLst/>
          </a:prstGeom>
          <a:noFill/>
        </p:spPr>
        <p:txBody>
          <a:bodyPr wrap="square">
            <a:spAutoFit/>
          </a:bodyPr>
          <a:lstStyle/>
          <a:p>
            <a:r>
              <a:rPr lang="en-GB" sz="500" b="0" i="0" u="none" strike="noStrike" kern="1200">
                <a:solidFill>
                  <a:schemeClr val="bg1"/>
                </a:solidFill>
                <a:effectLst/>
                <a:latin typeface="Georgia" panose="02040502050405020303" pitchFamily="18" charset="0"/>
              </a:rPr>
              <a:t>© Philip Mould Ltd, London/Bridgeman Images</a:t>
            </a:r>
            <a:br>
              <a:rPr lang="en-GB" sz="500" b="0" i="0" u="none" strike="noStrike" kern="1200">
                <a:solidFill>
                  <a:schemeClr val="bg1"/>
                </a:solidFill>
                <a:effectLst/>
                <a:latin typeface="Georgia" panose="02040502050405020303" pitchFamily="18" charset="0"/>
              </a:rPr>
            </a:br>
            <a:endParaRPr lang="en-GB" sz="500">
              <a:solidFill>
                <a:schemeClr val="bg1"/>
              </a:solidFill>
              <a:effectLst/>
              <a:latin typeface="Georgia" panose="02040502050405020303" pitchFamily="18" charset="0"/>
            </a:endParaRPr>
          </a:p>
        </p:txBody>
      </p:sp>
      <p:pic>
        <p:nvPicPr>
          <p:cNvPr id="8" name="02. Katherine of Aragon">
            <a:hlinkClick r:id="" action="ppaction://media"/>
            <a:extLst>
              <a:ext uri="{FF2B5EF4-FFF2-40B4-BE49-F238E27FC236}">
                <a16:creationId xmlns:a16="http://schemas.microsoft.com/office/drawing/2014/main" id="{B41763FC-696C-F039-56F4-CC21891E366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97449" y="5428370"/>
            <a:ext cx="1108776" cy="1108776"/>
          </a:xfrm>
          <a:prstGeom prst="rect">
            <a:avLst/>
          </a:prstGeom>
        </p:spPr>
      </p:pic>
    </p:spTree>
    <p:extLst>
      <p:ext uri="{BB962C8B-B14F-4D97-AF65-F5344CB8AC3E}">
        <p14:creationId xmlns:p14="http://schemas.microsoft.com/office/powerpoint/2010/main" val="363113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75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A79B152-7C20-A329-EC29-C0F3780891C6}"/>
              </a:ext>
              <a:ext uri="{C183D7F6-B498-43B3-948B-1728B52AA6E4}">
                <adec:decorative xmlns:adec="http://schemas.microsoft.com/office/drawing/2017/decorative" val="1"/>
              </a:ext>
            </a:extLst>
          </p:cNvPr>
          <p:cNvSpPr/>
          <p:nvPr/>
        </p:nvSpPr>
        <p:spPr>
          <a:xfrm>
            <a:off x="411616" y="1581101"/>
            <a:ext cx="5309560" cy="3435399"/>
          </a:xfrm>
          <a:prstGeom prst="rect">
            <a:avLst/>
          </a:prstGeom>
          <a:solidFill>
            <a:srgbClr val="FFFFFF">
              <a:alpha val="50196"/>
            </a:srgbClr>
          </a:solidFill>
          <a:ln>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7">
            <a:extLst>
              <a:ext uri="{FF2B5EF4-FFF2-40B4-BE49-F238E27FC236}">
                <a16:creationId xmlns:a16="http://schemas.microsoft.com/office/drawing/2014/main" id="{7759A5BB-587E-31A9-7AB4-6303F41118E7}"/>
              </a:ext>
            </a:extLst>
          </p:cNvPr>
          <p:cNvSpPr txBox="1">
            <a:spLocks noGrp="1"/>
          </p:cNvSpPr>
          <p:nvPr>
            <p:ph type="title" idx="4294967295"/>
          </p:nvPr>
        </p:nvSpPr>
        <p:spPr>
          <a:xfrm>
            <a:off x="303213" y="319384"/>
            <a:ext cx="98284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KATHERINE OF ARAGON’S SPEECH</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BC68A432-C1DD-9610-BEDF-FCBE2EB535ED}"/>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Katharine of Aragon’s speech in court, as recorded by George Cavendish in a book </a:t>
            </a:r>
          </a:p>
        </p:txBody>
      </p:sp>
      <p:sp>
        <p:nvSpPr>
          <p:cNvPr id="32" name="TextBox 31">
            <a:extLst>
              <a:ext uri="{FF2B5EF4-FFF2-40B4-BE49-F238E27FC236}">
                <a16:creationId xmlns:a16="http://schemas.microsoft.com/office/drawing/2014/main" id="{641AC909-6924-BB72-7CFF-C0425ED601E0}"/>
              </a:ext>
            </a:extLst>
          </p:cNvPr>
          <p:cNvSpPr txBox="1"/>
          <p:nvPr/>
        </p:nvSpPr>
        <p:spPr>
          <a:xfrm>
            <a:off x="758491" y="2281242"/>
            <a:ext cx="4615810" cy="2062103"/>
          </a:xfrm>
          <a:prstGeom prst="rect">
            <a:avLst/>
          </a:prstGeom>
          <a:noFill/>
        </p:spPr>
        <p:txBody>
          <a:bodyPr wrap="square" rtlCol="0">
            <a:spAutoFit/>
          </a:bodyPr>
          <a:lstStyle/>
          <a:p>
            <a:r>
              <a:rPr lang="en-GB" sz="1600">
                <a:latin typeface="Georgia" panose="02040502050405020303" pitchFamily="18" charset="0"/>
              </a:rPr>
              <a:t>Alas, Sir, where have I offended you?  </a:t>
            </a:r>
          </a:p>
          <a:p>
            <a:endParaRPr lang="en-GB" sz="1600">
              <a:latin typeface="Georgia" panose="02040502050405020303" pitchFamily="18" charset="0"/>
            </a:endParaRPr>
          </a:p>
          <a:p>
            <a:r>
              <a:rPr lang="en-GB" sz="1600">
                <a:latin typeface="Georgia" panose="02040502050405020303" pitchFamily="18" charset="0"/>
              </a:rPr>
              <a:t>Or what occasion have you of displeasure, that you intend to put me from you?  </a:t>
            </a:r>
          </a:p>
          <a:p>
            <a:endParaRPr lang="en-GB" sz="1600">
              <a:latin typeface="Georgia" panose="02040502050405020303" pitchFamily="18" charset="0"/>
            </a:endParaRPr>
          </a:p>
          <a:p>
            <a:r>
              <a:rPr lang="en-GB" sz="1600">
                <a:latin typeface="Georgia" panose="02040502050405020303" pitchFamily="18" charset="0"/>
              </a:rPr>
              <a:t>I take God and all the world to witness that I have  been to you a true, humble and obedient wife, ever conformable to your will and pleasure.  </a:t>
            </a:r>
          </a:p>
        </p:txBody>
      </p:sp>
      <p:sp>
        <p:nvSpPr>
          <p:cNvPr id="23" name="TextBox 22">
            <a:extLst>
              <a:ext uri="{FF2B5EF4-FFF2-40B4-BE49-F238E27FC236}">
                <a16:creationId xmlns:a16="http://schemas.microsoft.com/office/drawing/2014/main" id="{C3829011-AE57-4D59-84A5-936CA3239A6A}"/>
              </a:ext>
            </a:extLst>
          </p:cNvPr>
          <p:cNvSpPr txBox="1"/>
          <p:nvPr/>
        </p:nvSpPr>
        <p:spPr>
          <a:xfrm>
            <a:off x="395403" y="537646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Original speech 1529. Book written 1554-1558. </a:t>
            </a:r>
            <a:endParaRPr lang="en-US" sz="800">
              <a:latin typeface="Georgia" panose="02040502050405020303" pitchFamily="18" charset="0"/>
            </a:endParaRPr>
          </a:p>
        </p:txBody>
      </p:sp>
      <p:sp>
        <p:nvSpPr>
          <p:cNvPr id="12" name="TextBox 11">
            <a:extLst>
              <a:ext uri="{FF2B5EF4-FFF2-40B4-BE49-F238E27FC236}">
                <a16:creationId xmlns:a16="http://schemas.microsoft.com/office/drawing/2014/main" id="{2258F866-6852-BF85-5BCE-8DE56245A2DB}"/>
              </a:ext>
            </a:extLst>
          </p:cNvPr>
          <p:cNvSpPr txBox="1"/>
          <p:nvPr/>
        </p:nvSpPr>
        <p:spPr>
          <a:xfrm>
            <a:off x="5930140" y="1427213"/>
            <a:ext cx="3571048" cy="307777"/>
          </a:xfrm>
          <a:prstGeom prst="rect">
            <a:avLst/>
          </a:prstGeom>
          <a:noFill/>
        </p:spPr>
        <p:txBody>
          <a:bodyPr wrap="square">
            <a:spAutoFit/>
          </a:bodyPr>
          <a:lstStyle/>
          <a:p>
            <a:pPr defTabSz="144000"/>
            <a:r>
              <a:rPr lang="en-GB" sz="1400" b="1" spc="100">
                <a:solidFill>
                  <a:srgbClr val="45235E"/>
                </a:solidFill>
                <a:effectLst/>
                <a:latin typeface="Open Sans Condensed"/>
                <a:ea typeface="Open Sans"/>
                <a:cs typeface="Calibri Light"/>
              </a:rPr>
              <a:t>BACKGROUND NOTES</a:t>
            </a:r>
            <a:endParaRPr lang="en-GB" sz="1400" b="1">
              <a:effectLst/>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172E40F2-4666-D866-9507-86A4E753F374}"/>
              </a:ext>
            </a:extLst>
          </p:cNvPr>
          <p:cNvSpPr txBox="1"/>
          <p:nvPr/>
        </p:nvSpPr>
        <p:spPr>
          <a:xfrm>
            <a:off x="5927666" y="1778199"/>
            <a:ext cx="3725906" cy="1769715"/>
          </a:xfrm>
          <a:prstGeom prst="rect">
            <a:avLst/>
          </a:prstGeom>
          <a:noFill/>
          <a:ln>
            <a:noFill/>
          </a:ln>
        </p:spPr>
        <p:txBody>
          <a:bodyPr wrap="square" lIns="91440" tIns="45720" rIns="91440" bIns="45720" rtlCol="0" anchor="t">
            <a:spAutoFit/>
          </a:bodyPr>
          <a:lstStyle/>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Katherine of Aragon and Henry VIII were married for 24 years. However, in 1527 Henry asked for an </a:t>
            </a:r>
            <a:r>
              <a:rPr lang="en-GB" sz="1100" b="1" kern="100">
                <a:effectLst/>
                <a:latin typeface="Georgia" panose="02040502050405020303" pitchFamily="18" charset="0"/>
                <a:ea typeface="Calibri" panose="020F0502020204030204" pitchFamily="34" charset="0"/>
                <a:cs typeface="Mangal" panose="02040503050203030202" pitchFamily="18" charset="0"/>
              </a:rPr>
              <a:t>annulment</a:t>
            </a:r>
            <a:r>
              <a:rPr lang="en-GB" sz="1100" kern="100">
                <a:effectLst/>
                <a:latin typeface="Georgia" panose="02040502050405020303" pitchFamily="18" charset="0"/>
                <a:ea typeface="Calibri" panose="020F0502020204030204" pitchFamily="34" charset="0"/>
                <a:cs typeface="Mangal" panose="02040503050203030202" pitchFamily="18" charset="0"/>
              </a:rPr>
              <a:t>. Katherine refused to accept this. As a result, in 1529, the case was taken to a special court led by religious leaders linked to the Pope.  </a:t>
            </a:r>
          </a:p>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At court, Katherine questioned Henry. The court decided not to give Henry the annulment. Because Henry didn’t get what he wanted, he decided to break away from the Pope and the </a:t>
            </a:r>
            <a:r>
              <a:rPr lang="en-GB" sz="1100" b="1" kern="100">
                <a:effectLst/>
                <a:latin typeface="Georgia" panose="02040502050405020303" pitchFamily="18" charset="0"/>
                <a:ea typeface="Calibri" panose="020F0502020204030204" pitchFamily="34" charset="0"/>
                <a:cs typeface="Mangal" panose="02040503050203030202" pitchFamily="18" charset="0"/>
              </a:rPr>
              <a:t>Roman Catholic Church</a:t>
            </a:r>
            <a:r>
              <a:rPr lang="en-GB" sz="1100" kern="100">
                <a:effectLst/>
                <a:latin typeface="Georgia" panose="02040502050405020303" pitchFamily="18" charset="0"/>
                <a:ea typeface="Calibri" panose="020F0502020204030204" pitchFamily="34" charset="0"/>
                <a:cs typeface="Mangal" panose="02040503050203030202" pitchFamily="18" charset="0"/>
              </a:rPr>
              <a:t>. </a:t>
            </a:r>
            <a:endParaRPr lang="en-US" sz="1100" kern="100">
              <a:latin typeface="Georgia" panose="02040502050405020303" pitchFamily="18" charset="0"/>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FFCEF594-704B-9006-A607-AD938614D830}"/>
              </a:ext>
            </a:extLst>
          </p:cNvPr>
          <p:cNvSpPr txBox="1"/>
          <p:nvPr/>
        </p:nvSpPr>
        <p:spPr>
          <a:xfrm>
            <a:off x="5930645" y="3591123"/>
            <a:ext cx="4612663" cy="307777"/>
          </a:xfrm>
          <a:prstGeom prst="rect">
            <a:avLst/>
          </a:prstGeom>
          <a:noFill/>
        </p:spPr>
        <p:txBody>
          <a:bodyPr wrap="square">
            <a:spAutoFit/>
          </a:bodyPr>
          <a:lstStyle/>
          <a:p>
            <a:pPr defTabSz="144000"/>
            <a:r>
              <a:rPr lang="en-GB" sz="1400" b="1" spc="100">
                <a:solidFill>
                  <a:srgbClr val="45235E"/>
                </a:solidFill>
                <a:latin typeface="Open Sans Condensed"/>
                <a:ea typeface="Calibri Light"/>
                <a:cs typeface="Calibri Light"/>
              </a:rPr>
              <a:t>WHAT CAN WE LEARN FROM THIS SOURCE?</a:t>
            </a:r>
            <a:endParaRPr lang="en-GB" sz="1400" b="1">
              <a:effectLst/>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68EC9C00-4904-53C6-D678-06B2449F0FE0}"/>
              </a:ext>
            </a:extLst>
          </p:cNvPr>
          <p:cNvSpPr txBox="1"/>
          <p:nvPr/>
        </p:nvSpPr>
        <p:spPr>
          <a:xfrm>
            <a:off x="5943854" y="3942110"/>
            <a:ext cx="3693531" cy="2462213"/>
          </a:xfrm>
          <a:prstGeom prst="rect">
            <a:avLst/>
          </a:prstGeom>
          <a:noFill/>
        </p:spPr>
        <p:txBody>
          <a:bodyPr wrap="square" rtlCol="0">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This source suggests that Katherine stood up for herself and tried to stop the annulment. It suggests she was brave to question Henry in front of the court. Based on this source, Katherine claimed she had done nothing wrong and had been loyal and </a:t>
            </a:r>
            <a:r>
              <a:rPr lang="en-GB" sz="1100" b="1">
                <a:latin typeface="Georgia" panose="02040502050405020303" pitchFamily="18" charset="0"/>
                <a:ea typeface="Open Sans" panose="020B0606030504020204" pitchFamily="34" charset="0"/>
                <a:cs typeface="Open Sans" panose="020B0606030504020204" pitchFamily="34" charset="0"/>
              </a:rPr>
              <a:t>obedient</a:t>
            </a:r>
            <a:r>
              <a:rPr lang="en-GB" sz="1100">
                <a:latin typeface="Georgia" panose="02040502050405020303" pitchFamily="18" charset="0"/>
                <a:ea typeface="Open Sans" panose="020B0606030504020204" pitchFamily="34" charset="0"/>
                <a:cs typeface="Open Sans" panose="020B0606030504020204" pitchFamily="34" charset="0"/>
              </a:rPr>
              <a:t> as a wife.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This source has been taken from a book written by George Cavendish. He worked for Thomas Wolsey who was in charge of trying to get Henry the annulment. This might mean that Cavendish was at the court case and knew lots about it. However, this might also mean that he wanted to tell the story in a way that made certain people look good. He didn’t publish the book until 1554–1558, when Katherine’s daughter Mary was Queen. </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24" name="Rectangle 23">
            <a:extLst>
              <a:ext uri="{FF2B5EF4-FFF2-40B4-BE49-F238E27FC236}">
                <a16:creationId xmlns:a16="http://schemas.microsoft.com/office/drawing/2014/main" id="{F007B681-3B29-F48A-F7BA-2D3E1FDCA8B8}"/>
              </a:ext>
              <a:ext uri="{C183D7F6-B498-43B3-948B-1728B52AA6E4}">
                <adec:decorative xmlns:adec="http://schemas.microsoft.com/office/drawing/2017/decorative" val="1"/>
              </a:ext>
            </a:extLst>
          </p:cNvPr>
          <p:cNvSpPr/>
          <p:nvPr/>
        </p:nvSpPr>
        <p:spPr>
          <a:xfrm>
            <a:off x="411616" y="534264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FFD83D4-5FBB-5331-18EC-9852862FE392}"/>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1" name="TextBox 10">
            <a:extLst>
              <a:ext uri="{FF2B5EF4-FFF2-40B4-BE49-F238E27FC236}">
                <a16:creationId xmlns:a16="http://schemas.microsoft.com/office/drawing/2014/main" id="{85F56311-47F2-B814-2D5D-60C5FEF353D6}"/>
              </a:ext>
            </a:extLst>
          </p:cNvPr>
          <p:cNvSpPr txBox="1"/>
          <p:nvPr/>
        </p:nvSpPr>
        <p:spPr>
          <a:xfrm>
            <a:off x="10120250" y="1949227"/>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Put what you think Katherine is saying into your </a:t>
            </a:r>
            <a:br>
              <a:rPr lang="en-GB" sz="1100">
                <a:latin typeface="Georgia" panose="02040502050405020303" pitchFamily="18" charset="0"/>
              </a:rPr>
            </a:br>
            <a:r>
              <a:rPr lang="en-GB" sz="1100">
                <a:latin typeface="Georgia" panose="02040502050405020303" pitchFamily="18" charset="0"/>
              </a:rPr>
              <a:t>own words. </a:t>
            </a:r>
            <a:endParaRPr lang="en-US">
              <a:latin typeface="Georgia" panose="02040502050405020303" pitchFamily="18" charset="0"/>
            </a:endParaRPr>
          </a:p>
        </p:txBody>
      </p:sp>
      <p:sp>
        <p:nvSpPr>
          <p:cNvPr id="13" name="TextBox 12">
            <a:extLst>
              <a:ext uri="{FF2B5EF4-FFF2-40B4-BE49-F238E27FC236}">
                <a16:creationId xmlns:a16="http://schemas.microsoft.com/office/drawing/2014/main" id="{3D784C1B-7F77-7B5F-8118-6C15F3FD062A}"/>
              </a:ext>
            </a:extLst>
          </p:cNvPr>
          <p:cNvSpPr txBox="1"/>
          <p:nvPr/>
        </p:nvSpPr>
        <p:spPr>
          <a:xfrm>
            <a:off x="10120250" y="3127516"/>
            <a:ext cx="1534650" cy="1107996"/>
          </a:xfrm>
          <a:prstGeom prst="rect">
            <a:avLst/>
          </a:prstGeom>
          <a:noFill/>
        </p:spPr>
        <p:txBody>
          <a:bodyPr wrap="square" lIns="91440" tIns="45720" rIns="91440" bIns="45720" rtlCol="0" anchor="t">
            <a:spAutoFit/>
          </a:bodyPr>
          <a:lstStyle/>
          <a:p>
            <a:r>
              <a:rPr lang="en-GB" sz="1100" b="1">
                <a:latin typeface="Georgia"/>
              </a:rPr>
              <a:t>Q</a:t>
            </a:r>
            <a:r>
              <a:rPr lang="en-GB" sz="1100">
                <a:latin typeface="Georgia"/>
              </a:rPr>
              <a:t> | Does this source present Katherine </a:t>
            </a:r>
            <a:br>
              <a:rPr lang="en-GB" sz="1100">
                <a:latin typeface="Georgia" panose="02040502050405020303" pitchFamily="18" charset="0"/>
              </a:rPr>
            </a:br>
            <a:r>
              <a:rPr lang="en-GB" sz="1100">
                <a:latin typeface="Georgia"/>
              </a:rPr>
              <a:t>in a positive or negative way? Explain why you think this. </a:t>
            </a:r>
            <a:endParaRPr lang="en-US" sz="1100">
              <a:latin typeface="Georgia" panose="02040502050405020303" pitchFamily="18" charset="0"/>
            </a:endParaRPr>
          </a:p>
        </p:txBody>
      </p:sp>
      <p:sp>
        <p:nvSpPr>
          <p:cNvPr id="21" name="TextBox 20">
            <a:extLst>
              <a:ext uri="{FF2B5EF4-FFF2-40B4-BE49-F238E27FC236}">
                <a16:creationId xmlns:a16="http://schemas.microsoft.com/office/drawing/2014/main" id="{2E444DC6-27E1-C2C2-F5BD-DB042746915D}"/>
              </a:ext>
            </a:extLst>
          </p:cNvPr>
          <p:cNvSpPr txBox="1"/>
          <p:nvPr/>
        </p:nvSpPr>
        <p:spPr>
          <a:xfrm>
            <a:off x="10120250" y="4638596"/>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How useful is this source to understand how Katherine acted at the trial? </a:t>
            </a:r>
            <a:endParaRPr lang="en-US">
              <a:latin typeface="Georgia" panose="02040502050405020303" pitchFamily="18" charset="0"/>
            </a:endParaRPr>
          </a:p>
        </p:txBody>
      </p:sp>
      <p:cxnSp>
        <p:nvCxnSpPr>
          <p:cNvPr id="16" name="Straight Connector 15">
            <a:extLst>
              <a:ext uri="{FF2B5EF4-FFF2-40B4-BE49-F238E27FC236}">
                <a16:creationId xmlns:a16="http://schemas.microsoft.com/office/drawing/2014/main" id="{3FD9BC92-DF04-F1E7-C178-7C30E3B9740A}"/>
              </a:ext>
              <a:ext uri="{C183D7F6-B498-43B3-948B-1728B52AA6E4}">
                <adec:decorative xmlns:adec="http://schemas.microsoft.com/office/drawing/2017/decorative" val="1"/>
              </a:ext>
            </a:extLst>
          </p:cNvPr>
          <p:cNvCxnSpPr>
            <a:cxnSpLocks/>
          </p:cNvCxnSpPr>
          <p:nvPr/>
        </p:nvCxnSpPr>
        <p:spPr>
          <a:xfrm>
            <a:off x="10283462" y="4361054"/>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E2FCAC3-D3DB-D6F0-7F1D-DD8C551EF0BE}"/>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BB08A6C-F391-EA8E-C24A-6C3E9F65BFB3}"/>
              </a:ext>
              <a:ext uri="{C183D7F6-B498-43B3-948B-1728B52AA6E4}">
                <adec:decorative xmlns:adec="http://schemas.microsoft.com/office/drawing/2017/decorative" val="1"/>
              </a:ext>
            </a:extLst>
          </p:cNvPr>
          <p:cNvCxnSpPr>
            <a:cxnSpLocks/>
          </p:cNvCxnSpPr>
          <p:nvPr/>
        </p:nvCxnSpPr>
        <p:spPr>
          <a:xfrm>
            <a:off x="10285433" y="299559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40546F4-4644-A360-7FEB-E7E1A1B7DCA9}"/>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5B57F4C6-B894-352E-5139-08877BBAF55F}"/>
              </a:ext>
              <a:ext uri="{C183D7F6-B498-43B3-948B-1728B52AA6E4}">
                <adec:decorative xmlns:adec="http://schemas.microsoft.com/office/drawing/2017/decorative" val="1"/>
              </a:ext>
            </a:extLst>
          </p:cNvPr>
          <p:cNvCxnSpPr>
            <a:cxnSpLocks/>
          </p:cNvCxnSpPr>
          <p:nvPr/>
        </p:nvCxnSpPr>
        <p:spPr>
          <a:xfrm>
            <a:off x="10285433" y="567110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4065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CBD70-C776-7511-7C67-755B1B8550A3}"/>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8E8277A3-6738-58C0-6D39-9DFD5A649291}"/>
              </a:ext>
              <a:ext uri="{C183D7F6-B498-43B3-948B-1728B52AA6E4}">
                <adec:decorative xmlns:adec="http://schemas.microsoft.com/office/drawing/2017/decorative" val="1"/>
              </a:ext>
            </a:extLst>
          </p:cNvPr>
          <p:cNvGrpSpPr/>
          <p:nvPr/>
        </p:nvGrpSpPr>
        <p:grpSpPr>
          <a:xfrm>
            <a:off x="2094385" y="834120"/>
            <a:ext cx="8003229" cy="5189759"/>
            <a:chOff x="2353224" y="859117"/>
            <a:chExt cx="8003229" cy="5189759"/>
          </a:xfrm>
        </p:grpSpPr>
        <p:pic>
          <p:nvPicPr>
            <p:cNvPr id="8" name="Picture 7">
              <a:extLst>
                <a:ext uri="{FF2B5EF4-FFF2-40B4-BE49-F238E27FC236}">
                  <a16:creationId xmlns:a16="http://schemas.microsoft.com/office/drawing/2014/main" id="{421C5B03-332A-C7D2-6678-80B30CE3986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353224" y="867275"/>
              <a:ext cx="3973605" cy="5181600"/>
            </a:xfrm>
            <a:prstGeom prst="rect">
              <a:avLst/>
            </a:prstGeom>
          </p:spPr>
        </p:pic>
        <p:pic>
          <p:nvPicPr>
            <p:cNvPr id="10" name="Picture 9" descr="Two images - on the left a wooden carving of a black bird with a gold crown and sceptre. On the right, a wooden carving of the letters H and A interwoven.">
              <a:extLst>
                <a:ext uri="{FF2B5EF4-FFF2-40B4-BE49-F238E27FC236}">
                  <a16:creationId xmlns:a16="http://schemas.microsoft.com/office/drawing/2014/main" id="{336F6586-6E13-CDCA-DB81-43E17DDA787D}"/>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326829" y="859117"/>
              <a:ext cx="4029624" cy="5189759"/>
            </a:xfrm>
            <a:prstGeom prst="rect">
              <a:avLst/>
            </a:prstGeom>
          </p:spPr>
        </p:pic>
      </p:grpSp>
      <p:sp>
        <p:nvSpPr>
          <p:cNvPr id="3" name="Title 2">
            <a:extLst>
              <a:ext uri="{FF2B5EF4-FFF2-40B4-BE49-F238E27FC236}">
                <a16:creationId xmlns:a16="http://schemas.microsoft.com/office/drawing/2014/main" id="{A79E0AB1-CF08-8A3D-74FF-BE0BC52D2EAD}"/>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IMAGE WOODEN CARVINGS</a:t>
            </a:r>
          </a:p>
        </p:txBody>
      </p:sp>
      <p:sp>
        <p:nvSpPr>
          <p:cNvPr id="7" name="TextBox 6">
            <a:extLst>
              <a:ext uri="{FF2B5EF4-FFF2-40B4-BE49-F238E27FC236}">
                <a16:creationId xmlns:a16="http://schemas.microsoft.com/office/drawing/2014/main" id="{A45C1079-F296-15F3-83B9-382F24B0B123}"/>
              </a:ext>
            </a:extLst>
          </p:cNvPr>
          <p:cNvSpPr txBox="1"/>
          <p:nvPr/>
        </p:nvSpPr>
        <p:spPr>
          <a:xfrm>
            <a:off x="0" y="6546875"/>
            <a:ext cx="4495800" cy="261610"/>
          </a:xfrm>
          <a:prstGeom prst="rect">
            <a:avLst/>
          </a:prstGeom>
          <a:noFill/>
        </p:spPr>
        <p:txBody>
          <a:bodyPr wrap="square" lIns="91440" tIns="45720" rIns="91440" bIns="45720" rtlCol="0" anchor="t">
            <a:spAutoFit/>
          </a:bodyPr>
          <a:lstStyle/>
          <a:p>
            <a:r>
              <a:rPr lang="en-GB" sz="1100">
                <a:latin typeface="Georgia" panose="02040502050405020303" pitchFamily="18" charset="0"/>
              </a:rPr>
              <a:t>Listen to audio about this source from Chief Historian Tracy Borman.</a:t>
            </a:r>
            <a:endParaRPr lang="en-US" sz="1100">
              <a:latin typeface="Georgia" panose="02040502050405020303" pitchFamily="18" charset="0"/>
            </a:endParaRPr>
          </a:p>
        </p:txBody>
      </p:sp>
      <p:pic>
        <p:nvPicPr>
          <p:cNvPr id="6" name="Picture 5">
            <a:extLst>
              <a:ext uri="{FF2B5EF4-FFF2-40B4-BE49-F238E27FC236}">
                <a16:creationId xmlns:a16="http://schemas.microsoft.com/office/drawing/2014/main" id="{8715DE72-E659-9D2A-6998-C3A238EC01B0}"/>
              </a:ext>
              <a:ext uri="{C183D7F6-B498-43B3-948B-1728B52AA6E4}">
                <adec:decorative xmlns:adec="http://schemas.microsoft.com/office/drawing/2017/decorative" val="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9" name="Picture 8">
            <a:extLst>
              <a:ext uri="{FF2B5EF4-FFF2-40B4-BE49-F238E27FC236}">
                <a16:creationId xmlns:a16="http://schemas.microsoft.com/office/drawing/2014/main" id="{5833698D-8668-BAD7-0FC0-47C6E12F9F98}"/>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253887" y="3842312"/>
            <a:ext cx="1687454" cy="2191499"/>
          </a:xfrm>
          <a:prstGeom prst="rect">
            <a:avLst/>
          </a:prstGeom>
        </p:spPr>
      </p:pic>
      <p:sp>
        <p:nvSpPr>
          <p:cNvPr id="12" name="TextBox 11">
            <a:extLst>
              <a:ext uri="{FF2B5EF4-FFF2-40B4-BE49-F238E27FC236}">
                <a16:creationId xmlns:a16="http://schemas.microsoft.com/office/drawing/2014/main" id="{6377F32C-7A12-8B41-89E2-868176318FA5}"/>
              </a:ext>
            </a:extLst>
          </p:cNvPr>
          <p:cNvSpPr txBox="1"/>
          <p:nvPr/>
        </p:nvSpPr>
        <p:spPr>
          <a:xfrm>
            <a:off x="10037143" y="5855889"/>
            <a:ext cx="1261713" cy="246221"/>
          </a:xfrm>
          <a:prstGeom prst="rect">
            <a:avLst/>
          </a:prstGeom>
          <a:noFill/>
        </p:spPr>
        <p:txBody>
          <a:bodyPr wrap="square">
            <a:spAutoFit/>
          </a:bodyPr>
          <a:lstStyle/>
          <a:p>
            <a:r>
              <a:rPr lang="en-GB" sz="500" b="0" i="0" u="none" strike="noStrike" kern="1200">
                <a:solidFill>
                  <a:schemeClr val="bg1"/>
                </a:solidFill>
                <a:effectLst/>
                <a:latin typeface="Georgia" panose="02040502050405020303" pitchFamily="18" charset="0"/>
              </a:rPr>
              <a:t>© National Portrait Gallery</a:t>
            </a:r>
            <a:br>
              <a:rPr lang="en-GB" sz="500" b="0" i="0" u="none" strike="noStrike" kern="1200">
                <a:solidFill>
                  <a:schemeClr val="bg1"/>
                </a:solidFill>
                <a:effectLst/>
                <a:latin typeface="Georgia" panose="02040502050405020303" pitchFamily="18" charset="0"/>
              </a:rPr>
            </a:br>
            <a:endParaRPr lang="en-GB" sz="500">
              <a:solidFill>
                <a:schemeClr val="bg1"/>
              </a:solidFill>
              <a:effectLst/>
              <a:latin typeface="Georgia" panose="02040502050405020303" pitchFamily="18" charset="0"/>
            </a:endParaRPr>
          </a:p>
        </p:txBody>
      </p:sp>
      <p:pic>
        <p:nvPicPr>
          <p:cNvPr id="2" name="03. Anne Boleyn">
            <a:hlinkClick r:id="" action="ppaction://media"/>
            <a:extLst>
              <a:ext uri="{FF2B5EF4-FFF2-40B4-BE49-F238E27FC236}">
                <a16:creationId xmlns:a16="http://schemas.microsoft.com/office/drawing/2014/main" id="{E4E5D1A6-BCCF-B7BF-5D47-A12A34CD4D8A}"/>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14201" y="5432197"/>
            <a:ext cx="1093603" cy="1093603"/>
          </a:xfrm>
          <a:prstGeom prst="rect">
            <a:avLst/>
          </a:prstGeom>
        </p:spPr>
      </p:pic>
    </p:spTree>
    <p:extLst>
      <p:ext uri="{BB962C8B-B14F-4D97-AF65-F5344CB8AC3E}">
        <p14:creationId xmlns:p14="http://schemas.microsoft.com/office/powerpoint/2010/main" val="303353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3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F0EB-6343-8394-F520-5332BEDD8EA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3DC887B-D569-FDD2-252A-2641ED67902F}"/>
              </a:ext>
            </a:extLst>
          </p:cNvPr>
          <p:cNvSpPr txBox="1">
            <a:spLocks noGrp="1"/>
          </p:cNvSpPr>
          <p:nvPr>
            <p:ph type="title" idx="4294967295"/>
          </p:nvPr>
        </p:nvSpPr>
        <p:spPr>
          <a:xfrm>
            <a:off x="303213" y="319384"/>
            <a:ext cx="982840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3200" b="1" spc="100">
                <a:solidFill>
                  <a:srgbClr val="45235E"/>
                </a:solidFill>
                <a:latin typeface="Open Sans Condensed"/>
                <a:ea typeface="Open Sans Condensed" panose="020B0306030504020204" pitchFamily="34" charset="0"/>
                <a:cs typeface="Open Sans Condensed" panose="020B0306030504020204" pitchFamily="34" charset="0"/>
              </a:rPr>
              <a:t>ANNE BOLEYN CARVINGS</a:t>
            </a:r>
            <a:endParaRPr lang="en-US" sz="3200" b="1">
              <a:latin typeface="Open Sans Condensed"/>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51069ACB-A6F0-BAF5-D033-624EDE3816E2}"/>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r>
              <a:rPr lang="en-GB" sz="1300">
                <a:solidFill>
                  <a:srgbClr val="9D691F"/>
                </a:solidFill>
                <a:latin typeface="Georgia"/>
                <a:ea typeface="Open Sans"/>
                <a:cs typeface="Open Sans"/>
              </a:rPr>
              <a:t>Decorative carvings in the Great Hall at Hampton Court Palace </a:t>
            </a:r>
          </a:p>
        </p:txBody>
      </p:sp>
      <p:grpSp>
        <p:nvGrpSpPr>
          <p:cNvPr id="3" name="Group 2" descr="Two images - on the left a wooden carving of a black bird with a gold crown and sceptre. On the right, a wooden carving of the letters H and A interwoven.">
            <a:extLst>
              <a:ext uri="{FF2B5EF4-FFF2-40B4-BE49-F238E27FC236}">
                <a16:creationId xmlns:a16="http://schemas.microsoft.com/office/drawing/2014/main" id="{A39C7044-31CA-15CE-31FB-3E779D933AE3}"/>
              </a:ext>
              <a:ext uri="{C183D7F6-B498-43B3-948B-1728B52AA6E4}">
                <adec:decorative xmlns:adec="http://schemas.microsoft.com/office/drawing/2017/decorative" val="0"/>
              </a:ext>
            </a:extLst>
          </p:cNvPr>
          <p:cNvGrpSpPr/>
          <p:nvPr/>
        </p:nvGrpSpPr>
        <p:grpSpPr>
          <a:xfrm>
            <a:off x="417985" y="1581101"/>
            <a:ext cx="5303191" cy="3435399"/>
            <a:chOff x="2353224" y="859117"/>
            <a:chExt cx="8003229" cy="5189759"/>
          </a:xfrm>
        </p:grpSpPr>
        <p:pic>
          <p:nvPicPr>
            <p:cNvPr id="9" name="Picture 8" descr="A wooden carving of a black bird with a gold crown and sceptre. ">
              <a:extLst>
                <a:ext uri="{FF2B5EF4-FFF2-40B4-BE49-F238E27FC236}">
                  <a16:creationId xmlns:a16="http://schemas.microsoft.com/office/drawing/2014/main" id="{DEC58FC0-72FE-60C6-C8F4-D2BD7300A91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353224" y="867275"/>
              <a:ext cx="3973605" cy="5181600"/>
            </a:xfrm>
            <a:prstGeom prst="rect">
              <a:avLst/>
            </a:prstGeom>
          </p:spPr>
        </p:pic>
        <p:pic>
          <p:nvPicPr>
            <p:cNvPr id="10" name="Picture 9" descr="A wooden carving with the letters H and A interwoven.">
              <a:extLst>
                <a:ext uri="{FF2B5EF4-FFF2-40B4-BE49-F238E27FC236}">
                  <a16:creationId xmlns:a16="http://schemas.microsoft.com/office/drawing/2014/main" id="{1E4613CB-2A62-6D77-D648-A89C6995FFC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326829" y="859117"/>
              <a:ext cx="4029624" cy="5189759"/>
            </a:xfrm>
            <a:prstGeom prst="rect">
              <a:avLst/>
            </a:prstGeom>
          </p:spPr>
        </p:pic>
      </p:grpSp>
      <p:sp>
        <p:nvSpPr>
          <p:cNvPr id="23" name="TextBox 22">
            <a:extLst>
              <a:ext uri="{FF2B5EF4-FFF2-40B4-BE49-F238E27FC236}">
                <a16:creationId xmlns:a16="http://schemas.microsoft.com/office/drawing/2014/main" id="{69E877F0-52B1-19B7-A7C2-C2119A9DAC4E}"/>
              </a:ext>
            </a:extLst>
          </p:cNvPr>
          <p:cNvSpPr txBox="1"/>
          <p:nvPr/>
        </p:nvSpPr>
        <p:spPr>
          <a:xfrm>
            <a:off x="395403" y="537646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800" b="1">
                <a:latin typeface="Georgia" panose="02040502050405020303" pitchFamily="18" charset="0"/>
              </a:rPr>
              <a:t>Key dates: </a:t>
            </a:r>
            <a:r>
              <a:rPr lang="en-GB" sz="800">
                <a:latin typeface="Georgia" panose="02040502050405020303" pitchFamily="18" charset="0"/>
              </a:rPr>
              <a:t>1533-1536 </a:t>
            </a:r>
            <a:endParaRPr lang="en-US" sz="800">
              <a:latin typeface="Georgia" panose="02040502050405020303" pitchFamily="18" charset="0"/>
            </a:endParaRPr>
          </a:p>
        </p:txBody>
      </p:sp>
      <p:sp>
        <p:nvSpPr>
          <p:cNvPr id="12" name="TextBox 11">
            <a:extLst>
              <a:ext uri="{FF2B5EF4-FFF2-40B4-BE49-F238E27FC236}">
                <a16:creationId xmlns:a16="http://schemas.microsoft.com/office/drawing/2014/main" id="{3257723A-8034-77F1-3284-64AC3E23DE7D}"/>
              </a:ext>
            </a:extLst>
          </p:cNvPr>
          <p:cNvSpPr txBox="1"/>
          <p:nvPr/>
        </p:nvSpPr>
        <p:spPr>
          <a:xfrm>
            <a:off x="5930140" y="439076"/>
            <a:ext cx="3571048" cy="307777"/>
          </a:xfrm>
          <a:prstGeom prst="rect">
            <a:avLst/>
          </a:prstGeom>
          <a:noFill/>
        </p:spPr>
        <p:txBody>
          <a:bodyPr wrap="square">
            <a:spAutoFit/>
          </a:bodyPr>
          <a:lstStyle/>
          <a:p>
            <a:pPr defTabSz="144000"/>
            <a:r>
              <a:rPr lang="en-GB" sz="1400" b="1" spc="100">
                <a:solidFill>
                  <a:srgbClr val="45235E"/>
                </a:solidFill>
                <a:effectLst/>
                <a:latin typeface="Open Sans Condensed"/>
                <a:ea typeface="Open Sans"/>
                <a:cs typeface="Calibri Light"/>
              </a:rPr>
              <a:t>BACKGROUND NOTES</a:t>
            </a:r>
            <a:endParaRPr lang="en-GB" sz="1400" b="1">
              <a:effectLst/>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C39E7F7B-411F-397C-6D8B-2FCDA3FDB770}"/>
              </a:ext>
            </a:extLst>
          </p:cNvPr>
          <p:cNvSpPr txBox="1"/>
          <p:nvPr/>
        </p:nvSpPr>
        <p:spPr>
          <a:xfrm>
            <a:off x="5927666" y="780097"/>
            <a:ext cx="3725906" cy="2600712"/>
          </a:xfrm>
          <a:prstGeom prst="rect">
            <a:avLst/>
          </a:prstGeom>
          <a:noFill/>
          <a:ln>
            <a:noFill/>
          </a:ln>
        </p:spPr>
        <p:txBody>
          <a:bodyPr wrap="square" lIns="91440" tIns="45720" rIns="91440" bIns="45720" rtlCol="0" anchor="t">
            <a:spAutoFit/>
          </a:bodyPr>
          <a:lstStyle/>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Around 1529, Henry took over Hampton Court Palace and began turning it into a magnificent palace.  1533, he married Anne Boleyn, his second wife. Many people supported Katherine of Aragon and as a result did not like Anne Boleyn. </a:t>
            </a:r>
          </a:p>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Henry ordered the Great Hall at the palace to be decorated in Anne’s honour. Carpenters carved her family badge, a falcon, and the initials H&amp;A into the wood. </a:t>
            </a:r>
          </a:p>
          <a:p>
            <a:pPr>
              <a:spcBef>
                <a:spcPts val="600"/>
              </a:spcBef>
              <a:spcAft>
                <a:spcPts val="600"/>
              </a:spcAft>
            </a:pPr>
            <a:r>
              <a:rPr lang="en-GB" sz="1100" kern="100">
                <a:effectLst/>
                <a:latin typeface="Georgia" panose="02040502050405020303" pitchFamily="18" charset="0"/>
                <a:ea typeface="Calibri" panose="020F0502020204030204" pitchFamily="34" charset="0"/>
                <a:cs typeface="Mangal" panose="02040503050203030202" pitchFamily="18" charset="0"/>
              </a:rPr>
              <a:t>However, Anne was accused of </a:t>
            </a:r>
            <a:r>
              <a:rPr lang="en-GB" sz="1100" b="1" kern="100">
                <a:effectLst/>
                <a:latin typeface="Georgia" panose="02040502050405020303" pitchFamily="18" charset="0"/>
                <a:ea typeface="Calibri" panose="020F0502020204030204" pitchFamily="34" charset="0"/>
                <a:cs typeface="Mangal" panose="02040503050203030202" pitchFamily="18" charset="0"/>
              </a:rPr>
              <a:t>treason</a:t>
            </a:r>
            <a:r>
              <a:rPr lang="en-GB" sz="1100" kern="100">
                <a:effectLst/>
                <a:latin typeface="Georgia" panose="02040502050405020303" pitchFamily="18" charset="0"/>
                <a:ea typeface="Calibri" panose="020F0502020204030204" pitchFamily="34" charset="0"/>
                <a:cs typeface="Mangal" panose="02040503050203030202" pitchFamily="18" charset="0"/>
              </a:rPr>
              <a:t> and executed in 1536. Afterwards, Henry tried to remove all signs of her from the palace. Even so, a few carvings survived, and you can still see them at Hampton Court Palace today. </a:t>
            </a:r>
            <a:endParaRPr lang="en-US" sz="1100" kern="100">
              <a:latin typeface="Georgia" panose="02040502050405020303" pitchFamily="18" charset="0"/>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EEAA1222-101A-CB92-0C14-D599CFAF9B94}"/>
              </a:ext>
            </a:extLst>
          </p:cNvPr>
          <p:cNvSpPr txBox="1"/>
          <p:nvPr/>
        </p:nvSpPr>
        <p:spPr>
          <a:xfrm>
            <a:off x="5930646" y="3414053"/>
            <a:ext cx="4501827" cy="307777"/>
          </a:xfrm>
          <a:prstGeom prst="rect">
            <a:avLst/>
          </a:prstGeom>
          <a:noFill/>
        </p:spPr>
        <p:txBody>
          <a:bodyPr wrap="square">
            <a:spAutoFit/>
          </a:bodyPr>
          <a:lstStyle/>
          <a:p>
            <a:pPr defTabSz="144000"/>
            <a:r>
              <a:rPr lang="en-GB" sz="1400" b="1" spc="100">
                <a:solidFill>
                  <a:srgbClr val="45235E"/>
                </a:solidFill>
                <a:latin typeface="Open Sans Condensed"/>
                <a:ea typeface="Calibri Light"/>
                <a:cs typeface="Calibri Light"/>
              </a:rPr>
              <a:t>WHAT CAN WE LEARN FROM THIS SOURCE?</a:t>
            </a:r>
            <a:endParaRPr lang="en-GB" sz="1400" b="1">
              <a:effectLst/>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4948248F-A163-ABDE-1AC2-DF6A24DDC827}"/>
              </a:ext>
            </a:extLst>
          </p:cNvPr>
          <p:cNvSpPr txBox="1"/>
          <p:nvPr/>
        </p:nvSpPr>
        <p:spPr>
          <a:xfrm>
            <a:off x="5943854" y="3755074"/>
            <a:ext cx="3693531" cy="2800767"/>
          </a:xfrm>
          <a:prstGeom prst="rect">
            <a:avLst/>
          </a:prstGeom>
          <a:noFill/>
        </p:spPr>
        <p:txBody>
          <a:bodyPr wrap="square" rtlCol="0">
            <a:spAutoFit/>
          </a:bodyPr>
          <a:lstStyle/>
          <a:p>
            <a:pPr defTabSz="144000"/>
            <a:r>
              <a:rPr lang="en-GB" sz="1100">
                <a:latin typeface="Georgia" panose="02040502050405020303" pitchFamily="18" charset="0"/>
                <a:ea typeface="Open Sans" panose="020B0606030504020204" pitchFamily="34" charset="0"/>
                <a:cs typeface="Open Sans" panose="020B0606030504020204" pitchFamily="34" charset="0"/>
              </a:rPr>
              <a:t>The Great Hall was designed to impress visitors. By placing Anne’s symbols here Henry showed everyone how important she was to him. Carving symbols into the wood suggests he thought their relationship would last.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The falcon was carved into the ceiling and this animal represented power and majesty. The falcon appears powerful - it has a crown and sceptre like a King or Queen would have at a </a:t>
            </a:r>
            <a:r>
              <a:rPr lang="en-GB" sz="1100" b="1">
                <a:latin typeface="Georgia" panose="02040502050405020303" pitchFamily="18" charset="0"/>
                <a:ea typeface="Open Sans" panose="020B0606030504020204" pitchFamily="34" charset="0"/>
                <a:cs typeface="Open Sans" panose="020B0606030504020204" pitchFamily="34" charset="0"/>
              </a:rPr>
              <a:t>coronation</a:t>
            </a:r>
            <a:r>
              <a:rPr lang="en-GB" sz="1100">
                <a:latin typeface="Georgia" panose="02040502050405020303" pitchFamily="18" charset="0"/>
                <a:ea typeface="Open Sans" panose="020B0606030504020204" pitchFamily="34" charset="0"/>
                <a:cs typeface="Open Sans" panose="020B0606030504020204" pitchFamily="34" charset="0"/>
              </a:rPr>
              <a:t>. The flowers around it may be Tudor roses. Anne also enjoyed hunting with falcons, so the bird could hint at her hobby. </a:t>
            </a:r>
          </a:p>
          <a:p>
            <a:pPr defTabSz="144000"/>
            <a:endParaRPr lang="en-GB" sz="1100">
              <a:latin typeface="Georgia" panose="02040502050405020303" pitchFamily="18" charset="0"/>
              <a:ea typeface="Open Sans" panose="020B0606030504020204" pitchFamily="34" charset="0"/>
              <a:cs typeface="Open Sans" panose="020B0606030504020204" pitchFamily="34" charset="0"/>
            </a:endParaRPr>
          </a:p>
          <a:p>
            <a:pPr defTabSz="144000"/>
            <a:r>
              <a:rPr lang="en-GB" sz="1100">
                <a:latin typeface="Georgia" panose="02040502050405020303" pitchFamily="18" charset="0"/>
                <a:ea typeface="Open Sans" panose="020B0606030504020204" pitchFamily="34" charset="0"/>
                <a:cs typeface="Open Sans" panose="020B0606030504020204" pitchFamily="34" charset="0"/>
              </a:rPr>
              <a:t>The letters H and A stand for Henry and Anne. They are intertwined to show their close relationship. There used to be many of these carvings decorating the hall, but only two survive today. </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sp>
        <p:nvSpPr>
          <p:cNvPr id="24" name="Rectangle 23">
            <a:extLst>
              <a:ext uri="{FF2B5EF4-FFF2-40B4-BE49-F238E27FC236}">
                <a16:creationId xmlns:a16="http://schemas.microsoft.com/office/drawing/2014/main" id="{E463EF37-42A3-4EE3-D388-4713580D3EEA}"/>
              </a:ext>
              <a:ext uri="{C183D7F6-B498-43B3-948B-1728B52AA6E4}">
                <adec:decorative xmlns:adec="http://schemas.microsoft.com/office/drawing/2017/decorative" val="1"/>
              </a:ext>
            </a:extLst>
          </p:cNvPr>
          <p:cNvSpPr/>
          <p:nvPr/>
        </p:nvSpPr>
        <p:spPr>
          <a:xfrm>
            <a:off x="411616" y="534264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10CC69D-65F0-B06B-A54A-5E8DEB2BFADD}"/>
              </a:ext>
            </a:extLst>
          </p:cNvPr>
          <p:cNvSpPr txBox="1"/>
          <p:nvPr/>
        </p:nvSpPr>
        <p:spPr>
          <a:xfrm>
            <a:off x="10043272" y="1049431"/>
            <a:ext cx="1689212" cy="338554"/>
          </a:xfrm>
          <a:prstGeom prst="rect">
            <a:avLst/>
          </a:prstGeom>
          <a:noFill/>
        </p:spPr>
        <p:txBody>
          <a:bodyPr wrap="square">
            <a:spAutoFit/>
          </a:bodyPr>
          <a:lstStyle/>
          <a:p>
            <a:pPr algn="ctr" defTabSz="144000"/>
            <a:r>
              <a:rPr lang="en-GB" sz="1600" spc="100">
                <a:solidFill>
                  <a:srgbClr val="45235E"/>
                </a:solidFill>
                <a:effectLst/>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lang="en-GB" sz="1600">
              <a:effectLst/>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1" name="TextBox 10">
            <a:extLst>
              <a:ext uri="{FF2B5EF4-FFF2-40B4-BE49-F238E27FC236}">
                <a16:creationId xmlns:a16="http://schemas.microsoft.com/office/drawing/2014/main" id="{5E311FEC-D5A8-9070-CA06-1428D529F8E0}"/>
              </a:ext>
            </a:extLst>
          </p:cNvPr>
          <p:cNvSpPr txBox="1"/>
          <p:nvPr/>
        </p:nvSpPr>
        <p:spPr>
          <a:xfrm>
            <a:off x="10134102" y="1873030"/>
            <a:ext cx="1534650" cy="430887"/>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Describe the falcon badge. </a:t>
            </a:r>
            <a:endParaRPr lang="en-US">
              <a:latin typeface="Georgia" panose="02040502050405020303" pitchFamily="18" charset="0"/>
            </a:endParaRPr>
          </a:p>
        </p:txBody>
      </p:sp>
      <p:sp>
        <p:nvSpPr>
          <p:cNvPr id="13" name="TextBox 12">
            <a:extLst>
              <a:ext uri="{FF2B5EF4-FFF2-40B4-BE49-F238E27FC236}">
                <a16:creationId xmlns:a16="http://schemas.microsoft.com/office/drawing/2014/main" id="{A067DD33-8C11-422F-C5BC-5150F22D3443}"/>
              </a:ext>
            </a:extLst>
          </p:cNvPr>
          <p:cNvSpPr txBox="1"/>
          <p:nvPr/>
        </p:nvSpPr>
        <p:spPr>
          <a:xfrm>
            <a:off x="10134102" y="3614555"/>
            <a:ext cx="1534650" cy="769441"/>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a:t>
            </a:r>
            <a:r>
              <a:rPr lang="en-GB" sz="1100">
                <a:latin typeface="Georgia" panose="02040502050405020303" pitchFamily="18" charset="0"/>
              </a:rPr>
              <a:t> | What can we learn about Anne’s life from these sources? </a:t>
            </a:r>
          </a:p>
        </p:txBody>
      </p:sp>
      <p:sp>
        <p:nvSpPr>
          <p:cNvPr id="21" name="TextBox 20">
            <a:extLst>
              <a:ext uri="{FF2B5EF4-FFF2-40B4-BE49-F238E27FC236}">
                <a16:creationId xmlns:a16="http://schemas.microsoft.com/office/drawing/2014/main" id="{4A95C6C3-EBDE-AE16-72AE-F21F4E73954E}"/>
              </a:ext>
            </a:extLst>
          </p:cNvPr>
          <p:cNvSpPr txBox="1"/>
          <p:nvPr/>
        </p:nvSpPr>
        <p:spPr>
          <a:xfrm>
            <a:off x="10134102" y="4641617"/>
            <a:ext cx="1534650" cy="1384995"/>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How useful are these carvings for understanding how Anne Boleyn was viewed by other people at the time?</a:t>
            </a:r>
          </a:p>
          <a:p>
            <a:endParaRPr lang="en-US">
              <a:latin typeface="Georgia" panose="02040502050405020303" pitchFamily="18" charset="0"/>
            </a:endParaRPr>
          </a:p>
        </p:txBody>
      </p:sp>
      <p:cxnSp>
        <p:nvCxnSpPr>
          <p:cNvPr id="16" name="Straight Connector 15">
            <a:extLst>
              <a:ext uri="{FF2B5EF4-FFF2-40B4-BE49-F238E27FC236}">
                <a16:creationId xmlns:a16="http://schemas.microsoft.com/office/drawing/2014/main" id="{5CA872BE-3E5C-03F8-F532-27F49E8902B6}"/>
              </a:ext>
              <a:ext uri="{C183D7F6-B498-43B3-948B-1728B52AA6E4}">
                <adec:decorative xmlns:adec="http://schemas.microsoft.com/office/drawing/2017/decorative" val="1"/>
              </a:ext>
            </a:extLst>
          </p:cNvPr>
          <p:cNvCxnSpPr>
            <a:cxnSpLocks/>
          </p:cNvCxnSpPr>
          <p:nvPr/>
        </p:nvCxnSpPr>
        <p:spPr>
          <a:xfrm>
            <a:off x="10283462" y="455217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B9CE40-72FD-F6F6-9478-C9D203351454}"/>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20FB8A3-15A5-E290-00E8-9607075795B1}"/>
              </a:ext>
              <a:ext uri="{C183D7F6-B498-43B3-948B-1728B52AA6E4}">
                <adec:decorative xmlns:adec="http://schemas.microsoft.com/office/drawing/2017/decorative" val="1"/>
              </a:ext>
            </a:extLst>
          </p:cNvPr>
          <p:cNvCxnSpPr>
            <a:cxnSpLocks/>
          </p:cNvCxnSpPr>
          <p:nvPr/>
        </p:nvCxnSpPr>
        <p:spPr>
          <a:xfrm>
            <a:off x="10285433" y="240677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FAD1EFB3-7BF3-3EBF-DE27-9B0F2ACA935C}"/>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51B94C03-F590-F4FC-C2BA-216E3CA7B99C}"/>
              </a:ext>
              <a:ext uri="{C183D7F6-B498-43B3-948B-1728B52AA6E4}">
                <adec:decorative xmlns:adec="http://schemas.microsoft.com/office/drawing/2017/decorative" val="1"/>
              </a:ext>
            </a:extLst>
          </p:cNvPr>
          <p:cNvCxnSpPr>
            <a:cxnSpLocks/>
          </p:cNvCxnSpPr>
          <p:nvPr/>
        </p:nvCxnSpPr>
        <p:spPr>
          <a:xfrm>
            <a:off x="10285433" y="585760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A59780D-206D-769C-F8F2-5C8C7B66E3DF}"/>
              </a:ext>
            </a:extLst>
          </p:cNvPr>
          <p:cNvSpPr txBox="1"/>
          <p:nvPr/>
        </p:nvSpPr>
        <p:spPr>
          <a:xfrm>
            <a:off x="10134102" y="2491742"/>
            <a:ext cx="1534650" cy="1107996"/>
          </a:xfrm>
          <a:prstGeom prst="rect">
            <a:avLst/>
          </a:prstGeom>
          <a:noFill/>
        </p:spPr>
        <p:txBody>
          <a:bodyPr wrap="square" lIns="91440" tIns="45720" rIns="91440" bIns="45720" rtlCol="0" anchor="t">
            <a:spAutoFit/>
          </a:bodyPr>
          <a:lstStyle/>
          <a:p>
            <a:r>
              <a:rPr lang="en-GB" sz="1100" b="1">
                <a:latin typeface="Georgia" panose="02040502050405020303" pitchFamily="18" charset="0"/>
              </a:rPr>
              <a:t>Q </a:t>
            </a:r>
            <a:r>
              <a:rPr lang="en-GB" sz="1100">
                <a:latin typeface="Georgia" panose="02040502050405020303" pitchFamily="18" charset="0"/>
              </a:rPr>
              <a:t>| What message do you think Henry wanted these carvings to send about Anne?  </a:t>
            </a:r>
          </a:p>
          <a:p>
            <a:endParaRPr lang="en-GB" sz="1100">
              <a:latin typeface="Georgia" panose="02040502050405020303" pitchFamily="18" charset="0"/>
            </a:endParaRPr>
          </a:p>
        </p:txBody>
      </p:sp>
      <p:cxnSp>
        <p:nvCxnSpPr>
          <p:cNvPr id="14" name="Straight Connector 13">
            <a:extLst>
              <a:ext uri="{FF2B5EF4-FFF2-40B4-BE49-F238E27FC236}">
                <a16:creationId xmlns:a16="http://schemas.microsoft.com/office/drawing/2014/main" id="{B174DB1F-2DF6-3FB9-32F7-833648B4176A}"/>
              </a:ext>
              <a:ext uri="{C183D7F6-B498-43B3-948B-1728B52AA6E4}">
                <adec:decorative xmlns:adec="http://schemas.microsoft.com/office/drawing/2017/decorative" val="1"/>
              </a:ext>
            </a:extLst>
          </p:cNvPr>
          <p:cNvCxnSpPr>
            <a:cxnSpLocks/>
          </p:cNvCxnSpPr>
          <p:nvPr/>
        </p:nvCxnSpPr>
        <p:spPr>
          <a:xfrm>
            <a:off x="10278507" y="349472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3766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87887-6F33-701D-3C24-991BE4906E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B13ABFE-54D2-5393-2410-33F450E51185}"/>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IMAGE ANNE BOLEYN LETTER</a:t>
            </a:r>
          </a:p>
        </p:txBody>
      </p:sp>
      <p:pic>
        <p:nvPicPr>
          <p:cNvPr id="8" name="Picture 7" descr="A hand written letter signed by Anne Boleyn.">
            <a:extLst>
              <a:ext uri="{FF2B5EF4-FFF2-40B4-BE49-F238E27FC236}">
                <a16:creationId xmlns:a16="http://schemas.microsoft.com/office/drawing/2014/main" id="{80BC2E85-E905-3370-3D0F-36F2D4AC78E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355217" y="859117"/>
            <a:ext cx="7772400" cy="5189758"/>
          </a:xfrm>
          <a:prstGeom prst="rect">
            <a:avLst/>
          </a:prstGeom>
        </p:spPr>
      </p:pic>
      <p:sp>
        <p:nvSpPr>
          <p:cNvPr id="5" name="TextBox 4">
            <a:extLst>
              <a:ext uri="{FF2B5EF4-FFF2-40B4-BE49-F238E27FC236}">
                <a16:creationId xmlns:a16="http://schemas.microsoft.com/office/drawing/2014/main" id="{6BF1C3ED-2C9F-74D4-6811-E9DF0CD6AAAE}"/>
              </a:ext>
            </a:extLst>
          </p:cNvPr>
          <p:cNvSpPr txBox="1"/>
          <p:nvPr/>
        </p:nvSpPr>
        <p:spPr>
          <a:xfrm>
            <a:off x="7022465" y="5833431"/>
            <a:ext cx="3247823" cy="215444"/>
          </a:xfrm>
          <a:prstGeom prst="rect">
            <a:avLst/>
          </a:prstGeom>
          <a:noFill/>
        </p:spPr>
        <p:txBody>
          <a:bodyPr wrap="square">
            <a:spAutoFit/>
          </a:bodyPr>
          <a:lstStyle/>
          <a:p>
            <a:r>
              <a:rPr lang="en-GB" sz="800" b="0" i="0" u="none" strike="noStrike" kern="1200">
                <a:effectLst/>
                <a:latin typeface="Georgia" panose="02040502050405020303" pitchFamily="18" charset="0"/>
              </a:rPr>
              <a:t>Courtesy of The Parker Library, Corpus Christi College, Cambridge</a:t>
            </a:r>
            <a:endParaRPr lang="en-GB" sz="800">
              <a:effectLst/>
              <a:latin typeface="Georgia" panose="02040502050405020303" pitchFamily="18" charset="0"/>
            </a:endParaRPr>
          </a:p>
        </p:txBody>
      </p:sp>
      <p:pic>
        <p:nvPicPr>
          <p:cNvPr id="6" name="Picture 5">
            <a:extLst>
              <a:ext uri="{FF2B5EF4-FFF2-40B4-BE49-F238E27FC236}">
                <a16:creationId xmlns:a16="http://schemas.microsoft.com/office/drawing/2014/main" id="{4B509945-4D68-DDCF-50F4-4A12808EC6D2}"/>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Tree>
    <p:extLst>
      <p:ext uri="{BB962C8B-B14F-4D97-AF65-F5344CB8AC3E}">
        <p14:creationId xmlns:p14="http://schemas.microsoft.com/office/powerpoint/2010/main" val="574639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EAA7BB1E696494FA908917864DD3D3C" ma:contentTypeVersion="16" ma:contentTypeDescription="Create a new document." ma:contentTypeScope="" ma:versionID="93b24efb80f8b4d58c27b48d62038aae">
  <xsd:schema xmlns:xsd="http://www.w3.org/2001/XMLSchema" xmlns:xs="http://www.w3.org/2001/XMLSchema" xmlns:p="http://schemas.microsoft.com/office/2006/metadata/properties" xmlns:ns2="6a0bfff4-67be-4a96-b973-4401e8ac1668" xmlns:ns3="c12aeb96-693d-4a38-af2e-b31719837d9a" xmlns:ns4="311830fd-edab-4bb4-afbf-658c422cd60d" targetNamespace="http://schemas.microsoft.com/office/2006/metadata/properties" ma:root="true" ma:fieldsID="e81805077f35143cb9ef55efd68efca2" ns2:_="" ns3:_="" ns4:_="">
    <xsd:import namespace="6a0bfff4-67be-4a96-b973-4401e8ac1668"/>
    <xsd:import namespace="c12aeb96-693d-4a38-af2e-b31719837d9a"/>
    <xsd:import namespace="311830fd-edab-4bb4-afbf-658c422cd60d"/>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4:TaxCatchAll" minOccurs="0"/>
                <xsd:element ref="ns3:MediaServiceGenerationTime" minOccurs="0"/>
                <xsd:element ref="ns3:MediaServiceEventHashCode" minOccurs="0"/>
                <xsd:element ref="ns3:MediaServiceOCR" minOccurs="0"/>
                <xsd:element ref="ns4:SharedWithUsers" minOccurs="0"/>
                <xsd:element ref="ns4:SharedWithDetails"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0bfff4-67be-4a96-b973-4401e8ac166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12aeb96-693d-4a38-af2e-b31719837d9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09cdffa-e90a-4605-8479-4e144b23b794"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830fd-edab-4bb4-afbf-658c422cd60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9b880fe-e94d-4955-8144-fea6140a0b42}" ma:internalName="TaxCatchAll" ma:showField="CatchAllData" ma:web="311830fd-edab-4bb4-afbf-658c422cd60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axCatchAll xmlns="311830fd-edab-4bb4-afbf-658c422cd60d" xsi:nil="true"/>
    <lcf76f155ced4ddcb4097134ff3c332f xmlns="c12aeb96-693d-4a38-af2e-b31719837d9a">
      <Terms xmlns="http://schemas.microsoft.com/office/infopath/2007/PartnerControls"/>
    </lcf76f155ced4ddcb4097134ff3c332f>
    <_dlc_DocId xmlns="6a0bfff4-67be-4a96-b973-4401e8ac1668">TMSDE-177636704-60938</_dlc_DocId>
    <_dlc_DocIdUrl xmlns="6a0bfff4-67be-4a96-b973-4401e8ac1668">
      <Url>https://historicroyalpalaces2.sharepoint.com/sites/TMS_Digital_Engagement_Workspace/_layouts/15/DocIdRedir.aspx?ID=TMSDE-177636704-60938</Url>
      <Description>TMSDE-177636704-60938</Description>
    </_dlc_DocIdUrl>
  </documentManagement>
</p:properties>
</file>

<file path=customXml/itemProps1.xml><?xml version="1.0" encoding="utf-8"?>
<ds:datastoreItem xmlns:ds="http://schemas.openxmlformats.org/officeDocument/2006/customXml" ds:itemID="{025F66B4-066F-4E48-A6F0-657E0EEE3426}">
  <ds:schemaRefs>
    <ds:schemaRef ds:uri="http://schemas.microsoft.com/sharepoint/v3/contenttype/forms"/>
  </ds:schemaRefs>
</ds:datastoreItem>
</file>

<file path=customXml/itemProps2.xml><?xml version="1.0" encoding="utf-8"?>
<ds:datastoreItem xmlns:ds="http://schemas.openxmlformats.org/officeDocument/2006/customXml" ds:itemID="{5394718A-AA0E-4C80-B0A1-03C95C0D5AD4}">
  <ds:schemaRefs>
    <ds:schemaRef ds:uri="311830fd-edab-4bb4-afbf-658c422cd60d"/>
    <ds:schemaRef ds:uri="6a0bfff4-67be-4a96-b973-4401e8ac1668"/>
    <ds:schemaRef ds:uri="c12aeb96-693d-4a38-af2e-b31719837d9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9C81BBE-6F36-47F2-80AA-5FCC09466716}">
  <ds:schemaRefs>
    <ds:schemaRef ds:uri="http://schemas.microsoft.com/sharepoint/events"/>
  </ds:schemaRefs>
</ds:datastoreItem>
</file>

<file path=customXml/itemProps4.xml><?xml version="1.0" encoding="utf-8"?>
<ds:datastoreItem xmlns:ds="http://schemas.openxmlformats.org/officeDocument/2006/customXml" ds:itemID="{B1868D45-D280-4D07-B7E7-A0E2D55DFE3E}">
  <ds:schemaRefs>
    <ds:schemaRef ds:uri="http://purl.org/dc/dcmitype/"/>
    <ds:schemaRef ds:uri="c12aeb96-693d-4a38-af2e-b31719837d9a"/>
    <ds:schemaRef ds:uri="http://schemas.openxmlformats.org/package/2006/metadata/core-properties"/>
    <ds:schemaRef ds:uri="311830fd-edab-4bb4-afbf-658c422cd60d"/>
    <ds:schemaRef ds:uri="http://purl.org/dc/terms/"/>
    <ds:schemaRef ds:uri="http://schemas.microsoft.com/office/2006/metadata/properties"/>
    <ds:schemaRef ds:uri="http://schemas.microsoft.com/office/2006/documentManagement/types"/>
    <ds:schemaRef ds:uri="http://purl.org/dc/elements/1.1/"/>
    <ds:schemaRef ds:uri="http://schemas.microsoft.com/office/infopath/2007/PartnerControls"/>
    <ds:schemaRef ds:uri="6a0bfff4-67be-4a96-b973-4401e8ac1668"/>
    <ds:schemaRef ds:uri="http://www.w3.org/XML/1998/namespace"/>
  </ds:schemaRefs>
</ds:datastoreItem>
</file>

<file path=docMetadata/LabelInfo.xml><?xml version="1.0" encoding="utf-8"?>
<clbl:labelList xmlns:clbl="http://schemas.microsoft.com/office/2020/mipLabelMetadata">
  <clbl:label id="{84b8b03b-0216-4e80-953c-0655d2b13321}" enabled="0" method="" siteId="{84b8b03b-0216-4e80-953c-0655d2b13321}" removed="1"/>
</clbl:labelList>
</file>

<file path=docProps/app.xml><?xml version="1.0" encoding="utf-8"?>
<Properties xmlns="http://schemas.openxmlformats.org/officeDocument/2006/extended-properties" xmlns:vt="http://schemas.openxmlformats.org/officeDocument/2006/docPropsVTypes">
  <TotalTime>1</TotalTime>
  <Words>10962</Words>
  <Application>Microsoft Office PowerPoint</Application>
  <PresentationFormat>Widescreen</PresentationFormat>
  <Paragraphs>595</Paragraphs>
  <Slides>31</Slides>
  <Notes>31</Notes>
  <HiddenSlides>0</HiddenSlides>
  <MMClips>7</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Aptos</vt:lpstr>
      <vt:lpstr>Arial</vt:lpstr>
      <vt:lpstr>Calibri</vt:lpstr>
      <vt:lpstr>Calibri Light</vt:lpstr>
      <vt:lpstr>FS Industrie Bold</vt:lpstr>
      <vt:lpstr>Georgia</vt:lpstr>
      <vt:lpstr>Open Sans Condensed</vt:lpstr>
      <vt:lpstr>Office Theme</vt:lpstr>
      <vt:lpstr>TITLE PAGE</vt:lpstr>
      <vt:lpstr>MEET THE HISTORIAN</vt:lpstr>
      <vt:lpstr>IMAGE PORTRAIT OF KATHERINE OF ARAGON</vt:lpstr>
      <vt:lpstr>PORTRAIT OF KATHERINE OF ARAGON</vt:lpstr>
      <vt:lpstr>TRANSCRIPT SPEECH</vt:lpstr>
      <vt:lpstr>KATHERINE OF ARAGON’S SPEECH</vt:lpstr>
      <vt:lpstr>IMAGE WOODEN CARVINGS</vt:lpstr>
      <vt:lpstr>ANNE BOLEYN CARVINGS</vt:lpstr>
      <vt:lpstr>IMAGE ANNE BOLEYN LETTER</vt:lpstr>
      <vt:lpstr>TRANSCRIPT ANNE BOLEYN LETTER</vt:lpstr>
      <vt:lpstr>ANNE BOLEYN’S LETTER</vt:lpstr>
      <vt:lpstr>IMAGE PORTRAIT JANE SEYMOUR</vt:lpstr>
      <vt:lpstr>PORTRAIT OF JANE SEYMOUR</vt:lpstr>
      <vt:lpstr>TRANSCRIPT LETTER JANE SEYMOUR</vt:lpstr>
      <vt:lpstr>LETTER ABOUT JANE SEYMOUR</vt:lpstr>
      <vt:lpstr>IMAGE PORTRAIT ANNE OF CLEVES</vt:lpstr>
      <vt:lpstr>PORTRAIT OF ANNE OF CLEVES</vt:lpstr>
      <vt:lpstr>TRANSCRIPT LETTER ANNE OF CLEVES</vt:lpstr>
      <vt:lpstr>LETTER ABOUT ANNE OF CLEVES</vt:lpstr>
      <vt:lpstr>IMAGE PORTRAIT YOUNG WOMAN</vt:lpstr>
      <vt:lpstr>PORTRAIT OF A YOUNG WOMAN</vt:lpstr>
      <vt:lpstr>IMAGE LETTER CATHERINE HOWARD</vt:lpstr>
      <vt:lpstr>TRANSCRIPT LETTER CATHERINE HOWARD</vt:lpstr>
      <vt:lpstr>LETTER FROM CATHERINE HOWARD</vt:lpstr>
      <vt:lpstr>IMAGE LETTER ELIZABETH KATHERINE</vt:lpstr>
      <vt:lpstr>TRANSCRIPT LETTER ELIZABETH KATHERINE</vt:lpstr>
      <vt:lpstr>LETTER TO KATHERINE PARR</vt:lpstr>
      <vt:lpstr>IMAGES KATHERINE PARR BOOK</vt:lpstr>
      <vt:lpstr>A BOOK WRITTEN BY KATHERINE PARR</vt:lpstr>
      <vt:lpstr>VOCABULARY LIST </vt:lpstr>
      <vt:lpstr>VOCABULARY LIST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Rosie Cooper</cp:lastModifiedBy>
  <cp:revision>2</cp:revision>
  <dcterms:created xsi:type="dcterms:W3CDTF">2025-01-21T10:51:06Z</dcterms:created>
  <dcterms:modified xsi:type="dcterms:W3CDTF">2026-08-18T08:52:19Z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0x0101004EAA7BB1E696494FA908917864DD3D3C</vt:lpwstr>
  </property>
  <property fmtid="{D5CDD505-2E9C-101B-9397-08002B2CF9AE}" pid="3" name="_dlc_DocIdItemGuid">
    <vt:lpwstr>dafa6c7f-219e-45ab-8b93-2473a1d8f8d0</vt:lpwstr>
  </property>
  <property fmtid="{D5CDD505-2E9C-101B-9397-08002B2CF9AE}" pid="4" name="MediaServiceImageTags">
    <vt:lpwstr/>
  </property>
</Properties>
</file>