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7" r:id="rId2"/>
    <p:sldId id="275" r:id="rId3"/>
    <p:sldId id="260" r:id="rId4"/>
    <p:sldId id="269" r:id="rId5"/>
    <p:sldId id="258" r:id="rId6"/>
    <p:sldId id="270" r:id="rId7"/>
    <p:sldId id="276" r:id="rId8"/>
    <p:sldId id="272" r:id="rId9"/>
    <p:sldId id="277" r:id="rId10"/>
    <p:sldId id="280" r:id="rId11"/>
    <p:sldId id="282" r:id="rId12"/>
    <p:sldId id="279" r:id="rId13"/>
    <p:sldId id="281" r:id="rId14"/>
    <p:sldId id="268" r:id="rId15"/>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4047">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D82"/>
    <a:srgbClr val="F6AC2F"/>
    <a:srgbClr val="1D659D"/>
    <a:srgbClr val="5657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08" autoAdjust="0"/>
    <p:restoredTop sz="86397" autoAdjust="0"/>
  </p:normalViewPr>
  <p:slideViewPr>
    <p:cSldViewPr snapToObjects="1">
      <p:cViewPr>
        <p:scale>
          <a:sx n="66" d="100"/>
          <a:sy n="66" d="100"/>
        </p:scale>
        <p:origin x="1236" y="696"/>
      </p:cViewPr>
      <p:guideLst>
        <p:guide orient="horz" pos="4047"/>
        <p:guide/>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862E4B-9C7C-DC29-C776-646245B92CBE}"/>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9DADDA18-9A02-4499-B3FA-4A44DC71F68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0BF0067D-1936-4FB1-A661-F21CC9875232}" type="datetime1">
              <a:rPr lang="en-US" altLang="en-US"/>
              <a:pPr>
                <a:defRPr/>
              </a:pPr>
              <a:t>5/23/2024</a:t>
            </a:fld>
            <a:endParaRPr lang="en-US" altLang="en-US"/>
          </a:p>
        </p:txBody>
      </p:sp>
      <p:sp>
        <p:nvSpPr>
          <p:cNvPr id="4" name="Slide Image Placeholder 3">
            <a:extLst>
              <a:ext uri="{FF2B5EF4-FFF2-40B4-BE49-F238E27FC236}">
                <a16:creationId xmlns:a16="http://schemas.microsoft.com/office/drawing/2014/main" id="{AC039246-239D-5059-028C-A44D817FF7A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5EC9130E-FD80-35F7-A44C-71E92BA6C0D1}"/>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a:extLst>
              <a:ext uri="{FF2B5EF4-FFF2-40B4-BE49-F238E27FC236}">
                <a16:creationId xmlns:a16="http://schemas.microsoft.com/office/drawing/2014/main" id="{A6A9582E-4C86-D3ED-775A-791BB8145F8A}"/>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133F786C-1ED9-B7D8-70C1-D03A370E08A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7DB0C4B3-031E-4A73-AF0B-0DF646B02DA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02F61578-AA65-AFB6-BEDD-B65AA44800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a:extLst>
              <a:ext uri="{FF2B5EF4-FFF2-40B4-BE49-F238E27FC236}">
                <a16:creationId xmlns:a16="http://schemas.microsoft.com/office/drawing/2014/main" id="{AEED3437-55D7-F288-8777-C09C230406B5}"/>
              </a:ext>
            </a:extLst>
          </p:cNvPr>
          <p:cNvSpPr>
            <a:spLocks noGrp="1"/>
          </p:cNvSpPr>
          <p:nvPr>
            <p:ph type="body" idx="1"/>
          </p:nvPr>
        </p:nvSpPr>
        <p:spPr bwMode="auto"/>
        <p:txBody>
          <a:bodyPr>
            <a:normAutofit fontScale="85000" lnSpcReduction="20000"/>
          </a:bodyPr>
          <a:lstStyle/>
          <a:p>
            <a:pPr eaLnBrk="1" hangingPunct="1">
              <a:spcBef>
                <a:spcPct val="0"/>
              </a:spcBef>
              <a:defRPr/>
            </a:pPr>
            <a:r>
              <a:rPr lang="en-US" altLang="en-US" b="1"/>
              <a:t>Elizabeth I and the Great Debasement: Help the Queen tackle England’s currency troubles</a:t>
            </a:r>
            <a:endParaRPr lang="en-US" altLang="en-US"/>
          </a:p>
          <a:p>
            <a:pPr eaLnBrk="1" hangingPunct="1">
              <a:spcBef>
                <a:spcPct val="0"/>
              </a:spcBef>
              <a:defRPr/>
            </a:pPr>
            <a:endParaRPr lang="en-US" altLang="en-US"/>
          </a:p>
          <a:p>
            <a:pPr eaLnBrk="1" hangingPunct="1">
              <a:spcBef>
                <a:spcPct val="0"/>
              </a:spcBef>
              <a:defRPr/>
            </a:pPr>
            <a:r>
              <a:rPr lang="en-US" altLang="en-US"/>
              <a:t>This activity is designed to follow: </a:t>
            </a:r>
          </a:p>
          <a:p>
            <a:pPr eaLnBrk="1" hangingPunct="1">
              <a:spcBef>
                <a:spcPct val="0"/>
              </a:spcBef>
              <a:defRPr/>
            </a:pPr>
            <a:endParaRPr lang="en-US" altLang="en-US"/>
          </a:p>
          <a:p>
            <a:pPr eaLnBrk="1" hangingPunct="1">
              <a:spcBef>
                <a:spcPct val="0"/>
              </a:spcBef>
              <a:defRPr/>
            </a:pPr>
            <a:r>
              <a:rPr lang="en-US" altLang="en-US"/>
              <a:t>-- A visit to the Coins &amp; Kings exhibition at the Tower of London.</a:t>
            </a:r>
          </a:p>
          <a:p>
            <a:pPr eaLnBrk="1" hangingPunct="1">
              <a:spcBef>
                <a:spcPct val="0"/>
              </a:spcBef>
              <a:defRPr/>
            </a:pPr>
            <a:endParaRPr lang="en-US" altLang="en-US"/>
          </a:p>
          <a:p>
            <a:pPr eaLnBrk="1" hangingPunct="1">
              <a:spcBef>
                <a:spcPct val="0"/>
              </a:spcBef>
              <a:defRPr/>
            </a:pPr>
            <a:r>
              <a:rPr lang="en-US" altLang="en-US"/>
              <a:t>-- The Key Stage 3 introductory resource – Monarchs and the Mint: Making the nations’ coins at the Tower of London (download it here: http://www.hrp.org.uk/coins)</a:t>
            </a:r>
          </a:p>
          <a:p>
            <a:pPr eaLnBrk="1" hangingPunct="1">
              <a:spcBef>
                <a:spcPct val="0"/>
              </a:spcBef>
              <a:defRPr/>
            </a:pPr>
            <a:endParaRPr lang="en-US" altLang="en-US"/>
          </a:p>
          <a:p>
            <a:pPr eaLnBrk="1" hangingPunct="1">
              <a:spcBef>
                <a:spcPct val="0"/>
              </a:spcBef>
              <a:defRPr/>
            </a:pPr>
            <a:r>
              <a:rPr lang="en-US" altLang="en-US"/>
              <a:t>Coins &amp; Kings was produced in partnership between Historic Royal Palaces and the Royal Mint Museum.</a:t>
            </a:r>
          </a:p>
          <a:p>
            <a:pPr eaLnBrk="1" hangingPunct="1">
              <a:spcBef>
                <a:spcPct val="0"/>
              </a:spcBef>
              <a:defRPr/>
            </a:pPr>
            <a:endParaRPr lang="en-US" altLang="en-US"/>
          </a:p>
          <a:p>
            <a:pPr eaLnBrk="1" hangingPunct="1">
              <a:spcBef>
                <a:spcPct val="0"/>
              </a:spcBef>
              <a:defRPr/>
            </a:pPr>
            <a:r>
              <a:rPr lang="en-CA" altLang="en-US"/>
              <a:t>Coins &amp; Kings exhibition: http://www.hrp.org.uk/coins</a:t>
            </a:r>
          </a:p>
          <a:p>
            <a:pPr eaLnBrk="1" hangingPunct="1">
              <a:spcBef>
                <a:spcPct val="0"/>
              </a:spcBef>
              <a:defRPr/>
            </a:pPr>
            <a:r>
              <a:rPr lang="en-CA" altLang="en-US"/>
              <a:t>Coins &amp; Kings teaching resources: http://www.hrp.org.uk/towerlearning</a:t>
            </a:r>
            <a:endParaRPr lang="en-US" altLang="en-US"/>
          </a:p>
          <a:p>
            <a:pPr eaLnBrk="1" hangingPunct="1">
              <a:spcBef>
                <a:spcPct val="0"/>
              </a:spcBef>
              <a:defRPr/>
            </a:pPr>
            <a:endParaRPr lang="en-US" altLang="en-US"/>
          </a:p>
          <a:p>
            <a:pPr eaLnBrk="1" hangingPunct="1">
              <a:spcBef>
                <a:spcPct val="0"/>
              </a:spcBef>
              <a:defRPr/>
            </a:pPr>
            <a:endParaRPr lang="en-US" altLang="en-US"/>
          </a:p>
          <a:p>
            <a:pPr eaLnBrk="1" hangingPunct="1">
              <a:spcBef>
                <a:spcPct val="0"/>
              </a:spcBef>
              <a:defRPr/>
            </a:pPr>
            <a:r>
              <a:rPr lang="en-US" altLang="en-US" u="sng"/>
              <a:t>Acknowledgements:</a:t>
            </a:r>
          </a:p>
          <a:p>
            <a:pPr eaLnBrk="1" hangingPunct="1">
              <a:spcBef>
                <a:spcPct val="0"/>
              </a:spcBef>
              <a:defRPr/>
            </a:pPr>
            <a:endParaRPr lang="en-US" altLang="en-US" u="sng"/>
          </a:p>
          <a:p>
            <a:pPr eaLnBrk="1" hangingPunct="1">
              <a:spcBef>
                <a:spcPct val="0"/>
              </a:spcBef>
              <a:defRPr/>
            </a:pPr>
            <a:r>
              <a:rPr lang="en-US" altLang="en-US"/>
              <a:t>© Historic Royal Palaces and the Royal Mint Museum</a:t>
            </a:r>
          </a:p>
          <a:p>
            <a:pPr eaLnBrk="1" hangingPunct="1">
              <a:spcBef>
                <a:spcPct val="0"/>
              </a:spcBef>
              <a:defRPr/>
            </a:pPr>
            <a:endParaRPr lang="en-US" altLang="en-US"/>
          </a:p>
          <a:p>
            <a:pPr eaLnBrk="1" hangingPunct="1">
              <a:spcBef>
                <a:spcPct val="0"/>
              </a:spcBef>
              <a:defRPr/>
            </a:pPr>
            <a:r>
              <a:rPr lang="en-US" altLang="en-US"/>
              <a:t>All coin images © The Royal Mint Museum</a:t>
            </a:r>
          </a:p>
          <a:p>
            <a:pPr eaLnBrk="1" hangingPunct="1">
              <a:spcBef>
                <a:spcPct val="0"/>
              </a:spcBef>
              <a:defRPr/>
            </a:pPr>
            <a:endParaRPr lang="en-US" altLang="en-US"/>
          </a:p>
          <a:p>
            <a:pPr eaLnBrk="1" hangingPunct="1">
              <a:spcBef>
                <a:spcPct val="0"/>
              </a:spcBef>
              <a:defRPr/>
            </a:pPr>
            <a:r>
              <a:rPr lang="en-US" altLang="en-US"/>
              <a:t>© National Portrait Gallery, London</a:t>
            </a:r>
          </a:p>
          <a:p>
            <a:pPr eaLnBrk="1" hangingPunct="1">
              <a:spcBef>
                <a:spcPct val="0"/>
              </a:spcBef>
              <a:defRPr/>
            </a:pPr>
            <a:r>
              <a:rPr lang="en-US" altLang="en-US"/>
              <a:t>Queen Elizabeth I, unknown artist</a:t>
            </a:r>
          </a:p>
          <a:p>
            <a:pPr eaLnBrk="1" hangingPunct="1">
              <a:spcBef>
                <a:spcPct val="0"/>
              </a:spcBef>
              <a:defRPr/>
            </a:pPr>
            <a:r>
              <a:rPr lang="en-US" altLang="en-US"/>
              <a:t>King Edward I (‘Longshanks’) by Louis Phillipe Boitard</a:t>
            </a:r>
          </a:p>
          <a:p>
            <a:pPr eaLnBrk="1" hangingPunct="1">
              <a:spcBef>
                <a:spcPct val="0"/>
              </a:spcBef>
              <a:defRPr/>
            </a:pPr>
            <a:r>
              <a:rPr lang="en-US" altLang="en-US"/>
              <a:t>King Charles II, unknown artist</a:t>
            </a:r>
          </a:p>
          <a:p>
            <a:pPr eaLnBrk="1" hangingPunct="1">
              <a:spcBef>
                <a:spcPct val="0"/>
              </a:spcBef>
              <a:defRPr/>
            </a:pPr>
            <a:r>
              <a:rPr lang="en-US" altLang="en-US"/>
              <a:t>King Henry VIII, after Hans Holbein the Younger</a:t>
            </a:r>
          </a:p>
          <a:p>
            <a:pPr eaLnBrk="1" hangingPunct="1">
              <a:spcBef>
                <a:spcPct val="0"/>
              </a:spcBef>
              <a:defRPr/>
            </a:pPr>
            <a:endParaRPr lang="en-US" altLang="en-US"/>
          </a:p>
          <a:p>
            <a:pPr eaLnBrk="1" hangingPunct="1">
              <a:spcBef>
                <a:spcPct val="0"/>
              </a:spcBef>
              <a:defRPr/>
            </a:pPr>
            <a:r>
              <a:rPr lang="en-US" altLang="en-US"/>
              <a:t>These National Portrait Gallery works are licensed under the Creative Commons Attribution-NonCommercial-NoDerivs 3.0 Unported License. To view a copy of this license, visit http://creativecommons.org/licenses/by-nc-nd/3.0/</a:t>
            </a:r>
          </a:p>
        </p:txBody>
      </p:sp>
      <p:sp>
        <p:nvSpPr>
          <p:cNvPr id="4100" name="Slide Number Placeholder 3">
            <a:extLst>
              <a:ext uri="{FF2B5EF4-FFF2-40B4-BE49-F238E27FC236}">
                <a16:creationId xmlns:a16="http://schemas.microsoft.com/office/drawing/2014/main" id="{148C1C6F-D863-0349-D9AE-9577D45EF1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1A592DC-525C-4FDD-9FF1-FCB5C6682BDF}"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C630601C-3B45-A49D-841E-FFD8A8BA60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es Placeholder 2">
            <a:extLst>
              <a:ext uri="{FF2B5EF4-FFF2-40B4-BE49-F238E27FC236}">
                <a16:creationId xmlns:a16="http://schemas.microsoft.com/office/drawing/2014/main" id="{175E7B51-A08E-69C7-25E5-31D9C9DA2472}"/>
              </a:ext>
            </a:extLst>
          </p:cNvPr>
          <p:cNvSpPr>
            <a:spLocks noGrp="1"/>
          </p:cNvSpPr>
          <p:nvPr>
            <p:ph type="body" idx="1"/>
          </p:nvPr>
        </p:nvSpPr>
        <p:spPr bwMode="auto"/>
        <p:txBody>
          <a:bodyPr>
            <a:normAutofit fontScale="92500" lnSpcReduction="20000"/>
          </a:bodyPr>
          <a:lstStyle/>
          <a:p>
            <a:pPr eaLnBrk="1" hangingPunct="1">
              <a:spcBef>
                <a:spcPct val="0"/>
              </a:spcBef>
              <a:defRPr/>
            </a:pPr>
            <a:r>
              <a:rPr lang="en-US" altLang="en-US" u="sng"/>
              <a:t>What Elizabeth I did:</a:t>
            </a:r>
          </a:p>
          <a:p>
            <a:pPr>
              <a:defRPr/>
            </a:pPr>
            <a:endParaRPr lang="en-US" altLang="en-US"/>
          </a:p>
          <a:p>
            <a:pPr>
              <a:defRPr/>
            </a:pPr>
            <a:r>
              <a:rPr lang="en-US" altLang="en-US"/>
              <a:t>On 27 September 1560 Elizabeth I issued a proclamation which explained the terms of a recoinage. The people would be expected to take a loss, but the Queen committed to bear the cost of refining and making the new coins.</a:t>
            </a:r>
          </a:p>
          <a:p>
            <a:pPr>
              <a:defRPr/>
            </a:pPr>
            <a:endParaRPr lang="en-US" altLang="en-US"/>
          </a:p>
          <a:p>
            <a:pPr>
              <a:defRPr/>
            </a:pPr>
            <a:r>
              <a:rPr lang="en-US" altLang="en-US"/>
              <a:t>The Queen’s proclamation urged people to cope without complaint, as if they were purchasing a return to security and order. </a:t>
            </a:r>
          </a:p>
          <a:p>
            <a:pPr>
              <a:defRPr/>
            </a:pPr>
            <a:endParaRPr lang="en-US" altLang="en-US"/>
          </a:p>
          <a:p>
            <a:pPr>
              <a:defRPr/>
            </a:pPr>
            <a:r>
              <a:rPr lang="en-US" altLang="en-US"/>
              <a:t>While Elizabeth I committed to pay for the costs of minting, there was no way of being entirely sure what these would turn out to be.</a:t>
            </a:r>
          </a:p>
          <a:p>
            <a:pPr>
              <a:defRPr/>
            </a:pPr>
            <a:endParaRPr lang="en-US" altLang="en-US"/>
          </a:p>
          <a:p>
            <a:pPr>
              <a:defRPr/>
            </a:pPr>
            <a:r>
              <a:rPr lang="en-US" altLang="en-US"/>
              <a:t>Quote from Elizabeth I’s proclamation:</a:t>
            </a:r>
          </a:p>
          <a:p>
            <a:pPr>
              <a:defRPr/>
            </a:pPr>
            <a:endParaRPr lang="en-US" altLang="en-US"/>
          </a:p>
          <a:p>
            <a:pPr>
              <a:defRPr/>
            </a:pPr>
            <a:r>
              <a:rPr lang="en-US" altLang="en-US"/>
              <a:t>“And, finally, the treasure of this realm to be of silver and gold, as was wont in our forefathers’ time, and not of brass and copper, besides many other great commodities that hereof must needs ensue, which but for length might be declared, and for all the same, no loss to any, otherwise but in opinion at the beginning not much unlike to them that being sick receive a medicine, and in the taking feel some bitterness, but yet thereby recover health and strength, and save their lives.” (1)</a:t>
            </a:r>
          </a:p>
          <a:p>
            <a:pPr>
              <a:defRPr/>
            </a:pPr>
            <a:endParaRPr lang="en-US" altLang="en-US"/>
          </a:p>
          <a:p>
            <a:pPr>
              <a:buFontTx/>
              <a:buAutoNum type="arabicParenBoth"/>
              <a:defRPr/>
            </a:pPr>
            <a:r>
              <a:rPr lang="en-US" altLang="en-US"/>
              <a:t> Quoted in </a:t>
            </a:r>
            <a:r>
              <a:rPr lang="en-US" altLang="en-US" i="1"/>
              <a:t>A letter of advice to a friend about the currency of clipt-money wherein all the material clauses contain'd in the several acts made in these two last sessions of Parliament, for the cure of that evil, are Recited. </a:t>
            </a:r>
            <a:r>
              <a:rPr lang="en-US" altLang="en-US"/>
              <a:t>by R.J (London: Castle, 1696)</a:t>
            </a:r>
          </a:p>
        </p:txBody>
      </p:sp>
      <p:sp>
        <p:nvSpPr>
          <p:cNvPr id="22532" name="Slide Number Placeholder 3">
            <a:extLst>
              <a:ext uri="{FF2B5EF4-FFF2-40B4-BE49-F238E27FC236}">
                <a16:creationId xmlns:a16="http://schemas.microsoft.com/office/drawing/2014/main" id="{A7FC69DB-2876-6690-00F6-0096DF0C1B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2279971-19FA-41DC-B9C2-AD0DC24F0DAC}" type="slidenum">
              <a:rPr lang="en-US" altLang="en-US"/>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29928108-13BF-9B3D-D6FE-C55A79AA6C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E994B59-4B6A-771F-5AE4-B972FB743A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u="sng"/>
              <a:t>What Elizabeth I did:</a:t>
            </a:r>
          </a:p>
          <a:p>
            <a:pPr eaLnBrk="1" hangingPunct="1">
              <a:spcBef>
                <a:spcPct val="0"/>
              </a:spcBef>
            </a:pPr>
            <a:endParaRPr lang="en-US" altLang="en-US"/>
          </a:p>
          <a:p>
            <a:pPr eaLnBrk="1" hangingPunct="1">
              <a:spcBef>
                <a:spcPct val="0"/>
              </a:spcBef>
            </a:pPr>
            <a:r>
              <a:rPr lang="en-US" altLang="en-US">
                <a:solidFill>
                  <a:schemeClr val="bg1"/>
                </a:solidFill>
                <a:latin typeface="Lucida Sans" panose="020B0602030504020204" pitchFamily="34" charset="0"/>
              </a:rPr>
              <a:t>She did both A and B.</a:t>
            </a:r>
          </a:p>
          <a:p>
            <a:pPr eaLnBrk="1" hangingPunct="1">
              <a:spcBef>
                <a:spcPct val="0"/>
              </a:spcBef>
            </a:pPr>
            <a:endParaRPr lang="en-US" altLang="en-US">
              <a:solidFill>
                <a:schemeClr val="bg1"/>
              </a:solidFill>
              <a:latin typeface="Lucida Sans" panose="020B0602030504020204" pitchFamily="34" charset="0"/>
            </a:endParaRPr>
          </a:p>
          <a:p>
            <a:pPr eaLnBrk="1" hangingPunct="1">
              <a:spcBef>
                <a:spcPct val="0"/>
              </a:spcBef>
            </a:pPr>
            <a:r>
              <a:rPr lang="en-US" altLang="en-US">
                <a:solidFill>
                  <a:schemeClr val="bg1"/>
                </a:solidFill>
                <a:latin typeface="Lucida Sans" panose="020B0602030504020204" pitchFamily="34" charset="0"/>
              </a:rPr>
              <a:t>Elizabeth I was losing out financially and the continued existence of debased English coins were a threat to restoring the currency.  </a:t>
            </a:r>
          </a:p>
          <a:p>
            <a:pPr eaLnBrk="1" hangingPunct="1">
              <a:spcBef>
                <a:spcPct val="0"/>
              </a:spcBef>
            </a:pPr>
            <a:endParaRPr lang="en-US" altLang="en-US">
              <a:solidFill>
                <a:schemeClr val="bg1"/>
              </a:solidFill>
              <a:latin typeface="Lucida Sans" panose="020B0602030504020204" pitchFamily="34" charset="0"/>
            </a:endParaRPr>
          </a:p>
          <a:p>
            <a:pPr eaLnBrk="1" hangingPunct="1">
              <a:spcBef>
                <a:spcPct val="0"/>
              </a:spcBef>
            </a:pPr>
            <a:r>
              <a:rPr lang="en-US" altLang="en-US">
                <a:solidFill>
                  <a:schemeClr val="bg1"/>
                </a:solidFill>
                <a:latin typeface="Lucida Sans" panose="020B0602030504020204" pitchFamily="34" charset="0"/>
              </a:rPr>
              <a:t>The Queen declared it a felony to willingly batter, break, or melt, any one piece of money, or to carry any manner of sum of monies out of the realm, except according to the license of the laws. Offenders would go to jail to be punished according to the laws.</a:t>
            </a:r>
          </a:p>
          <a:p>
            <a:pPr eaLnBrk="1" hangingPunct="1">
              <a:spcBef>
                <a:spcPct val="0"/>
              </a:spcBef>
            </a:pPr>
            <a:endParaRPr lang="en-US" altLang="en-US">
              <a:solidFill>
                <a:schemeClr val="bg1"/>
              </a:solidFill>
              <a:latin typeface="Lucida Sans" panose="020B0602030504020204" pitchFamily="34" charset="0"/>
            </a:endParaRPr>
          </a:p>
          <a:p>
            <a:pPr eaLnBrk="1" hangingPunct="1">
              <a:spcBef>
                <a:spcPct val="0"/>
              </a:spcBef>
            </a:pPr>
            <a:r>
              <a:rPr lang="en-US" altLang="en-US">
                <a:solidFill>
                  <a:schemeClr val="bg1"/>
                </a:solidFill>
                <a:latin typeface="Lucida Sans" panose="020B0602030504020204" pitchFamily="34" charset="0"/>
              </a:rPr>
              <a:t>If people suspected others of melting down the coinage and informed the authorities, they would receive half of any money found.</a:t>
            </a:r>
          </a:p>
          <a:p>
            <a:pPr eaLnBrk="1" hangingPunct="1">
              <a:spcBef>
                <a:spcPct val="0"/>
              </a:spcBef>
            </a:pPr>
            <a:endParaRPr lang="en-US" altLang="en-US">
              <a:solidFill>
                <a:schemeClr val="bg1"/>
              </a:solidFill>
              <a:latin typeface="Lucida Sans" panose="020B0602030504020204" pitchFamily="34" charset="0"/>
            </a:endParaRPr>
          </a:p>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354892B7-1768-E61F-5643-6B82F4FC42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7EF256D-D55C-4D3C-BAE8-478AC52EDF0A}" type="slidenum">
              <a:rPr lang="en-US" altLang="en-US"/>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4CD2ECB-53CF-44F2-6EE0-B13E02B734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Notes Placeholder 2">
            <a:extLst>
              <a:ext uri="{FF2B5EF4-FFF2-40B4-BE49-F238E27FC236}">
                <a16:creationId xmlns:a16="http://schemas.microsoft.com/office/drawing/2014/main" id="{DE87693D-C490-4129-698A-1320FB1B6C03}"/>
              </a:ext>
            </a:extLst>
          </p:cNvPr>
          <p:cNvSpPr>
            <a:spLocks noGrp="1"/>
          </p:cNvSpPr>
          <p:nvPr>
            <p:ph type="body" idx="1"/>
          </p:nvPr>
        </p:nvSpPr>
        <p:spPr bwMode="auto"/>
        <p:txBody>
          <a:bodyPr>
            <a:normAutofit fontScale="85000" lnSpcReduction="20000"/>
          </a:bodyPr>
          <a:lstStyle/>
          <a:p>
            <a:pPr>
              <a:defRPr/>
            </a:pPr>
            <a:r>
              <a:rPr lang="en-US" altLang="en-US" u="sng"/>
              <a:t>What Elizabeth I did:</a:t>
            </a:r>
          </a:p>
          <a:p>
            <a:pPr>
              <a:defRPr/>
            </a:pPr>
            <a:endParaRPr lang="en-US" altLang="en-US"/>
          </a:p>
          <a:p>
            <a:pPr>
              <a:defRPr/>
            </a:pPr>
            <a:r>
              <a:rPr lang="en-US" altLang="en-US"/>
              <a:t>She did all of these.</a:t>
            </a:r>
          </a:p>
          <a:p>
            <a:pPr>
              <a:defRPr/>
            </a:pPr>
            <a:endParaRPr lang="en-US" altLang="en-US"/>
          </a:p>
          <a:p>
            <a:pPr>
              <a:defRPr/>
            </a:pPr>
            <a:r>
              <a:rPr lang="en-US" altLang="en-US"/>
              <a:t>Workers were brought in from Germany, much to the chagrin of some English labourers.</a:t>
            </a:r>
          </a:p>
          <a:p>
            <a:pPr>
              <a:defRPr/>
            </a:pPr>
            <a:endParaRPr lang="en-US" altLang="en-US"/>
          </a:p>
          <a:p>
            <a:pPr>
              <a:defRPr/>
            </a:pPr>
            <a:r>
              <a:rPr lang="en-US" altLang="en-US"/>
              <a:t>Extra workers were hired and buildings constructed or repaired to cope with the additional work needed to finish the recoinage.</a:t>
            </a:r>
          </a:p>
          <a:p>
            <a:pPr>
              <a:defRPr/>
            </a:pPr>
            <a:endParaRPr lang="en-US" altLang="en-US"/>
          </a:p>
          <a:p>
            <a:pPr>
              <a:defRPr/>
            </a:pPr>
            <a:r>
              <a:rPr lang="en-US" altLang="en-US"/>
              <a:t>Elizabeth I also took a personal interest in the work of the Mint: visiting on 10 July 1561. Records show the Mint brought in bags of gravel to cover the muddy street so that she did not get her dress and shoes dirty. Rumour has it she even struck some gold coins herself.</a:t>
            </a:r>
          </a:p>
          <a:p>
            <a:pPr>
              <a:defRPr/>
            </a:pPr>
            <a:endParaRPr lang="en-US" altLang="en-US"/>
          </a:p>
          <a:p>
            <a:pPr>
              <a:defRPr/>
            </a:pPr>
            <a:r>
              <a:rPr lang="en-US" altLang="en-US"/>
              <a:t>In a proclamation of October 1560, Elizabeth stated her intention to make things easier for people by sending ‘quantities of fine monies’ to the different areas of the kingdom so they could easily be exchanged for the ‘bad’ money.</a:t>
            </a:r>
          </a:p>
          <a:p>
            <a:pPr>
              <a:defRPr/>
            </a:pPr>
            <a:endParaRPr lang="en-US" altLang="en-US"/>
          </a:p>
          <a:p>
            <a:pPr>
              <a:defRPr/>
            </a:pPr>
            <a:r>
              <a:rPr lang="en-US" altLang="en-US"/>
              <a:t>The recoinage was completed within a year. Given the monetary risk involved, it also turned also turned out to be a profitable venture for Elizabeth I.</a:t>
            </a:r>
          </a:p>
          <a:p>
            <a:pPr>
              <a:defRPr/>
            </a:pPr>
            <a:endParaRPr lang="en-US" altLang="en-US"/>
          </a:p>
          <a:p>
            <a:pPr>
              <a:defRPr/>
            </a:pPr>
            <a:r>
              <a:rPr lang="en-US" altLang="en-US"/>
              <a:t>Historians believe that the estimate of how much debased coinage was in circulation must have been exaggerated or a good deal of the base coins were not brought in.</a:t>
            </a:r>
          </a:p>
          <a:p>
            <a:pPr>
              <a:defRPr/>
            </a:pPr>
            <a:endParaRPr lang="en-US" altLang="en-US"/>
          </a:p>
          <a:p>
            <a:pPr>
              <a:defRPr/>
            </a:pPr>
            <a:r>
              <a:rPr lang="en-US" altLang="en-US"/>
              <a:t>One historian calculates the net profits from the Mint at around £45,000, which was a nice profit considering how the recoinage helped to ease England’s foreign debts by delivering a marked improvement in foreign exchange.</a:t>
            </a:r>
          </a:p>
          <a:p>
            <a:pPr>
              <a:defRPr/>
            </a:pPr>
            <a:endParaRPr lang="en-US" altLang="en-US"/>
          </a:p>
        </p:txBody>
      </p:sp>
      <p:sp>
        <p:nvSpPr>
          <p:cNvPr id="26628" name="Slide Number Placeholder 3">
            <a:extLst>
              <a:ext uri="{FF2B5EF4-FFF2-40B4-BE49-F238E27FC236}">
                <a16:creationId xmlns:a16="http://schemas.microsoft.com/office/drawing/2014/main" id="{89103E49-1044-4A95-2FFD-B632164756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49F9465-FC4F-4F48-AE68-7BA4ECE13F32}" type="slidenum">
              <a:rPr lang="en-US" altLang="en-US"/>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B36B2788-9FDD-FC5C-D936-B10D23B144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8" name="Notes Placeholder 2">
            <a:extLst>
              <a:ext uri="{FF2B5EF4-FFF2-40B4-BE49-F238E27FC236}">
                <a16:creationId xmlns:a16="http://schemas.microsoft.com/office/drawing/2014/main" id="{7816E07B-DD1E-4DAB-9136-533E752AC3BB}"/>
              </a:ext>
            </a:extLst>
          </p:cNvPr>
          <p:cNvSpPr>
            <a:spLocks noGrp="1"/>
          </p:cNvSpPr>
          <p:nvPr>
            <p:ph type="body" idx="1"/>
          </p:nvPr>
        </p:nvSpPr>
        <p:spPr bwMode="auto"/>
        <p:txBody>
          <a:bodyPr>
            <a:normAutofit fontScale="70000" lnSpcReduction="20000"/>
          </a:bodyPr>
          <a:lstStyle/>
          <a:p>
            <a:pPr eaLnBrk="1" hangingPunct="1">
              <a:spcBef>
                <a:spcPct val="0"/>
              </a:spcBef>
              <a:defRPr/>
            </a:pPr>
            <a:r>
              <a:rPr lang="en-US" altLang="en-US" u="sng" dirty="0"/>
              <a:t>Prompts:</a:t>
            </a:r>
          </a:p>
          <a:p>
            <a:pPr eaLnBrk="1" hangingPunct="1">
              <a:spcBef>
                <a:spcPct val="0"/>
              </a:spcBef>
              <a:defRPr/>
            </a:pPr>
            <a:r>
              <a:rPr lang="en-US" altLang="en-US" dirty="0"/>
              <a:t>-- Ask pupils to think of other possible policies and justify their ideas.</a:t>
            </a:r>
          </a:p>
          <a:p>
            <a:pPr eaLnBrk="1" hangingPunct="1">
              <a:spcBef>
                <a:spcPct val="0"/>
              </a:spcBef>
              <a:defRPr/>
            </a:pPr>
            <a:endParaRPr lang="en-US" altLang="en-US" u="sng" dirty="0"/>
          </a:p>
          <a:p>
            <a:pPr eaLnBrk="1" hangingPunct="1">
              <a:spcBef>
                <a:spcPct val="0"/>
              </a:spcBef>
              <a:defRPr/>
            </a:pPr>
            <a:r>
              <a:rPr lang="en-US" altLang="en-US" u="sng" dirty="0"/>
              <a:t>What Elizabeth I did:</a:t>
            </a:r>
          </a:p>
          <a:p>
            <a:pPr eaLnBrk="1" hangingPunct="1">
              <a:spcBef>
                <a:spcPct val="0"/>
              </a:spcBef>
              <a:defRPr/>
            </a:pPr>
            <a:endParaRPr lang="en-US" altLang="en-US" dirty="0"/>
          </a:p>
          <a:p>
            <a:pPr eaLnBrk="1" hangingPunct="1">
              <a:spcBef>
                <a:spcPct val="0"/>
              </a:spcBef>
              <a:defRPr/>
            </a:pPr>
            <a:r>
              <a:rPr lang="en-US" altLang="en-US" dirty="0"/>
              <a:t>In 1562-3 Parliament passed an Act to prevent the diminishing of coins. </a:t>
            </a:r>
          </a:p>
          <a:p>
            <a:pPr eaLnBrk="1" hangingPunct="1">
              <a:spcBef>
                <a:spcPct val="0"/>
              </a:spcBef>
              <a:defRPr/>
            </a:pPr>
            <a:endParaRPr lang="en-US" altLang="en-US" dirty="0"/>
          </a:p>
          <a:p>
            <a:pPr eaLnBrk="1" hangingPunct="1">
              <a:spcBef>
                <a:spcPct val="0"/>
              </a:spcBef>
              <a:defRPr/>
            </a:pPr>
            <a:r>
              <a:rPr lang="en-US" altLang="en-US" dirty="0"/>
              <a:t>It had always been a crime to clip or debase the country’s coinage, but Elizabeth raised it once again to the status of treason. Such crimes could carry the most severe penalties, including execution.</a:t>
            </a:r>
          </a:p>
          <a:p>
            <a:pPr eaLnBrk="1" hangingPunct="1">
              <a:spcBef>
                <a:spcPct val="0"/>
              </a:spcBef>
              <a:defRPr/>
            </a:pPr>
            <a:endParaRPr lang="en-US" altLang="en-US" dirty="0"/>
          </a:p>
          <a:p>
            <a:pPr eaLnBrk="1" hangingPunct="1">
              <a:spcBef>
                <a:spcPct val="0"/>
              </a:spcBef>
              <a:defRPr/>
            </a:pPr>
            <a:endParaRPr lang="en-US" altLang="en-US" u="sng" dirty="0"/>
          </a:p>
          <a:p>
            <a:pPr eaLnBrk="1" hangingPunct="1">
              <a:spcBef>
                <a:spcPct val="0"/>
              </a:spcBef>
              <a:defRPr/>
            </a:pPr>
            <a:r>
              <a:rPr lang="en-US" altLang="en-US" u="sng" dirty="0"/>
              <a:t>Evaluating Elizabeth’s response to the coinage crisis</a:t>
            </a:r>
          </a:p>
          <a:p>
            <a:pPr eaLnBrk="1" hangingPunct="1">
              <a:spcBef>
                <a:spcPct val="0"/>
              </a:spcBef>
              <a:defRPr/>
            </a:pPr>
            <a:endParaRPr lang="en-US" altLang="en-US" dirty="0"/>
          </a:p>
          <a:p>
            <a:pPr>
              <a:defRPr/>
            </a:pPr>
            <a:r>
              <a:rPr lang="en-US" altLang="en-US" dirty="0"/>
              <a:t>Elizabeth received much praise from her contemporaries for restoring faith in England’s currency. </a:t>
            </a:r>
          </a:p>
          <a:p>
            <a:pPr>
              <a:defRPr/>
            </a:pPr>
            <a:endParaRPr lang="en-US" altLang="en-US" dirty="0"/>
          </a:p>
          <a:p>
            <a:pPr>
              <a:defRPr/>
            </a:pPr>
            <a:r>
              <a:rPr lang="en-US" altLang="en-US" dirty="0"/>
              <a:t>Historians have also </a:t>
            </a:r>
            <a:r>
              <a:rPr lang="en-US" altLang="en-US" dirty="0" err="1"/>
              <a:t>characterised</a:t>
            </a:r>
            <a:r>
              <a:rPr lang="en-US" altLang="en-US" dirty="0"/>
              <a:t> Elizabeth I’s actions as decisive and effective:</a:t>
            </a:r>
          </a:p>
          <a:p>
            <a:pPr>
              <a:defRPr/>
            </a:pPr>
            <a:endParaRPr lang="en-US" altLang="en-US" dirty="0"/>
          </a:p>
          <a:p>
            <a:pPr>
              <a:defRPr/>
            </a:pPr>
            <a:r>
              <a:rPr lang="en-US" altLang="en-US" dirty="0"/>
              <a:t>‘The restoration of the coinage improved the dealings of English merchants abroad and secured the trust and respect of the City for Elizabeth and her government. The success of the initiative and the maintenance of the integrity of the coinage throughout her reign led to an economic recovery. The confidence that it bred allowed for the expansion in trade and industry that followed. The boldness of the venture and the skill and efficiency with which it was executed boosted Elizabeth's reputation at home and abroad.’</a:t>
            </a:r>
          </a:p>
          <a:p>
            <a:pPr>
              <a:defRPr/>
            </a:pPr>
            <a:endParaRPr lang="en-US" altLang="en-US" dirty="0"/>
          </a:p>
          <a:p>
            <a:pPr>
              <a:defRPr/>
            </a:pPr>
            <a:r>
              <a:rPr lang="en-US" altLang="en-US" dirty="0"/>
              <a:t>-- Amy Dempsey, ‘Elizabeth I: Restoring the English currency’</a:t>
            </a:r>
          </a:p>
          <a:p>
            <a:pPr>
              <a:defRPr/>
            </a:pPr>
            <a:r>
              <a:rPr lang="en-US" altLang="en-US" dirty="0"/>
              <a:t>http://www.rmg.co.uk/explore/sea-and-ships/in-depth/elizabeth/elizabeth's-england/restoring-the-english-currency</a:t>
            </a:r>
          </a:p>
          <a:p>
            <a:pPr>
              <a:defRPr/>
            </a:pPr>
            <a:endParaRPr lang="en-US" altLang="en-US" dirty="0"/>
          </a:p>
          <a:p>
            <a:pPr>
              <a:defRPr/>
            </a:pPr>
            <a:endParaRPr lang="en-US" altLang="en-US" dirty="0"/>
          </a:p>
          <a:p>
            <a:pPr>
              <a:defRPr/>
            </a:pPr>
            <a:r>
              <a:rPr lang="en-US" altLang="en-US" dirty="0"/>
              <a:t>‘Elizabeth’s “notable </a:t>
            </a:r>
            <a:r>
              <a:rPr lang="en-US" altLang="en-US" dirty="0" err="1"/>
              <a:t>convercion</a:t>
            </a:r>
            <a:r>
              <a:rPr lang="en-US" altLang="en-US" dirty="0"/>
              <a:t> of the base </a:t>
            </a:r>
            <a:r>
              <a:rPr lang="en-US" altLang="en-US" dirty="0" err="1"/>
              <a:t>monyes</a:t>
            </a:r>
            <a:r>
              <a:rPr lang="en-US" altLang="en-US" dirty="0"/>
              <a:t> to the </a:t>
            </a:r>
            <a:r>
              <a:rPr lang="en-US" altLang="en-US" dirty="0" err="1"/>
              <a:t>prestinat</a:t>
            </a:r>
            <a:r>
              <a:rPr lang="en-US" altLang="en-US" dirty="0"/>
              <a:t> state of </a:t>
            </a:r>
            <a:r>
              <a:rPr lang="en-US" altLang="en-US" dirty="0" err="1"/>
              <a:t>sterlings</a:t>
            </a:r>
            <a:r>
              <a:rPr lang="en-US" altLang="en-US" dirty="0"/>
              <a:t>” has rightly been regarded from her own day to this as an important achievement…’</a:t>
            </a:r>
          </a:p>
          <a:p>
            <a:pPr>
              <a:defRPr/>
            </a:pPr>
            <a:endParaRPr lang="en-US" altLang="en-US" dirty="0"/>
          </a:p>
          <a:p>
            <a:pPr>
              <a:defRPr/>
            </a:pPr>
            <a:r>
              <a:rPr lang="en-US" altLang="en-US" dirty="0"/>
              <a:t>-- CE Challis (ed.) The New History of the Royal Mint (Cambridge: Cambridge University Press, 1992), 248.</a:t>
            </a:r>
          </a:p>
          <a:p>
            <a:pPr>
              <a:defRPr/>
            </a:pPr>
            <a:endParaRPr lang="en-US" altLang="en-US" dirty="0"/>
          </a:p>
          <a:p>
            <a:pPr>
              <a:defRPr/>
            </a:pPr>
            <a:endParaRPr lang="en-US" altLang="en-US" dirty="0"/>
          </a:p>
          <a:p>
            <a:pPr>
              <a:defRPr/>
            </a:pPr>
            <a:endParaRPr lang="en-US" altLang="en-US" dirty="0"/>
          </a:p>
          <a:p>
            <a:pPr>
              <a:defRPr/>
            </a:pPr>
            <a:endParaRPr lang="en-US" altLang="en-US" dirty="0"/>
          </a:p>
          <a:p>
            <a:pPr>
              <a:defRPr/>
            </a:pPr>
            <a:endParaRPr lang="en-US" altLang="en-US" dirty="0"/>
          </a:p>
          <a:p>
            <a:pPr>
              <a:defRPr/>
            </a:pPr>
            <a:endParaRPr lang="en-US" altLang="en-US" dirty="0"/>
          </a:p>
        </p:txBody>
      </p:sp>
      <p:sp>
        <p:nvSpPr>
          <p:cNvPr id="28676" name="Slide Number Placeholder 3">
            <a:extLst>
              <a:ext uri="{FF2B5EF4-FFF2-40B4-BE49-F238E27FC236}">
                <a16:creationId xmlns:a16="http://schemas.microsoft.com/office/drawing/2014/main" id="{08ACB7C4-0877-3D01-D539-9EA52ABC6E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984E254-C224-41CC-940B-3BB95CE33111}" type="slidenum">
              <a:rPr lang="en-US" altLang="en-US"/>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4B85CB95-8244-6834-6E23-12356D092E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874E984C-31A7-B8F3-5C82-F559033787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t>Discussion or PMI</a:t>
            </a:r>
            <a:endParaRPr lang="en-US" altLang="en-US"/>
          </a:p>
          <a:p>
            <a:r>
              <a:rPr lang="en-US" altLang="en-US"/>
              <a:t>Re-consider the qualities and responsibilities of a Tudor monarch.</a:t>
            </a:r>
          </a:p>
          <a:p>
            <a:endParaRPr lang="en-US" altLang="en-US"/>
          </a:p>
          <a:p>
            <a:r>
              <a:rPr lang="en-US" altLang="en-US"/>
              <a:t>-- What important qualities did Elizabeth I display? (e.g., to appear strong and powerful)</a:t>
            </a:r>
          </a:p>
          <a:p>
            <a:r>
              <a:rPr lang="en-US" altLang="en-US"/>
              <a:t>-- How successful was Elizabeth I in gaining control of the currency situation?</a:t>
            </a:r>
          </a:p>
          <a:p>
            <a:r>
              <a:rPr lang="en-US" altLang="en-US"/>
              <a:t>-- What aspects of the situation or crisis posed her the biggest challenge?</a:t>
            </a:r>
          </a:p>
          <a:p>
            <a:r>
              <a:rPr lang="en-US" altLang="en-US"/>
              <a:t>-- What were some of the risks and rewards of her decisions? Are there any common themes?</a:t>
            </a:r>
          </a:p>
          <a:p>
            <a:r>
              <a:rPr lang="en-US" altLang="en-US"/>
              <a:t>-- Why did Henry VIII debase England’s currency? Contrast his actions with Elizabeth I’s. </a:t>
            </a:r>
          </a:p>
        </p:txBody>
      </p:sp>
      <p:sp>
        <p:nvSpPr>
          <p:cNvPr id="30724" name="Slide Number Placeholder 3">
            <a:extLst>
              <a:ext uri="{FF2B5EF4-FFF2-40B4-BE49-F238E27FC236}">
                <a16:creationId xmlns:a16="http://schemas.microsoft.com/office/drawing/2014/main" id="{113B9CDB-5BE7-4848-75C9-049CBCF4BC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DBEE2BB-AEDE-4F90-BAE4-588CCCA74744}" type="slidenum">
              <a:rPr lang="en-US" altLang="en-US"/>
              <a:pPr>
                <a:spcBef>
                  <a:spcPct val="0"/>
                </a:spcBef>
              </a:pPr>
              <a:t>14</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1AFF53CC-D30C-C9B9-ACF7-3F29771AA4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FEE5E4F3-9691-4CF0-B0FA-C774B119BDFA}"/>
              </a:ext>
            </a:extLst>
          </p:cNvPr>
          <p:cNvSpPr>
            <a:spLocks noGrp="1"/>
          </p:cNvSpPr>
          <p:nvPr>
            <p:ph type="body" idx="1"/>
          </p:nvPr>
        </p:nvSpPr>
        <p:spPr/>
        <p:txBody>
          <a:bodyPr>
            <a:normAutofit fontScale="55000" lnSpcReduction="20000"/>
          </a:bodyPr>
          <a:lstStyle/>
          <a:p>
            <a:pPr>
              <a:lnSpc>
                <a:spcPct val="90000"/>
              </a:lnSpc>
              <a:defRPr/>
            </a:pPr>
            <a:r>
              <a:rPr lang="en-US" altLang="en-US" b="1"/>
              <a:t>Discussion: qualities or responsibilities of a monarch</a:t>
            </a:r>
          </a:p>
          <a:p>
            <a:pPr>
              <a:lnSpc>
                <a:spcPct val="90000"/>
              </a:lnSpc>
              <a:defRPr/>
            </a:pPr>
            <a:endParaRPr lang="en-US" altLang="en-US"/>
          </a:p>
          <a:p>
            <a:pPr>
              <a:lnSpc>
                <a:spcPct val="90000"/>
              </a:lnSpc>
              <a:defRPr/>
            </a:pPr>
            <a:r>
              <a:rPr lang="en-US" altLang="en-US"/>
              <a:t>Ask pupils to consider the responsibilities of a monarch or the qualities a successful monarch would need.</a:t>
            </a:r>
          </a:p>
          <a:p>
            <a:pPr>
              <a:lnSpc>
                <a:spcPct val="90000"/>
              </a:lnSpc>
              <a:defRPr/>
            </a:pPr>
            <a:endParaRPr lang="en-US" altLang="en-US"/>
          </a:p>
          <a:p>
            <a:pPr>
              <a:lnSpc>
                <a:spcPct val="90000"/>
              </a:lnSpc>
              <a:defRPr/>
            </a:pPr>
            <a:r>
              <a:rPr lang="en-US" altLang="en-US" u="sng"/>
              <a:t>Responsibilities:</a:t>
            </a:r>
          </a:p>
          <a:p>
            <a:pPr>
              <a:lnSpc>
                <a:spcPct val="90000"/>
              </a:lnSpc>
              <a:defRPr/>
            </a:pPr>
            <a:r>
              <a:rPr lang="en-US" altLang="en-US"/>
              <a:t>-- economy</a:t>
            </a:r>
          </a:p>
          <a:p>
            <a:pPr>
              <a:lnSpc>
                <a:spcPct val="90000"/>
              </a:lnSpc>
              <a:defRPr/>
            </a:pPr>
            <a:r>
              <a:rPr lang="en-US" altLang="en-US"/>
              <a:t>-- military </a:t>
            </a:r>
          </a:p>
          <a:p>
            <a:pPr>
              <a:lnSpc>
                <a:spcPct val="90000"/>
              </a:lnSpc>
              <a:defRPr/>
            </a:pPr>
            <a:r>
              <a:rPr lang="en-US" altLang="en-US"/>
              <a:t>-- foreign relations</a:t>
            </a:r>
          </a:p>
          <a:p>
            <a:pPr>
              <a:lnSpc>
                <a:spcPct val="90000"/>
              </a:lnSpc>
              <a:defRPr/>
            </a:pPr>
            <a:r>
              <a:rPr lang="en-US" altLang="en-US"/>
              <a:t>-- maintaining domestic support</a:t>
            </a:r>
          </a:p>
          <a:p>
            <a:pPr>
              <a:lnSpc>
                <a:spcPct val="90000"/>
              </a:lnSpc>
              <a:defRPr/>
            </a:pPr>
            <a:r>
              <a:rPr lang="en-US" altLang="en-US"/>
              <a:t>-- government administration</a:t>
            </a:r>
          </a:p>
          <a:p>
            <a:pPr>
              <a:lnSpc>
                <a:spcPct val="90000"/>
              </a:lnSpc>
              <a:defRPr/>
            </a:pPr>
            <a:r>
              <a:rPr lang="en-US" altLang="en-US"/>
              <a:t>-- religious policy</a:t>
            </a:r>
          </a:p>
          <a:p>
            <a:pPr>
              <a:lnSpc>
                <a:spcPct val="90000"/>
              </a:lnSpc>
              <a:defRPr/>
            </a:pPr>
            <a:endParaRPr lang="en-US" altLang="en-US"/>
          </a:p>
          <a:p>
            <a:pPr>
              <a:lnSpc>
                <a:spcPct val="90000"/>
              </a:lnSpc>
              <a:defRPr/>
            </a:pPr>
            <a:r>
              <a:rPr lang="en-US" altLang="en-US" u="sng"/>
              <a:t>Qualities:</a:t>
            </a:r>
          </a:p>
          <a:p>
            <a:pPr>
              <a:lnSpc>
                <a:spcPct val="90000"/>
              </a:lnSpc>
              <a:defRPr/>
            </a:pPr>
            <a:r>
              <a:rPr lang="en-US" altLang="en-US"/>
              <a:t>-- vain</a:t>
            </a:r>
          </a:p>
          <a:p>
            <a:pPr>
              <a:lnSpc>
                <a:spcPct val="90000"/>
              </a:lnSpc>
              <a:defRPr/>
            </a:pPr>
            <a:r>
              <a:rPr lang="en-US" altLang="en-US"/>
              <a:t>-- angry</a:t>
            </a:r>
          </a:p>
          <a:p>
            <a:pPr>
              <a:lnSpc>
                <a:spcPct val="90000"/>
              </a:lnSpc>
              <a:defRPr/>
            </a:pPr>
            <a:r>
              <a:rPr lang="en-US" altLang="en-US"/>
              <a:t>-- greedy</a:t>
            </a:r>
          </a:p>
          <a:p>
            <a:pPr>
              <a:lnSpc>
                <a:spcPct val="90000"/>
              </a:lnSpc>
              <a:defRPr/>
            </a:pPr>
            <a:r>
              <a:rPr lang="en-US" altLang="en-US"/>
              <a:t>-- honest</a:t>
            </a:r>
          </a:p>
          <a:p>
            <a:pPr>
              <a:lnSpc>
                <a:spcPct val="90000"/>
              </a:lnSpc>
              <a:defRPr/>
            </a:pPr>
            <a:r>
              <a:rPr lang="en-US" altLang="en-US"/>
              <a:t>-- wise</a:t>
            </a:r>
          </a:p>
          <a:p>
            <a:pPr>
              <a:lnSpc>
                <a:spcPct val="90000"/>
              </a:lnSpc>
              <a:defRPr/>
            </a:pPr>
            <a:r>
              <a:rPr lang="en-US" altLang="en-US"/>
              <a:t>-- clever</a:t>
            </a:r>
          </a:p>
          <a:p>
            <a:pPr>
              <a:lnSpc>
                <a:spcPct val="90000"/>
              </a:lnSpc>
              <a:defRPr/>
            </a:pPr>
            <a:r>
              <a:rPr lang="en-US" altLang="en-US"/>
              <a:t>-- noble</a:t>
            </a:r>
          </a:p>
          <a:p>
            <a:pPr>
              <a:lnSpc>
                <a:spcPct val="90000"/>
              </a:lnSpc>
              <a:defRPr/>
            </a:pPr>
            <a:r>
              <a:rPr lang="en-US" altLang="en-US"/>
              <a:t>-- fair</a:t>
            </a:r>
          </a:p>
          <a:p>
            <a:pPr>
              <a:lnSpc>
                <a:spcPct val="90000"/>
              </a:lnSpc>
              <a:defRPr/>
            </a:pPr>
            <a:r>
              <a:rPr lang="en-US" altLang="en-US"/>
              <a:t>-- weak</a:t>
            </a:r>
          </a:p>
          <a:p>
            <a:pPr>
              <a:lnSpc>
                <a:spcPct val="90000"/>
              </a:lnSpc>
              <a:defRPr/>
            </a:pPr>
            <a:r>
              <a:rPr lang="en-US" altLang="en-US"/>
              <a:t>-- warrior</a:t>
            </a:r>
          </a:p>
          <a:p>
            <a:pPr>
              <a:lnSpc>
                <a:spcPct val="90000"/>
              </a:lnSpc>
              <a:defRPr/>
            </a:pPr>
            <a:r>
              <a:rPr lang="en-US" altLang="en-US"/>
              <a:t>-- cruel</a:t>
            </a:r>
          </a:p>
          <a:p>
            <a:pPr>
              <a:lnSpc>
                <a:spcPct val="90000"/>
              </a:lnSpc>
              <a:defRPr/>
            </a:pPr>
            <a:r>
              <a:rPr lang="en-US" altLang="en-US"/>
              <a:t>-- sensible</a:t>
            </a:r>
          </a:p>
          <a:p>
            <a:pPr>
              <a:lnSpc>
                <a:spcPct val="90000"/>
              </a:lnSpc>
              <a:defRPr/>
            </a:pPr>
            <a:r>
              <a:rPr lang="en-US" altLang="en-US"/>
              <a:t>-- patient</a:t>
            </a:r>
          </a:p>
          <a:p>
            <a:pPr>
              <a:lnSpc>
                <a:spcPct val="90000"/>
              </a:lnSpc>
              <a:defRPr/>
            </a:pPr>
            <a:r>
              <a:rPr lang="en-US" altLang="en-US"/>
              <a:t>-- impatient</a:t>
            </a:r>
          </a:p>
          <a:p>
            <a:pPr>
              <a:lnSpc>
                <a:spcPct val="90000"/>
              </a:lnSpc>
              <a:defRPr/>
            </a:pPr>
            <a:r>
              <a:rPr lang="en-US" altLang="en-US"/>
              <a:t>-- brave</a:t>
            </a:r>
          </a:p>
          <a:p>
            <a:pPr>
              <a:lnSpc>
                <a:spcPct val="90000"/>
              </a:lnSpc>
              <a:defRPr/>
            </a:pPr>
            <a:endParaRPr lang="en-US" altLang="en-US" u="sng"/>
          </a:p>
          <a:p>
            <a:pPr>
              <a:lnSpc>
                <a:spcPct val="90000"/>
              </a:lnSpc>
              <a:defRPr/>
            </a:pPr>
            <a:r>
              <a:rPr lang="en-US" altLang="en-US" u="sng"/>
              <a:t>Image notes:</a:t>
            </a:r>
          </a:p>
          <a:p>
            <a:pPr eaLnBrk="1" hangingPunct="1">
              <a:lnSpc>
                <a:spcPct val="90000"/>
              </a:lnSpc>
              <a:spcBef>
                <a:spcPct val="0"/>
              </a:spcBef>
              <a:defRPr/>
            </a:pPr>
            <a:r>
              <a:rPr lang="en-US" altLang="en-US"/>
              <a:t>© National Portrait Gallery, London</a:t>
            </a:r>
          </a:p>
          <a:p>
            <a:pPr eaLnBrk="1" hangingPunct="1">
              <a:lnSpc>
                <a:spcPct val="90000"/>
              </a:lnSpc>
              <a:spcBef>
                <a:spcPct val="0"/>
              </a:spcBef>
              <a:defRPr/>
            </a:pPr>
            <a:r>
              <a:rPr lang="en-US" altLang="en-US"/>
              <a:t>Queen Elizabeth I, unknown artist</a:t>
            </a:r>
          </a:p>
          <a:p>
            <a:pPr eaLnBrk="1" hangingPunct="1">
              <a:lnSpc>
                <a:spcPct val="90000"/>
              </a:lnSpc>
              <a:spcBef>
                <a:spcPct val="0"/>
              </a:spcBef>
              <a:defRPr/>
            </a:pPr>
            <a:r>
              <a:rPr lang="en-US" altLang="en-US"/>
              <a:t>King Edward I (‘Longshanks’) by Louis Phillipe Boitard</a:t>
            </a:r>
          </a:p>
          <a:p>
            <a:pPr eaLnBrk="1" hangingPunct="1">
              <a:lnSpc>
                <a:spcPct val="90000"/>
              </a:lnSpc>
              <a:spcBef>
                <a:spcPct val="0"/>
              </a:spcBef>
              <a:defRPr/>
            </a:pPr>
            <a:r>
              <a:rPr lang="en-US" altLang="en-US"/>
              <a:t>King Charles II, unknown artist</a:t>
            </a:r>
          </a:p>
          <a:p>
            <a:pPr eaLnBrk="1" hangingPunct="1">
              <a:lnSpc>
                <a:spcPct val="90000"/>
              </a:lnSpc>
              <a:spcBef>
                <a:spcPct val="0"/>
              </a:spcBef>
              <a:defRPr/>
            </a:pPr>
            <a:r>
              <a:rPr lang="en-US" altLang="en-US"/>
              <a:t>King Henry VIII, after Hans Holbein the Younger</a:t>
            </a:r>
          </a:p>
          <a:p>
            <a:pPr eaLnBrk="1" hangingPunct="1">
              <a:lnSpc>
                <a:spcPct val="90000"/>
              </a:lnSpc>
              <a:spcBef>
                <a:spcPct val="0"/>
              </a:spcBef>
              <a:defRPr/>
            </a:pPr>
            <a:endParaRPr lang="en-US" altLang="en-US"/>
          </a:p>
          <a:p>
            <a:pPr eaLnBrk="1" hangingPunct="1">
              <a:lnSpc>
                <a:spcPct val="90000"/>
              </a:lnSpc>
              <a:spcBef>
                <a:spcPct val="0"/>
              </a:spcBef>
              <a:defRPr/>
            </a:pPr>
            <a:r>
              <a:rPr lang="en-US" altLang="en-US"/>
              <a:t>These National Portrait Gallery works are licensed under the Creative Commons Attribution-NonCommercial-NoDerivs 3.0 Unported License. To view a copy of this license, visit http://creativecommons.org/licenses/by-nc-nd/3.0/</a:t>
            </a:r>
          </a:p>
          <a:p>
            <a:pPr eaLnBrk="1" hangingPunct="1">
              <a:lnSpc>
                <a:spcPct val="90000"/>
              </a:lnSpc>
              <a:spcBef>
                <a:spcPct val="0"/>
              </a:spcBef>
              <a:defRPr/>
            </a:pPr>
            <a:endParaRPr lang="en-US" altLang="en-US"/>
          </a:p>
          <a:p>
            <a:pPr>
              <a:lnSpc>
                <a:spcPct val="90000"/>
              </a:lnSpc>
              <a:defRPr/>
            </a:pPr>
            <a:endParaRPr lang="en-US" altLang="en-US" u="sng"/>
          </a:p>
        </p:txBody>
      </p:sp>
      <p:sp>
        <p:nvSpPr>
          <p:cNvPr id="6148" name="Slide Number Placeholder 3">
            <a:extLst>
              <a:ext uri="{FF2B5EF4-FFF2-40B4-BE49-F238E27FC236}">
                <a16:creationId xmlns:a16="http://schemas.microsoft.com/office/drawing/2014/main" id="{4403AEBD-C495-24CC-54EF-18E630FFD8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9E2A7C2-9FF8-4A17-9BD9-FE414CC65FC5}" type="slidenum">
              <a:rPr lang="en-US" altLang="en-US"/>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38B0EA4-9189-D62A-905F-38FE9E8141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1DBB8A2D-4D30-5F6B-0DA5-E54D910243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dirty="0"/>
              <a:t>Elizabeth I’s coinage crisis</a:t>
            </a:r>
          </a:p>
          <a:p>
            <a:pPr eaLnBrk="1" hangingPunct="1">
              <a:spcBef>
                <a:spcPct val="0"/>
              </a:spcBef>
            </a:pPr>
            <a:endParaRPr lang="en-US" altLang="en-US" b="1" dirty="0"/>
          </a:p>
          <a:p>
            <a:pPr eaLnBrk="1" hangingPunct="1">
              <a:spcBef>
                <a:spcPct val="0"/>
              </a:spcBef>
            </a:pPr>
            <a:r>
              <a:rPr lang="en-US" altLang="en-US" dirty="0"/>
              <a:t>Set up the task by revealing only a certain amount of information about the coinage problems facing Elizabeth I.</a:t>
            </a:r>
          </a:p>
        </p:txBody>
      </p:sp>
      <p:sp>
        <p:nvSpPr>
          <p:cNvPr id="8196" name="Slide Number Placeholder 3">
            <a:extLst>
              <a:ext uri="{FF2B5EF4-FFF2-40B4-BE49-F238E27FC236}">
                <a16:creationId xmlns:a16="http://schemas.microsoft.com/office/drawing/2014/main" id="{A3824DBA-BB3D-C358-8AB9-59C4A6BBAD8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E3AABA2-F213-4947-8D80-B8DACE27790E}"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94AF27CF-F3FA-318A-6422-C479106D77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Notes Placeholder 2">
            <a:extLst>
              <a:ext uri="{FF2B5EF4-FFF2-40B4-BE49-F238E27FC236}">
                <a16:creationId xmlns:a16="http://schemas.microsoft.com/office/drawing/2014/main" id="{32D0CFBD-89EC-C03C-D8A4-89A38CF4C619}"/>
              </a:ext>
            </a:extLst>
          </p:cNvPr>
          <p:cNvSpPr>
            <a:spLocks noGrp="1"/>
          </p:cNvSpPr>
          <p:nvPr>
            <p:ph type="body" idx="1"/>
          </p:nvPr>
        </p:nvSpPr>
        <p:spPr bwMode="auto"/>
        <p:txBody>
          <a:bodyPr>
            <a:normAutofit fontScale="77500" lnSpcReduction="20000"/>
          </a:bodyPr>
          <a:lstStyle/>
          <a:p>
            <a:pPr>
              <a:defRPr/>
            </a:pPr>
            <a:r>
              <a:rPr lang="en-US" altLang="en-US" b="1">
                <a:solidFill>
                  <a:schemeClr val="bg1"/>
                </a:solidFill>
                <a:latin typeface="Lucida Sans" panose="020B0602030504020204" pitchFamily="34" charset="0"/>
              </a:rPr>
              <a:t>Card sort activity</a:t>
            </a:r>
          </a:p>
          <a:p>
            <a:pPr>
              <a:defRPr/>
            </a:pPr>
            <a:r>
              <a:rPr lang="en-US" altLang="en-US">
                <a:solidFill>
                  <a:schemeClr val="bg1"/>
                </a:solidFill>
                <a:latin typeface="Lucida Sans" panose="020B0602030504020204" pitchFamily="34" charset="0"/>
              </a:rPr>
              <a:t>(Print off cards included with teachers’ notes)</a:t>
            </a:r>
          </a:p>
          <a:p>
            <a:pPr>
              <a:defRPr/>
            </a:pPr>
            <a:endParaRPr lang="en-US" altLang="en-US">
              <a:solidFill>
                <a:schemeClr val="bg1"/>
              </a:solidFill>
              <a:latin typeface="Lucida Sans" panose="020B0602030504020204" pitchFamily="34" charset="0"/>
            </a:endParaRPr>
          </a:p>
          <a:p>
            <a:pPr>
              <a:defRPr/>
            </a:pPr>
            <a:r>
              <a:rPr lang="en-US" altLang="en-US">
                <a:solidFill>
                  <a:schemeClr val="bg1"/>
                </a:solidFill>
                <a:latin typeface="Lucida Sans" panose="020B0602030504020204" pitchFamily="34" charset="0"/>
              </a:rPr>
              <a:t>-- In this activity pupils consider various factors to do with the crisis. </a:t>
            </a:r>
          </a:p>
          <a:p>
            <a:pPr>
              <a:defRPr/>
            </a:pPr>
            <a:r>
              <a:rPr lang="en-US" altLang="en-US">
                <a:solidFill>
                  <a:schemeClr val="bg1"/>
                </a:solidFill>
                <a:latin typeface="Lucida Sans" panose="020B0602030504020204" pitchFamily="34" charset="0"/>
              </a:rPr>
              <a:t>-- Pupils must analyse and communicate different types of motives and causal factors. They will also prioritise important information and judge its significance.</a:t>
            </a:r>
          </a:p>
          <a:p>
            <a:pPr>
              <a:defRPr/>
            </a:pPr>
            <a:r>
              <a:rPr lang="en-US" altLang="en-US">
                <a:solidFill>
                  <a:schemeClr val="bg1"/>
                </a:solidFill>
                <a:latin typeface="Lucida Sans" panose="020B0602030504020204" pitchFamily="34" charset="0"/>
              </a:rPr>
              <a:t>-- Responses could be written or spoken.</a:t>
            </a:r>
          </a:p>
          <a:p>
            <a:pPr>
              <a:defRPr/>
            </a:pPr>
            <a:r>
              <a:rPr lang="en-US" altLang="en-US">
                <a:solidFill>
                  <a:schemeClr val="bg1"/>
                </a:solidFill>
                <a:latin typeface="Lucida Sans" panose="020B0602030504020204" pitchFamily="34" charset="0"/>
              </a:rPr>
              <a:t>-- This activity could be done in pairs or trios.</a:t>
            </a:r>
          </a:p>
          <a:p>
            <a:pPr>
              <a:defRPr/>
            </a:pPr>
            <a:endParaRPr lang="en-US" altLang="en-US">
              <a:solidFill>
                <a:schemeClr val="bg1"/>
              </a:solidFill>
              <a:latin typeface="Lucida Sans" panose="020B0602030504020204" pitchFamily="34" charset="0"/>
            </a:endParaRPr>
          </a:p>
          <a:p>
            <a:pPr>
              <a:defRPr/>
            </a:pPr>
            <a:r>
              <a:rPr lang="en-US" altLang="en-US" u="sng">
                <a:solidFill>
                  <a:schemeClr val="bg1"/>
                </a:solidFill>
                <a:latin typeface="Lucida Sans" panose="020B0602030504020204" pitchFamily="34" charset="0"/>
              </a:rPr>
              <a:t>Prompts:</a:t>
            </a:r>
          </a:p>
          <a:p>
            <a:pPr>
              <a:defRPr/>
            </a:pPr>
            <a:r>
              <a:rPr lang="en-US" altLang="en-US">
                <a:solidFill>
                  <a:schemeClr val="bg1"/>
                </a:solidFill>
                <a:latin typeface="Lucida Sans" panose="020B0602030504020204" pitchFamily="34" charset="0"/>
              </a:rPr>
              <a:t>-- Suggest pupils begin by placing information on continuum: ‘</a:t>
            </a:r>
            <a:r>
              <a:rPr lang="en-US" altLang="ja-JP"/>
              <a:t>Serious </a:t>
            </a:r>
            <a:r>
              <a:rPr lang="en-US" altLang="ja-JP">
                <a:sym typeface="Wingdings" panose="05000000000000000000" pitchFamily="2" charset="2"/>
              </a:rPr>
              <a:t>---</a:t>
            </a:r>
            <a:r>
              <a:rPr lang="en-US" altLang="ja-JP"/>
              <a:t> Not serious</a:t>
            </a:r>
            <a:r>
              <a:rPr lang="en-US" altLang="en-US"/>
              <a:t>’</a:t>
            </a:r>
            <a:r>
              <a:rPr lang="en-US" altLang="ja-JP"/>
              <a:t>.</a:t>
            </a:r>
          </a:p>
          <a:p>
            <a:pPr eaLnBrk="1" hangingPunct="1">
              <a:spcBef>
                <a:spcPct val="0"/>
              </a:spcBef>
              <a:defRPr/>
            </a:pPr>
            <a:r>
              <a:rPr lang="en-US" altLang="en-US"/>
              <a:t>-- Is this problem getting worse or getting better?</a:t>
            </a:r>
          </a:p>
          <a:p>
            <a:pPr eaLnBrk="1" hangingPunct="1">
              <a:spcBef>
                <a:spcPct val="0"/>
              </a:spcBef>
              <a:defRPr/>
            </a:pPr>
            <a:r>
              <a:rPr lang="en-US" altLang="en-US">
                <a:solidFill>
                  <a:schemeClr val="bg1"/>
                </a:solidFill>
              </a:rPr>
              <a:t>-- </a:t>
            </a:r>
            <a:r>
              <a:rPr lang="en-US" altLang="en-US">
                <a:solidFill>
                  <a:schemeClr val="bg1"/>
                </a:solidFill>
                <a:latin typeface="Lucida Sans" panose="020B0602030504020204" pitchFamily="34" charset="0"/>
              </a:rPr>
              <a:t>Emphasise how busy Elizabeth I is by brainstorming all the problems she had at the start of her reign.</a:t>
            </a:r>
          </a:p>
          <a:p>
            <a:pPr>
              <a:defRPr/>
            </a:pPr>
            <a:endParaRPr lang="en-US" altLang="en-US" u="sng">
              <a:solidFill>
                <a:schemeClr val="bg1"/>
              </a:solidFill>
              <a:latin typeface="Lucida Sans" panose="020B0602030504020204" pitchFamily="34" charset="0"/>
            </a:endParaRPr>
          </a:p>
          <a:p>
            <a:pPr>
              <a:defRPr/>
            </a:pPr>
            <a:r>
              <a:rPr lang="en-US" altLang="en-US" u="sng">
                <a:solidFill>
                  <a:schemeClr val="bg1"/>
                </a:solidFill>
                <a:latin typeface="Lucida Sans" panose="020B0602030504020204" pitchFamily="34" charset="0"/>
              </a:rPr>
              <a:t>Tips for students</a:t>
            </a:r>
          </a:p>
          <a:p>
            <a:pPr>
              <a:defRPr/>
            </a:pPr>
            <a:r>
              <a:rPr lang="en-US" altLang="en-US">
                <a:solidFill>
                  <a:schemeClr val="bg1"/>
                </a:solidFill>
                <a:latin typeface="Lucida Sans" panose="020B0602030504020204" pitchFamily="34" charset="0"/>
              </a:rPr>
              <a:t>-- The Queen will need to consider whether action is needed to improve the situation. </a:t>
            </a:r>
          </a:p>
          <a:p>
            <a:pPr>
              <a:defRPr/>
            </a:pPr>
            <a:r>
              <a:rPr lang="en-US" altLang="en-US">
                <a:solidFill>
                  <a:schemeClr val="bg1"/>
                </a:solidFill>
                <a:latin typeface="Lucida Sans" panose="020B0602030504020204" pitchFamily="34" charset="0"/>
              </a:rPr>
              <a:t>-- What are some of the risks of not dealing with the coinage problems? What might be the opportunities of tackling them?  </a:t>
            </a:r>
          </a:p>
          <a:p>
            <a:pPr>
              <a:defRPr/>
            </a:pPr>
            <a:r>
              <a:rPr lang="en-US" altLang="en-US">
                <a:solidFill>
                  <a:schemeClr val="bg1"/>
                </a:solidFill>
                <a:latin typeface="Lucida Sans" panose="020B0602030504020204" pitchFamily="34" charset="0"/>
              </a:rPr>
              <a:t>-- Use the information and evidence provided to advise Elizabeth I.</a:t>
            </a:r>
          </a:p>
          <a:p>
            <a:pPr>
              <a:defRPr/>
            </a:pPr>
            <a:r>
              <a:rPr lang="en-US" altLang="en-US">
                <a:solidFill>
                  <a:schemeClr val="bg1"/>
                </a:solidFill>
                <a:latin typeface="Lucida Sans" panose="020B0602030504020204" pitchFamily="34" charset="0"/>
              </a:rPr>
              <a:t>-- Present your case persuasively. </a:t>
            </a:r>
          </a:p>
          <a:p>
            <a:pPr>
              <a:defRPr/>
            </a:pPr>
            <a:r>
              <a:rPr lang="en-US" altLang="en-US">
                <a:solidFill>
                  <a:schemeClr val="bg1"/>
                </a:solidFill>
                <a:latin typeface="Lucida Sans" panose="020B0602030504020204" pitchFamily="34" charset="0"/>
              </a:rPr>
              <a:t>-- Remember: you are living in the year 1560.</a:t>
            </a:r>
          </a:p>
          <a:p>
            <a:pPr>
              <a:defRPr/>
            </a:pPr>
            <a:endParaRPr lang="en-US" altLang="en-US" u="sng">
              <a:solidFill>
                <a:schemeClr val="bg1"/>
              </a:solidFill>
              <a:latin typeface="Lucida Sans" panose="020B0602030504020204" pitchFamily="34" charset="0"/>
            </a:endParaRPr>
          </a:p>
          <a:p>
            <a:pPr>
              <a:defRPr/>
            </a:pPr>
            <a:r>
              <a:rPr lang="en-US" altLang="en-US" u="sng">
                <a:solidFill>
                  <a:schemeClr val="bg1"/>
                </a:solidFill>
                <a:latin typeface="Lucida Sans" panose="020B0602030504020204" pitchFamily="34" charset="0"/>
              </a:rPr>
              <a:t>Image notes:</a:t>
            </a:r>
          </a:p>
          <a:p>
            <a:pPr>
              <a:defRPr/>
            </a:pPr>
            <a:r>
              <a:rPr lang="en-US" altLang="en-US">
                <a:solidFill>
                  <a:schemeClr val="bg1"/>
                </a:solidFill>
                <a:latin typeface="Lucida Sans" panose="020B0602030504020204" pitchFamily="34" charset="0"/>
              </a:rPr>
              <a:t>Queen Elizabeth I, unknown artist </a:t>
            </a:r>
            <a:r>
              <a:rPr lang="en-US" altLang="en-US"/>
              <a:t>©</a:t>
            </a:r>
            <a:r>
              <a:rPr lang="en-US" altLang="en-US">
                <a:solidFill>
                  <a:schemeClr val="bg1"/>
                </a:solidFill>
                <a:latin typeface="Lucida Sans" panose="020B0602030504020204" pitchFamily="34" charset="0"/>
              </a:rPr>
              <a:t> National Portrait Gallery, London</a:t>
            </a:r>
          </a:p>
          <a:p>
            <a:pPr>
              <a:defRPr/>
            </a:pPr>
            <a:endParaRPr lang="en-US" altLang="en-US">
              <a:solidFill>
                <a:schemeClr val="bg1"/>
              </a:solidFill>
              <a:latin typeface="Lucida Sans" panose="020B0602030504020204" pitchFamily="34" charset="0"/>
            </a:endParaRPr>
          </a:p>
          <a:p>
            <a:pPr>
              <a:defRPr/>
            </a:pPr>
            <a:endParaRPr lang="en-US" altLang="en-US">
              <a:solidFill>
                <a:schemeClr val="bg1"/>
              </a:solidFill>
              <a:latin typeface="Lucida Sans" panose="020B0602030504020204" pitchFamily="34" charset="0"/>
            </a:endParaRPr>
          </a:p>
          <a:p>
            <a:pPr eaLnBrk="1" hangingPunct="1">
              <a:spcBef>
                <a:spcPct val="0"/>
              </a:spcBef>
              <a:defRPr/>
            </a:pPr>
            <a:endParaRPr lang="en-US" altLang="en-US"/>
          </a:p>
        </p:txBody>
      </p:sp>
      <p:sp>
        <p:nvSpPr>
          <p:cNvPr id="10244" name="Slide Number Placeholder 3">
            <a:extLst>
              <a:ext uri="{FF2B5EF4-FFF2-40B4-BE49-F238E27FC236}">
                <a16:creationId xmlns:a16="http://schemas.microsoft.com/office/drawing/2014/main" id="{28116D46-31E4-B9D6-A4CE-533119A3C8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550CEB2-C6CC-40D3-A0C6-78BA817A7EF9}" type="slidenum">
              <a:rPr lang="en-US" altLang="en-US"/>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912B65D-E0B0-F5DC-4A7B-AC8EB210CC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B25B2B23-27B8-28D7-A030-973D22722D8C}"/>
              </a:ext>
            </a:extLst>
          </p:cNvPr>
          <p:cNvSpPr>
            <a:spLocks noGrp="1"/>
          </p:cNvSpPr>
          <p:nvPr>
            <p:ph type="body" idx="1"/>
          </p:nvPr>
        </p:nvSpPr>
        <p:spPr bwMode="auto"/>
        <p:txBody>
          <a:bodyPr>
            <a:normAutofit fontScale="85000" lnSpcReduction="10000"/>
          </a:bodyPr>
          <a:lstStyle/>
          <a:p>
            <a:pPr>
              <a:defRPr/>
            </a:pPr>
            <a:r>
              <a:rPr lang="en-US" altLang="en-US" b="1">
                <a:latin typeface="Lucida Sans" panose="020B0602030504020204" pitchFamily="34" charset="0"/>
              </a:rPr>
              <a:t>Some facts about Tudor England</a:t>
            </a:r>
            <a:endParaRPr lang="en-US" altLang="en-US">
              <a:latin typeface="Lucida Sans" panose="020B0602030504020204" pitchFamily="34" charset="0"/>
            </a:endParaRPr>
          </a:p>
          <a:p>
            <a:pPr>
              <a:defRPr/>
            </a:pPr>
            <a:r>
              <a:rPr lang="en-US" altLang="en-US">
                <a:latin typeface="Lucida Sans" panose="020B0602030504020204" pitchFamily="34" charset="0"/>
              </a:rPr>
              <a:t>Key background to review before advising the Queen. (This background aims to help pupils understand the context in which Henry VIII debased England’s coinage.)</a:t>
            </a:r>
          </a:p>
          <a:p>
            <a:pPr>
              <a:defRPr/>
            </a:pPr>
            <a:endParaRPr lang="en-US" altLang="en-US">
              <a:latin typeface="Lucida Sans" panose="020B0602030504020204" pitchFamily="34" charset="0"/>
            </a:endParaRPr>
          </a:p>
          <a:p>
            <a:pPr>
              <a:defRPr/>
            </a:pPr>
            <a:r>
              <a:rPr lang="en-US" altLang="en-US" u="sng"/>
              <a:t>The monarch’s treasury</a:t>
            </a:r>
          </a:p>
          <a:p>
            <a:pPr>
              <a:defRPr/>
            </a:pPr>
            <a:r>
              <a:rPr lang="en-US" altLang="en-US"/>
              <a:t>-- In the 16th century the monarch paid for state business. </a:t>
            </a:r>
          </a:p>
          <a:p>
            <a:pPr>
              <a:defRPr/>
            </a:pPr>
            <a:r>
              <a:rPr lang="en-US" altLang="en-US"/>
              <a:t>-- His or her personal fortune and revenue raised from crown lands and customs duties were the main sources of funds. </a:t>
            </a:r>
          </a:p>
          <a:p>
            <a:pPr>
              <a:defRPr/>
            </a:pPr>
            <a:r>
              <a:rPr lang="en-US" altLang="en-US"/>
              <a:t>-- Taxation as we know it was not common. Parliament only raised taxes in specific circumstances.</a:t>
            </a:r>
          </a:p>
          <a:p>
            <a:pPr>
              <a:defRPr/>
            </a:pPr>
            <a:r>
              <a:rPr lang="en-US" altLang="en-US"/>
              <a:t>-- If monarchs wanted to spend more than they had, they needed to find the money somewhere.</a:t>
            </a:r>
          </a:p>
          <a:p>
            <a:pPr>
              <a:defRPr/>
            </a:pPr>
            <a:endParaRPr lang="en-US" altLang="en-US"/>
          </a:p>
          <a:p>
            <a:pPr>
              <a:defRPr/>
            </a:pPr>
            <a:r>
              <a:rPr lang="en-US" altLang="en-US" u="sng"/>
              <a:t>The purity of a country’s coins</a:t>
            </a:r>
          </a:p>
          <a:p>
            <a:pPr>
              <a:defRPr/>
            </a:pPr>
            <a:r>
              <a:rPr lang="en-US" altLang="en-US"/>
              <a:t>-- Some countries had ‘debased’ their countries’ coins – this meant a Mint made coins by mixing gold or silver with more and more base (cheaper) metals, such as copper. </a:t>
            </a:r>
          </a:p>
          <a:p>
            <a:pPr>
              <a:defRPr/>
            </a:pPr>
            <a:r>
              <a:rPr lang="en-US" altLang="en-US"/>
              <a:t>-- The coin was then circulated as if they were the same as coins made of pure precious metal.</a:t>
            </a:r>
          </a:p>
          <a:p>
            <a:pPr>
              <a:defRPr/>
            </a:pPr>
            <a:r>
              <a:rPr lang="en-US" altLang="en-US"/>
              <a:t>-- The difference could be kept by the monarch as a way of raising money.  </a:t>
            </a:r>
          </a:p>
          <a:p>
            <a:pPr>
              <a:defRPr/>
            </a:pPr>
            <a:endParaRPr lang="en-US" altLang="en-US"/>
          </a:p>
          <a:p>
            <a:pPr>
              <a:defRPr/>
            </a:pPr>
            <a:r>
              <a:rPr lang="en-US" altLang="en-US" u="sng"/>
              <a:t>Teachers’ notes:</a:t>
            </a:r>
            <a:endParaRPr lang="en-US" altLang="en-US"/>
          </a:p>
          <a:p>
            <a:pPr>
              <a:defRPr/>
            </a:pPr>
            <a:r>
              <a:rPr lang="en-US" altLang="en-US"/>
              <a:t>-- For a good overview and more about Elizabeth’s currency crisis see the National Maritime Museum’s website: </a:t>
            </a:r>
            <a:r>
              <a:rPr lang="en-US" altLang="en-US">
                <a:latin typeface="Lucida Sans" panose="020B0602030504020204" pitchFamily="34" charset="0"/>
              </a:rPr>
              <a:t>http://www.rmg.co.uk/explore/sea-and-ships/in-depth/elizabeth/elizabeth's-england/restoring-the-english-currency</a:t>
            </a:r>
          </a:p>
          <a:p>
            <a:pPr>
              <a:defRPr/>
            </a:pPr>
            <a:endParaRPr lang="en-US" altLang="en-US">
              <a:latin typeface="Lucida Sans" panose="020B0602030504020204" pitchFamily="34" charset="0"/>
            </a:endParaRPr>
          </a:p>
        </p:txBody>
      </p:sp>
      <p:sp>
        <p:nvSpPr>
          <p:cNvPr id="12292" name="Slide Number Placeholder 3">
            <a:extLst>
              <a:ext uri="{FF2B5EF4-FFF2-40B4-BE49-F238E27FC236}">
                <a16:creationId xmlns:a16="http://schemas.microsoft.com/office/drawing/2014/main" id="{66E09A3A-D015-5CD8-66A6-66BFCF81C4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48D79B2-05EC-47A9-BF51-025E7DE704D7}"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F2E13BD-B11B-BB0B-58C9-8D266EF548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40A0849A-5172-AE8E-1BF9-EAB95A0F92F5}"/>
              </a:ext>
            </a:extLst>
          </p:cNvPr>
          <p:cNvSpPr>
            <a:spLocks noGrp="1"/>
          </p:cNvSpPr>
          <p:nvPr>
            <p:ph type="body" idx="1"/>
          </p:nvPr>
        </p:nvSpPr>
        <p:spPr bwMode="auto"/>
        <p:txBody>
          <a:bodyPr>
            <a:normAutofit fontScale="70000" lnSpcReduction="20000"/>
          </a:bodyPr>
          <a:lstStyle/>
          <a:p>
            <a:pPr>
              <a:defRPr/>
            </a:pPr>
            <a:r>
              <a:rPr lang="en-US" altLang="en-US" b="1"/>
              <a:t>Presentation or Q&amp;A</a:t>
            </a:r>
          </a:p>
          <a:p>
            <a:pPr>
              <a:defRPr/>
            </a:pPr>
            <a:endParaRPr lang="en-US" altLang="en-US"/>
          </a:p>
          <a:p>
            <a:pPr>
              <a:defRPr/>
            </a:pPr>
            <a:r>
              <a:rPr lang="en-US" altLang="en-US"/>
              <a:t>-- Ask pupils to present their ideas and arguments or conduct a Q&amp;A.</a:t>
            </a:r>
          </a:p>
          <a:p>
            <a:pPr>
              <a:defRPr/>
            </a:pPr>
            <a:r>
              <a:rPr lang="en-US" altLang="en-US"/>
              <a:t>-- Some possible response prompts are included below.</a:t>
            </a:r>
          </a:p>
          <a:p>
            <a:pPr>
              <a:defRPr/>
            </a:pPr>
            <a:endParaRPr lang="en-US" altLang="en-US"/>
          </a:p>
          <a:p>
            <a:pPr>
              <a:defRPr/>
            </a:pPr>
            <a:r>
              <a:rPr lang="en-US" altLang="en-US" u="sng"/>
              <a:t>The problem</a:t>
            </a:r>
          </a:p>
          <a:p>
            <a:pPr>
              <a:defRPr/>
            </a:pPr>
            <a:r>
              <a:rPr lang="en-US" altLang="en-US"/>
              <a:t>-- People had lost faith in England’s coins. People did not believe coins were made of pure precious metal and so were worth less than their face value indicated.</a:t>
            </a:r>
          </a:p>
          <a:p>
            <a:pPr>
              <a:defRPr/>
            </a:pPr>
            <a:endParaRPr lang="en-US" altLang="en-US" u="sng"/>
          </a:p>
          <a:p>
            <a:pPr>
              <a:defRPr/>
            </a:pPr>
            <a:r>
              <a:rPr lang="en-US" altLang="en-US" u="sng"/>
              <a:t>Factors that can be highlighted:</a:t>
            </a:r>
          </a:p>
          <a:p>
            <a:pPr>
              <a:defRPr/>
            </a:pPr>
            <a:r>
              <a:rPr lang="en-US" altLang="en-US"/>
              <a:t>-- A badly debased currency was one of many problems Elizabeth I inherited. </a:t>
            </a:r>
          </a:p>
          <a:p>
            <a:pPr>
              <a:defRPr/>
            </a:pPr>
            <a:r>
              <a:rPr lang="en-US" altLang="en-US"/>
              <a:t>-- Her father, Henry VIII, had reduced the purity of English silver and gold coins to fund foreign wars and an extravagant lifestyle.</a:t>
            </a:r>
          </a:p>
          <a:p>
            <a:pPr>
              <a:defRPr/>
            </a:pPr>
            <a:r>
              <a:rPr lang="en-US" altLang="en-US"/>
              <a:t>-- His debasement of the currency had negative long-term effects contributing to huge price rises and people losing faith in England’s currency.</a:t>
            </a:r>
          </a:p>
          <a:p>
            <a:pPr>
              <a:defRPr/>
            </a:pPr>
            <a:r>
              <a:rPr lang="en-US" altLang="en-US"/>
              <a:t>-- Previous efforts by Edward VI and Mary I to deal with the problem had either been partially successful or unsuccessful or probably helped make things worse. </a:t>
            </a:r>
          </a:p>
          <a:p>
            <a:pPr>
              <a:defRPr/>
            </a:pPr>
            <a:r>
              <a:rPr lang="en-US" altLang="en-US"/>
              <a:t>-- It was a tricky problem to solve. There was a lot of ‘bad’ money around, which meant any pure coinage put into circulation was likely going to be hoarded.</a:t>
            </a:r>
          </a:p>
          <a:p>
            <a:pPr>
              <a:defRPr/>
            </a:pPr>
            <a:r>
              <a:rPr lang="en-US" altLang="en-US"/>
              <a:t>-- The monarchy’s reputation had been damaged.</a:t>
            </a:r>
          </a:p>
          <a:p>
            <a:pPr>
              <a:defRPr/>
            </a:pPr>
            <a:r>
              <a:rPr lang="en-US" altLang="en-US"/>
              <a:t>-- People were unhappy and confused over the wide range of different coins and values. Prices were high and wages were unstable.</a:t>
            </a:r>
          </a:p>
          <a:p>
            <a:pPr>
              <a:defRPr/>
            </a:pPr>
            <a:r>
              <a:rPr lang="en-US" altLang="en-US"/>
              <a:t>-- Business was suffering. Normal transactions were difficult. Foreign merchants didn’t want English coins.  </a:t>
            </a:r>
          </a:p>
          <a:p>
            <a:pPr>
              <a:defRPr/>
            </a:pPr>
            <a:r>
              <a:rPr lang="en-US" altLang="en-US"/>
              <a:t>-- Tackling the problem was going to have its difficulties. It would be a large expense for the Queen if a recoinage were to be enacted. It would also be painful for the public if the government lowered the value of any debased coins.</a:t>
            </a:r>
          </a:p>
          <a:p>
            <a:pPr>
              <a:defRPr/>
            </a:pPr>
            <a:endParaRPr lang="en-US" altLang="en-US"/>
          </a:p>
          <a:p>
            <a:pPr>
              <a:defRPr/>
            </a:pPr>
            <a:r>
              <a:rPr lang="en-US" altLang="en-US" u="sng"/>
              <a:t>Teachers’ notes:</a:t>
            </a:r>
          </a:p>
          <a:p>
            <a:pPr>
              <a:defRPr/>
            </a:pPr>
            <a:r>
              <a:rPr lang="en-US" altLang="en-US"/>
              <a:t>-- If the decision-making task is not being done, you may wish to summarise how Elizabeth I dealt with the problems here.</a:t>
            </a:r>
          </a:p>
        </p:txBody>
      </p:sp>
      <p:sp>
        <p:nvSpPr>
          <p:cNvPr id="14340" name="Slide Number Placeholder 3">
            <a:extLst>
              <a:ext uri="{FF2B5EF4-FFF2-40B4-BE49-F238E27FC236}">
                <a16:creationId xmlns:a16="http://schemas.microsoft.com/office/drawing/2014/main" id="{CEF8C211-4000-D1AD-D94B-E74BEB91D7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D01B463-32C3-4BCC-B1B7-2CFC432D4E1A}" type="slidenum">
              <a:rPr lang="en-US" altLang="en-US"/>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D0D2957-2182-296F-B51A-A52E7540F0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D3EEED4E-7CAB-F1CC-5751-05586AA169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solidFill>
                  <a:schemeClr val="bg1"/>
                </a:solidFill>
                <a:latin typeface="Lucida Sans" panose="020B0602030504020204" pitchFamily="34" charset="0"/>
              </a:rPr>
              <a:t>Decision-making activity</a:t>
            </a:r>
          </a:p>
          <a:p>
            <a:endParaRPr lang="en-US" altLang="en-US">
              <a:solidFill>
                <a:schemeClr val="bg1"/>
              </a:solidFill>
              <a:latin typeface="Lucida Sans" panose="020B0602030504020204" pitchFamily="34" charset="0"/>
            </a:endParaRPr>
          </a:p>
          <a:p>
            <a:r>
              <a:rPr lang="en-US" altLang="en-US">
                <a:solidFill>
                  <a:schemeClr val="bg1"/>
                </a:solidFill>
                <a:latin typeface="Lucida Sans" panose="020B0602030504020204" pitchFamily="34" charset="0"/>
              </a:rPr>
              <a:t>-- Ask pupils to consider the dilemmas faced by Elizabeth I. Each problem offers a multiple choice response for pupils to choose the correct answer from.</a:t>
            </a:r>
          </a:p>
          <a:p>
            <a:r>
              <a:rPr lang="en-US" altLang="en-US">
                <a:solidFill>
                  <a:schemeClr val="bg1"/>
                </a:solidFill>
                <a:latin typeface="Lucida Sans" panose="020B0602030504020204" pitchFamily="34" charset="0"/>
              </a:rPr>
              <a:t>-- Pupils could work in pairs or trios. Points could be added to make a game of it.</a:t>
            </a:r>
          </a:p>
          <a:p>
            <a:r>
              <a:rPr lang="en-US" altLang="en-US">
                <a:solidFill>
                  <a:schemeClr val="bg1"/>
                </a:solidFill>
                <a:latin typeface="Lucida Sans" panose="020B0602030504020204" pitchFamily="34" charset="0"/>
              </a:rPr>
              <a:t>-- After decisions are discussed, Elizabeth I</a:t>
            </a:r>
            <a:r>
              <a:rPr lang="ja-JP" altLang="en-US">
                <a:solidFill>
                  <a:schemeClr val="bg1"/>
                </a:solidFill>
                <a:latin typeface="Lucida Sans" panose="020B0602030504020204" pitchFamily="34" charset="0"/>
              </a:rPr>
              <a:t>’</a:t>
            </a:r>
            <a:r>
              <a:rPr lang="en-US" altLang="ja-JP">
                <a:solidFill>
                  <a:schemeClr val="bg1"/>
                </a:solidFill>
                <a:latin typeface="Lucida Sans" panose="020B0602030504020204" pitchFamily="34" charset="0"/>
              </a:rPr>
              <a:t>s actions can be revealed.</a:t>
            </a:r>
          </a:p>
          <a:p>
            <a:r>
              <a:rPr lang="en-US" altLang="en-US">
                <a:solidFill>
                  <a:schemeClr val="bg1"/>
                </a:solidFill>
                <a:latin typeface="Lucida Sans" panose="020B0602030504020204" pitchFamily="34" charset="0"/>
              </a:rPr>
              <a:t>-- A follow-up discussion might focus on the qualities needed by a monarch.</a:t>
            </a:r>
          </a:p>
          <a:p>
            <a:endParaRPr lang="en-US" altLang="en-US" u="sng">
              <a:solidFill>
                <a:schemeClr val="bg1"/>
              </a:solidFill>
              <a:latin typeface="Lucida Sans" panose="020B0602030504020204" pitchFamily="34" charset="0"/>
            </a:endParaRPr>
          </a:p>
          <a:p>
            <a:r>
              <a:rPr lang="en-US" altLang="en-US" u="sng">
                <a:solidFill>
                  <a:schemeClr val="bg1"/>
                </a:solidFill>
                <a:latin typeface="Lucida Sans" panose="020B0602030504020204" pitchFamily="34" charset="0"/>
              </a:rPr>
              <a:t>Tips for students</a:t>
            </a:r>
          </a:p>
          <a:p>
            <a:r>
              <a:rPr lang="en-US" altLang="en-US">
                <a:solidFill>
                  <a:schemeClr val="bg1"/>
                </a:solidFill>
                <a:latin typeface="Lucida Sans" panose="020B0602030504020204" pitchFamily="34" charset="0"/>
              </a:rPr>
              <a:t>-- Consider each possible action, what are some of the potential problems? What might be the advantages? </a:t>
            </a:r>
          </a:p>
          <a:p>
            <a:r>
              <a:rPr lang="en-US" altLang="en-US">
                <a:solidFill>
                  <a:schemeClr val="bg1"/>
                </a:solidFill>
                <a:latin typeface="Lucida Sans" panose="020B0602030504020204" pitchFamily="34" charset="0"/>
              </a:rPr>
              <a:t>-- Make your decision. Be prepared to justify your choice. </a:t>
            </a:r>
          </a:p>
          <a:p>
            <a:endParaRPr lang="en-US" altLang="en-US" u="sng">
              <a:solidFill>
                <a:schemeClr val="bg1"/>
              </a:solidFill>
              <a:latin typeface="Lucida Sans" panose="020B0602030504020204" pitchFamily="34" charset="0"/>
            </a:endParaRPr>
          </a:p>
          <a:p>
            <a:r>
              <a:rPr lang="en-US" altLang="en-US" u="sng">
                <a:solidFill>
                  <a:schemeClr val="bg1"/>
                </a:solidFill>
                <a:latin typeface="Lucida Sans" panose="020B0602030504020204" pitchFamily="34" charset="0"/>
              </a:rPr>
              <a:t>Image notes:</a:t>
            </a:r>
          </a:p>
          <a:p>
            <a:r>
              <a:rPr lang="en-US" altLang="en-US">
                <a:solidFill>
                  <a:schemeClr val="bg1"/>
                </a:solidFill>
                <a:latin typeface="Lucida Sans" panose="020B0602030504020204" pitchFamily="34" charset="0"/>
              </a:rPr>
              <a:t>Queen Elizabeth I, unknown artist </a:t>
            </a:r>
            <a:r>
              <a:rPr lang="en-US" altLang="en-US"/>
              <a:t>©</a:t>
            </a:r>
            <a:r>
              <a:rPr lang="en-US" altLang="en-US">
                <a:solidFill>
                  <a:schemeClr val="bg1"/>
                </a:solidFill>
                <a:latin typeface="Lucida Sans" panose="020B0602030504020204" pitchFamily="34" charset="0"/>
              </a:rPr>
              <a:t> National Portrait Gallery, London</a:t>
            </a:r>
          </a:p>
          <a:p>
            <a:endParaRPr lang="en-US" altLang="en-US">
              <a:solidFill>
                <a:schemeClr val="bg1"/>
              </a:solidFill>
              <a:latin typeface="Lucida Sans" panose="020B0602030504020204" pitchFamily="34" charset="0"/>
            </a:endParaRPr>
          </a:p>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E32C5005-7596-AA73-F204-6E164F39E3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7CF7A67-2E3B-4E41-9B4A-A02E610799BB}" type="slidenum">
              <a:rPr lang="en-US" altLang="en-US"/>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3E33631-A8CF-4590-F82E-49CF8CD019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3F4A480-9966-43A1-B554-F674DBCB8B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a:t>What Elizabeth I did:</a:t>
            </a:r>
          </a:p>
          <a:p>
            <a:endParaRPr lang="en-US" altLang="en-US"/>
          </a:p>
          <a:p>
            <a:r>
              <a:rPr lang="en-US" altLang="en-US"/>
              <a:t>In September 1560 the queen decided she would call in the entire currency and supply in its place new coins of a pure and uniform standard.</a:t>
            </a:r>
          </a:p>
          <a:p>
            <a:endParaRPr lang="en-US" altLang="en-US"/>
          </a:p>
          <a:p>
            <a:r>
              <a:rPr lang="en-US" altLang="en-US"/>
              <a:t>She hoped prices would adjust as a result of this action.</a:t>
            </a:r>
          </a:p>
          <a:p>
            <a:endParaRPr lang="en-US" altLang="en-US"/>
          </a:p>
          <a:p>
            <a:r>
              <a:rPr lang="en-US" altLang="en-US"/>
              <a:t>She also hoped the recoinage could be paid for out of the debased currency, though this was uncertain. </a:t>
            </a:r>
          </a:p>
          <a:p>
            <a:endParaRPr lang="en-US" altLang="en-US"/>
          </a:p>
        </p:txBody>
      </p:sp>
      <p:sp>
        <p:nvSpPr>
          <p:cNvPr id="18436" name="Slide Number Placeholder 3">
            <a:extLst>
              <a:ext uri="{FF2B5EF4-FFF2-40B4-BE49-F238E27FC236}">
                <a16:creationId xmlns:a16="http://schemas.microsoft.com/office/drawing/2014/main" id="{44EC359F-38F9-FB81-F82B-08D623F5FE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E068844-69B8-43D3-8AE2-D373AF5DA143}" type="slidenum">
              <a:rPr lang="en-US" altLang="en-US"/>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2839E07-5BF9-AB74-629C-76850F84F5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6CBA628-D35B-3D36-9272-7D10267539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a:t>What Elizabeth I did:</a:t>
            </a:r>
          </a:p>
          <a:p>
            <a:endParaRPr lang="en-US" altLang="en-US" u="sng"/>
          </a:p>
          <a:p>
            <a:r>
              <a:rPr lang="en-US" altLang="en-US"/>
              <a:t>The government quietly investigated the country’s coins. Elizabeth I was not keen to start a panic. </a:t>
            </a:r>
          </a:p>
        </p:txBody>
      </p:sp>
      <p:sp>
        <p:nvSpPr>
          <p:cNvPr id="20484" name="Slide Number Placeholder 3">
            <a:extLst>
              <a:ext uri="{FF2B5EF4-FFF2-40B4-BE49-F238E27FC236}">
                <a16:creationId xmlns:a16="http://schemas.microsoft.com/office/drawing/2014/main" id="{ED77E111-B454-9F46-7F23-E3828E130E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25D0FE0-19A8-4C81-BB5C-3ABE4988F691}" type="slidenum">
              <a:rPr lang="en-US" altLang="en-US"/>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9E29D6D-424D-2BAC-03E7-2B014D732889}"/>
              </a:ext>
            </a:extLst>
          </p:cNvPr>
          <p:cNvSpPr>
            <a:spLocks noGrp="1"/>
          </p:cNvSpPr>
          <p:nvPr>
            <p:ph type="dt" sz="half" idx="10"/>
          </p:nvPr>
        </p:nvSpPr>
        <p:spPr/>
        <p:txBody>
          <a:bodyPr/>
          <a:lstStyle>
            <a:lvl1pPr>
              <a:defRPr/>
            </a:lvl1pPr>
          </a:lstStyle>
          <a:p>
            <a:pPr>
              <a:defRPr/>
            </a:pPr>
            <a:fld id="{1CA81BFB-418B-4BA9-A367-DB8D522E8318}"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F5765B98-771A-AEAC-22C8-D16A297BD40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A3BF0C-0B7B-EB8D-7694-CD0E47ECBBEA}"/>
              </a:ext>
            </a:extLst>
          </p:cNvPr>
          <p:cNvSpPr>
            <a:spLocks noGrp="1"/>
          </p:cNvSpPr>
          <p:nvPr>
            <p:ph type="sldNum" sz="quarter" idx="12"/>
          </p:nvPr>
        </p:nvSpPr>
        <p:spPr/>
        <p:txBody>
          <a:bodyPr/>
          <a:lstStyle>
            <a:lvl1pPr>
              <a:defRPr/>
            </a:lvl1pPr>
          </a:lstStyle>
          <a:p>
            <a:pPr>
              <a:defRPr/>
            </a:pPr>
            <a:fld id="{C6DC124A-9D52-4CEC-A623-0809BDC27B25}" type="slidenum">
              <a:rPr lang="en-US" altLang="en-US"/>
              <a:pPr>
                <a:defRPr/>
              </a:pPr>
              <a:t>‹#›</a:t>
            </a:fld>
            <a:endParaRPr lang="en-US" altLang="en-US"/>
          </a:p>
        </p:txBody>
      </p:sp>
    </p:spTree>
    <p:extLst>
      <p:ext uri="{BB962C8B-B14F-4D97-AF65-F5344CB8AC3E}">
        <p14:creationId xmlns:p14="http://schemas.microsoft.com/office/powerpoint/2010/main" val="2967807455"/>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FF49641-DBE2-4EC0-D9A5-AB16F9F22AC5}"/>
              </a:ext>
            </a:extLst>
          </p:cNvPr>
          <p:cNvSpPr>
            <a:spLocks noGrp="1"/>
          </p:cNvSpPr>
          <p:nvPr>
            <p:ph type="dt" sz="half" idx="10"/>
          </p:nvPr>
        </p:nvSpPr>
        <p:spPr/>
        <p:txBody>
          <a:bodyPr/>
          <a:lstStyle>
            <a:lvl1pPr>
              <a:defRPr/>
            </a:lvl1pPr>
          </a:lstStyle>
          <a:p>
            <a:pPr>
              <a:defRPr/>
            </a:pPr>
            <a:fld id="{B2EECD05-B59C-41AB-B5B2-178AB435CECA}"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C8BCC56C-3702-553C-2BCD-583FAB612A0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0063D2-5AFA-57FA-55DF-16B2DCEA9B25}"/>
              </a:ext>
            </a:extLst>
          </p:cNvPr>
          <p:cNvSpPr>
            <a:spLocks noGrp="1"/>
          </p:cNvSpPr>
          <p:nvPr>
            <p:ph type="sldNum" sz="quarter" idx="12"/>
          </p:nvPr>
        </p:nvSpPr>
        <p:spPr/>
        <p:txBody>
          <a:bodyPr/>
          <a:lstStyle>
            <a:lvl1pPr>
              <a:defRPr/>
            </a:lvl1pPr>
          </a:lstStyle>
          <a:p>
            <a:pPr>
              <a:defRPr/>
            </a:pPr>
            <a:fld id="{C2BE92FB-C77E-48A5-9361-59D0C3061340}" type="slidenum">
              <a:rPr lang="en-US" altLang="en-US"/>
              <a:pPr>
                <a:defRPr/>
              </a:pPr>
              <a:t>‹#›</a:t>
            </a:fld>
            <a:endParaRPr lang="en-US" altLang="en-US"/>
          </a:p>
        </p:txBody>
      </p:sp>
    </p:spTree>
    <p:extLst>
      <p:ext uri="{BB962C8B-B14F-4D97-AF65-F5344CB8AC3E}">
        <p14:creationId xmlns:p14="http://schemas.microsoft.com/office/powerpoint/2010/main" val="75720483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8B7CCD8-6DD7-A57B-1009-2322E7EB9216}"/>
              </a:ext>
            </a:extLst>
          </p:cNvPr>
          <p:cNvSpPr>
            <a:spLocks noGrp="1"/>
          </p:cNvSpPr>
          <p:nvPr>
            <p:ph type="dt" sz="half" idx="10"/>
          </p:nvPr>
        </p:nvSpPr>
        <p:spPr/>
        <p:txBody>
          <a:bodyPr/>
          <a:lstStyle>
            <a:lvl1pPr>
              <a:defRPr/>
            </a:lvl1pPr>
          </a:lstStyle>
          <a:p>
            <a:pPr>
              <a:defRPr/>
            </a:pPr>
            <a:fld id="{F655C840-8939-4E20-A518-0D95C5D448A5}"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710EF858-4367-2B40-CE82-CE7836149E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D923C9-42AE-C1C5-7F68-4295C96D6AC6}"/>
              </a:ext>
            </a:extLst>
          </p:cNvPr>
          <p:cNvSpPr>
            <a:spLocks noGrp="1"/>
          </p:cNvSpPr>
          <p:nvPr>
            <p:ph type="sldNum" sz="quarter" idx="12"/>
          </p:nvPr>
        </p:nvSpPr>
        <p:spPr/>
        <p:txBody>
          <a:bodyPr/>
          <a:lstStyle>
            <a:lvl1pPr>
              <a:defRPr/>
            </a:lvl1pPr>
          </a:lstStyle>
          <a:p>
            <a:pPr>
              <a:defRPr/>
            </a:pPr>
            <a:fld id="{E6A2C6E3-377B-49C8-A13C-A624DB5C3CA2}" type="slidenum">
              <a:rPr lang="en-US" altLang="en-US"/>
              <a:pPr>
                <a:defRPr/>
              </a:pPr>
              <a:t>‹#›</a:t>
            </a:fld>
            <a:endParaRPr lang="en-US" altLang="en-US"/>
          </a:p>
        </p:txBody>
      </p:sp>
    </p:spTree>
    <p:extLst>
      <p:ext uri="{BB962C8B-B14F-4D97-AF65-F5344CB8AC3E}">
        <p14:creationId xmlns:p14="http://schemas.microsoft.com/office/powerpoint/2010/main" val="1154805326"/>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7F23EA5-814C-4446-8BDF-562183855330}"/>
              </a:ext>
            </a:extLst>
          </p:cNvPr>
          <p:cNvSpPr>
            <a:spLocks noGrp="1"/>
          </p:cNvSpPr>
          <p:nvPr>
            <p:ph type="dt" sz="half" idx="10"/>
          </p:nvPr>
        </p:nvSpPr>
        <p:spPr/>
        <p:txBody>
          <a:bodyPr/>
          <a:lstStyle>
            <a:lvl1pPr>
              <a:defRPr/>
            </a:lvl1pPr>
          </a:lstStyle>
          <a:p>
            <a:pPr>
              <a:defRPr/>
            </a:pPr>
            <a:fld id="{ACC6C157-823C-42D5-AC6E-DE4E2CE80F86}"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DA050272-16A6-5A7D-3DAD-5522B924AA8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D391CD-D5EE-11BB-996F-BD7575AE0D9A}"/>
              </a:ext>
            </a:extLst>
          </p:cNvPr>
          <p:cNvSpPr>
            <a:spLocks noGrp="1"/>
          </p:cNvSpPr>
          <p:nvPr>
            <p:ph type="sldNum" sz="quarter" idx="12"/>
          </p:nvPr>
        </p:nvSpPr>
        <p:spPr/>
        <p:txBody>
          <a:bodyPr/>
          <a:lstStyle>
            <a:lvl1pPr>
              <a:defRPr/>
            </a:lvl1pPr>
          </a:lstStyle>
          <a:p>
            <a:pPr>
              <a:defRPr/>
            </a:pPr>
            <a:fld id="{0B1505FC-5A1D-4EC4-BDEE-3FAAF13C6B45}" type="slidenum">
              <a:rPr lang="en-US" altLang="en-US"/>
              <a:pPr>
                <a:defRPr/>
              </a:pPr>
              <a:t>‹#›</a:t>
            </a:fld>
            <a:endParaRPr lang="en-US" altLang="en-US"/>
          </a:p>
        </p:txBody>
      </p:sp>
    </p:spTree>
    <p:extLst>
      <p:ext uri="{BB962C8B-B14F-4D97-AF65-F5344CB8AC3E}">
        <p14:creationId xmlns:p14="http://schemas.microsoft.com/office/powerpoint/2010/main" val="2668629840"/>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4E87043-420B-E1D8-BA3B-3223FAD2B125}"/>
              </a:ext>
            </a:extLst>
          </p:cNvPr>
          <p:cNvSpPr>
            <a:spLocks noGrp="1"/>
          </p:cNvSpPr>
          <p:nvPr>
            <p:ph type="dt" sz="half" idx="10"/>
          </p:nvPr>
        </p:nvSpPr>
        <p:spPr/>
        <p:txBody>
          <a:bodyPr/>
          <a:lstStyle>
            <a:lvl1pPr>
              <a:defRPr/>
            </a:lvl1pPr>
          </a:lstStyle>
          <a:p>
            <a:pPr>
              <a:defRPr/>
            </a:pPr>
            <a:fld id="{D2E9AA21-5E44-480A-B35A-EEA8CC7168B2}"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235F59B1-DEA0-64AE-96CA-17589D6CBD7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C56296C-1B29-516F-284E-5F93C4F4FE0A}"/>
              </a:ext>
            </a:extLst>
          </p:cNvPr>
          <p:cNvSpPr>
            <a:spLocks noGrp="1"/>
          </p:cNvSpPr>
          <p:nvPr>
            <p:ph type="sldNum" sz="quarter" idx="12"/>
          </p:nvPr>
        </p:nvSpPr>
        <p:spPr/>
        <p:txBody>
          <a:bodyPr/>
          <a:lstStyle>
            <a:lvl1pPr>
              <a:defRPr/>
            </a:lvl1pPr>
          </a:lstStyle>
          <a:p>
            <a:pPr>
              <a:defRPr/>
            </a:pPr>
            <a:fld id="{39E299E2-115D-4C5A-BE6A-1216DAC0B32E}" type="slidenum">
              <a:rPr lang="en-US" altLang="en-US"/>
              <a:pPr>
                <a:defRPr/>
              </a:pPr>
              <a:t>‹#›</a:t>
            </a:fld>
            <a:endParaRPr lang="en-US" altLang="en-US"/>
          </a:p>
        </p:txBody>
      </p:sp>
    </p:spTree>
    <p:extLst>
      <p:ext uri="{BB962C8B-B14F-4D97-AF65-F5344CB8AC3E}">
        <p14:creationId xmlns:p14="http://schemas.microsoft.com/office/powerpoint/2010/main" val="4053144363"/>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a:extLst>
              <a:ext uri="{FF2B5EF4-FFF2-40B4-BE49-F238E27FC236}">
                <a16:creationId xmlns:a16="http://schemas.microsoft.com/office/drawing/2014/main" id="{7F6AF335-E7DC-14C6-6747-05CBD55D60D7}"/>
              </a:ext>
            </a:extLst>
          </p:cNvPr>
          <p:cNvSpPr>
            <a:spLocks noGrp="1"/>
          </p:cNvSpPr>
          <p:nvPr>
            <p:ph type="dt" sz="half" idx="10"/>
          </p:nvPr>
        </p:nvSpPr>
        <p:spPr/>
        <p:txBody>
          <a:bodyPr/>
          <a:lstStyle>
            <a:lvl1pPr>
              <a:defRPr/>
            </a:lvl1pPr>
          </a:lstStyle>
          <a:p>
            <a:pPr>
              <a:defRPr/>
            </a:pPr>
            <a:fld id="{FB5A47B6-7BA0-40C6-87E3-1A1929910130}" type="datetime1">
              <a:rPr lang="en-US" altLang="en-US"/>
              <a:pPr>
                <a:defRPr/>
              </a:pPr>
              <a:t>5/23/2024</a:t>
            </a:fld>
            <a:endParaRPr lang="en-US" altLang="en-US"/>
          </a:p>
        </p:txBody>
      </p:sp>
      <p:sp>
        <p:nvSpPr>
          <p:cNvPr id="6" name="Footer Placeholder 4">
            <a:extLst>
              <a:ext uri="{FF2B5EF4-FFF2-40B4-BE49-F238E27FC236}">
                <a16:creationId xmlns:a16="http://schemas.microsoft.com/office/drawing/2014/main" id="{D2131867-A817-B5AF-9088-B35B68C879E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A0FAC38-E6AC-09F6-BAE8-31A50DF1340C}"/>
              </a:ext>
            </a:extLst>
          </p:cNvPr>
          <p:cNvSpPr>
            <a:spLocks noGrp="1"/>
          </p:cNvSpPr>
          <p:nvPr>
            <p:ph type="sldNum" sz="quarter" idx="12"/>
          </p:nvPr>
        </p:nvSpPr>
        <p:spPr/>
        <p:txBody>
          <a:bodyPr/>
          <a:lstStyle>
            <a:lvl1pPr>
              <a:defRPr/>
            </a:lvl1pPr>
          </a:lstStyle>
          <a:p>
            <a:pPr>
              <a:defRPr/>
            </a:pPr>
            <a:fld id="{EFC49BF9-557D-4CB7-8E70-DFE4A8CCE15E}" type="slidenum">
              <a:rPr lang="en-US" altLang="en-US"/>
              <a:pPr>
                <a:defRPr/>
              </a:pPr>
              <a:t>‹#›</a:t>
            </a:fld>
            <a:endParaRPr lang="en-US" altLang="en-US"/>
          </a:p>
        </p:txBody>
      </p:sp>
    </p:spTree>
    <p:extLst>
      <p:ext uri="{BB962C8B-B14F-4D97-AF65-F5344CB8AC3E}">
        <p14:creationId xmlns:p14="http://schemas.microsoft.com/office/powerpoint/2010/main" val="306530590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a:extLst>
              <a:ext uri="{FF2B5EF4-FFF2-40B4-BE49-F238E27FC236}">
                <a16:creationId xmlns:a16="http://schemas.microsoft.com/office/drawing/2014/main" id="{6D52B9B4-1504-B193-8A92-64D7F49DF014}"/>
              </a:ext>
            </a:extLst>
          </p:cNvPr>
          <p:cNvSpPr>
            <a:spLocks noGrp="1"/>
          </p:cNvSpPr>
          <p:nvPr>
            <p:ph type="dt" sz="half" idx="10"/>
          </p:nvPr>
        </p:nvSpPr>
        <p:spPr/>
        <p:txBody>
          <a:bodyPr/>
          <a:lstStyle>
            <a:lvl1pPr>
              <a:defRPr/>
            </a:lvl1pPr>
          </a:lstStyle>
          <a:p>
            <a:pPr>
              <a:defRPr/>
            </a:pPr>
            <a:fld id="{9BA35C79-7D35-4DD2-96E9-4E93E19755A7}" type="datetime1">
              <a:rPr lang="en-US" altLang="en-US"/>
              <a:pPr>
                <a:defRPr/>
              </a:pPr>
              <a:t>5/23/2024</a:t>
            </a:fld>
            <a:endParaRPr lang="en-US" altLang="en-US"/>
          </a:p>
        </p:txBody>
      </p:sp>
      <p:sp>
        <p:nvSpPr>
          <p:cNvPr id="8" name="Footer Placeholder 4">
            <a:extLst>
              <a:ext uri="{FF2B5EF4-FFF2-40B4-BE49-F238E27FC236}">
                <a16:creationId xmlns:a16="http://schemas.microsoft.com/office/drawing/2014/main" id="{0BFB2879-083A-7F36-D18D-3E1ADEC7242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5EC1602-1226-7BE3-FC47-E5E769346CE3}"/>
              </a:ext>
            </a:extLst>
          </p:cNvPr>
          <p:cNvSpPr>
            <a:spLocks noGrp="1"/>
          </p:cNvSpPr>
          <p:nvPr>
            <p:ph type="sldNum" sz="quarter" idx="12"/>
          </p:nvPr>
        </p:nvSpPr>
        <p:spPr/>
        <p:txBody>
          <a:bodyPr/>
          <a:lstStyle>
            <a:lvl1pPr>
              <a:defRPr/>
            </a:lvl1pPr>
          </a:lstStyle>
          <a:p>
            <a:pPr>
              <a:defRPr/>
            </a:pPr>
            <a:fld id="{F5400B0D-1164-4974-9BE5-9B00A641771B}" type="slidenum">
              <a:rPr lang="en-US" altLang="en-US"/>
              <a:pPr>
                <a:defRPr/>
              </a:pPr>
              <a:t>‹#›</a:t>
            </a:fld>
            <a:endParaRPr lang="en-US" altLang="en-US"/>
          </a:p>
        </p:txBody>
      </p:sp>
    </p:spTree>
    <p:extLst>
      <p:ext uri="{BB962C8B-B14F-4D97-AF65-F5344CB8AC3E}">
        <p14:creationId xmlns:p14="http://schemas.microsoft.com/office/powerpoint/2010/main" val="3016586048"/>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a:extLst>
              <a:ext uri="{FF2B5EF4-FFF2-40B4-BE49-F238E27FC236}">
                <a16:creationId xmlns:a16="http://schemas.microsoft.com/office/drawing/2014/main" id="{4612D617-073C-D1E4-6D02-9EF224D17570}"/>
              </a:ext>
            </a:extLst>
          </p:cNvPr>
          <p:cNvSpPr>
            <a:spLocks noGrp="1"/>
          </p:cNvSpPr>
          <p:nvPr>
            <p:ph type="dt" sz="half" idx="10"/>
          </p:nvPr>
        </p:nvSpPr>
        <p:spPr/>
        <p:txBody>
          <a:bodyPr/>
          <a:lstStyle>
            <a:lvl1pPr>
              <a:defRPr/>
            </a:lvl1pPr>
          </a:lstStyle>
          <a:p>
            <a:pPr>
              <a:defRPr/>
            </a:pPr>
            <a:fld id="{9E1197D3-DDD2-4D39-877D-43DFF976BB07}" type="datetime1">
              <a:rPr lang="en-US" altLang="en-US"/>
              <a:pPr>
                <a:defRPr/>
              </a:pPr>
              <a:t>5/23/2024</a:t>
            </a:fld>
            <a:endParaRPr lang="en-US" altLang="en-US"/>
          </a:p>
        </p:txBody>
      </p:sp>
      <p:sp>
        <p:nvSpPr>
          <p:cNvPr id="4" name="Footer Placeholder 4">
            <a:extLst>
              <a:ext uri="{FF2B5EF4-FFF2-40B4-BE49-F238E27FC236}">
                <a16:creationId xmlns:a16="http://schemas.microsoft.com/office/drawing/2014/main" id="{44DD2AC8-3F64-C378-5264-E4C7333BFD1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E7ABFC4-4CDB-A2F1-62D9-7BC5A48389E6}"/>
              </a:ext>
            </a:extLst>
          </p:cNvPr>
          <p:cNvSpPr>
            <a:spLocks noGrp="1"/>
          </p:cNvSpPr>
          <p:nvPr>
            <p:ph type="sldNum" sz="quarter" idx="12"/>
          </p:nvPr>
        </p:nvSpPr>
        <p:spPr/>
        <p:txBody>
          <a:bodyPr/>
          <a:lstStyle>
            <a:lvl1pPr>
              <a:defRPr/>
            </a:lvl1pPr>
          </a:lstStyle>
          <a:p>
            <a:pPr>
              <a:defRPr/>
            </a:pPr>
            <a:fld id="{67BE96A2-13E1-49DE-BB0F-A994E635EDAB}" type="slidenum">
              <a:rPr lang="en-US" altLang="en-US"/>
              <a:pPr>
                <a:defRPr/>
              </a:pPr>
              <a:t>‹#›</a:t>
            </a:fld>
            <a:endParaRPr lang="en-US" altLang="en-US"/>
          </a:p>
        </p:txBody>
      </p:sp>
    </p:spTree>
    <p:extLst>
      <p:ext uri="{BB962C8B-B14F-4D97-AF65-F5344CB8AC3E}">
        <p14:creationId xmlns:p14="http://schemas.microsoft.com/office/powerpoint/2010/main" val="1738621914"/>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C42A55B-90DF-1824-42A5-7D365BE8868A}"/>
              </a:ext>
            </a:extLst>
          </p:cNvPr>
          <p:cNvSpPr>
            <a:spLocks noGrp="1"/>
          </p:cNvSpPr>
          <p:nvPr>
            <p:ph type="dt" sz="half" idx="10"/>
          </p:nvPr>
        </p:nvSpPr>
        <p:spPr/>
        <p:txBody>
          <a:bodyPr/>
          <a:lstStyle>
            <a:lvl1pPr>
              <a:defRPr/>
            </a:lvl1pPr>
          </a:lstStyle>
          <a:p>
            <a:pPr>
              <a:defRPr/>
            </a:pPr>
            <a:fld id="{C73D9600-1BDF-4E78-90B4-7D9CBB27C513}" type="datetime1">
              <a:rPr lang="en-US" altLang="en-US"/>
              <a:pPr>
                <a:defRPr/>
              </a:pPr>
              <a:t>5/23/2024</a:t>
            </a:fld>
            <a:endParaRPr lang="en-US" altLang="en-US"/>
          </a:p>
        </p:txBody>
      </p:sp>
      <p:sp>
        <p:nvSpPr>
          <p:cNvPr id="3" name="Footer Placeholder 4">
            <a:extLst>
              <a:ext uri="{FF2B5EF4-FFF2-40B4-BE49-F238E27FC236}">
                <a16:creationId xmlns:a16="http://schemas.microsoft.com/office/drawing/2014/main" id="{7CB4AF5A-70D4-B0F8-221D-D6FD7A837D4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C885761-B75A-D046-DF96-A7853EEDACEF}"/>
              </a:ext>
            </a:extLst>
          </p:cNvPr>
          <p:cNvSpPr>
            <a:spLocks noGrp="1"/>
          </p:cNvSpPr>
          <p:nvPr>
            <p:ph type="sldNum" sz="quarter" idx="12"/>
          </p:nvPr>
        </p:nvSpPr>
        <p:spPr/>
        <p:txBody>
          <a:bodyPr/>
          <a:lstStyle>
            <a:lvl1pPr>
              <a:defRPr/>
            </a:lvl1pPr>
          </a:lstStyle>
          <a:p>
            <a:pPr>
              <a:defRPr/>
            </a:pPr>
            <a:fld id="{78554D14-5A91-4E5E-AF04-1AFC626C8F8E}" type="slidenum">
              <a:rPr lang="en-US" altLang="en-US"/>
              <a:pPr>
                <a:defRPr/>
              </a:pPr>
              <a:t>‹#›</a:t>
            </a:fld>
            <a:endParaRPr lang="en-US" altLang="en-US"/>
          </a:p>
        </p:txBody>
      </p:sp>
    </p:spTree>
    <p:extLst>
      <p:ext uri="{BB962C8B-B14F-4D97-AF65-F5344CB8AC3E}">
        <p14:creationId xmlns:p14="http://schemas.microsoft.com/office/powerpoint/2010/main" val="3666951545"/>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F633678B-F4C1-641B-B2AF-5CF6E7716803}"/>
              </a:ext>
            </a:extLst>
          </p:cNvPr>
          <p:cNvSpPr>
            <a:spLocks noGrp="1"/>
          </p:cNvSpPr>
          <p:nvPr>
            <p:ph type="dt" sz="half" idx="10"/>
          </p:nvPr>
        </p:nvSpPr>
        <p:spPr/>
        <p:txBody>
          <a:bodyPr/>
          <a:lstStyle>
            <a:lvl1pPr>
              <a:defRPr/>
            </a:lvl1pPr>
          </a:lstStyle>
          <a:p>
            <a:pPr>
              <a:defRPr/>
            </a:pPr>
            <a:fld id="{BE27E527-4FC6-4ECA-A3F8-71D8BAE247D9}" type="datetime1">
              <a:rPr lang="en-US" altLang="en-US"/>
              <a:pPr>
                <a:defRPr/>
              </a:pPr>
              <a:t>5/23/2024</a:t>
            </a:fld>
            <a:endParaRPr lang="en-US" altLang="en-US"/>
          </a:p>
        </p:txBody>
      </p:sp>
      <p:sp>
        <p:nvSpPr>
          <p:cNvPr id="6" name="Footer Placeholder 4">
            <a:extLst>
              <a:ext uri="{FF2B5EF4-FFF2-40B4-BE49-F238E27FC236}">
                <a16:creationId xmlns:a16="http://schemas.microsoft.com/office/drawing/2014/main" id="{42FDC8EA-FD42-F147-3931-C796736082D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AE9DFB2-A1ED-D5F4-15CE-D029E5B629BF}"/>
              </a:ext>
            </a:extLst>
          </p:cNvPr>
          <p:cNvSpPr>
            <a:spLocks noGrp="1"/>
          </p:cNvSpPr>
          <p:nvPr>
            <p:ph type="sldNum" sz="quarter" idx="12"/>
          </p:nvPr>
        </p:nvSpPr>
        <p:spPr/>
        <p:txBody>
          <a:bodyPr/>
          <a:lstStyle>
            <a:lvl1pPr>
              <a:defRPr/>
            </a:lvl1pPr>
          </a:lstStyle>
          <a:p>
            <a:pPr>
              <a:defRPr/>
            </a:pPr>
            <a:fld id="{AAD8C809-583D-40E2-A6A5-E743CC4569C2}" type="slidenum">
              <a:rPr lang="en-US" altLang="en-US"/>
              <a:pPr>
                <a:defRPr/>
              </a:pPr>
              <a:t>‹#›</a:t>
            </a:fld>
            <a:endParaRPr lang="en-US" altLang="en-US"/>
          </a:p>
        </p:txBody>
      </p:sp>
    </p:spTree>
    <p:extLst>
      <p:ext uri="{BB962C8B-B14F-4D97-AF65-F5344CB8AC3E}">
        <p14:creationId xmlns:p14="http://schemas.microsoft.com/office/powerpoint/2010/main" val="2603165967"/>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F1D9B999-A07A-4158-225E-A454730AFC1E}"/>
              </a:ext>
            </a:extLst>
          </p:cNvPr>
          <p:cNvSpPr>
            <a:spLocks noGrp="1"/>
          </p:cNvSpPr>
          <p:nvPr>
            <p:ph type="dt" sz="half" idx="10"/>
          </p:nvPr>
        </p:nvSpPr>
        <p:spPr/>
        <p:txBody>
          <a:bodyPr/>
          <a:lstStyle>
            <a:lvl1pPr>
              <a:defRPr/>
            </a:lvl1pPr>
          </a:lstStyle>
          <a:p>
            <a:pPr>
              <a:defRPr/>
            </a:pPr>
            <a:fld id="{EA083AD1-D7C5-4B5F-86CE-F9A01E6400E9}" type="datetime1">
              <a:rPr lang="en-US" altLang="en-US"/>
              <a:pPr>
                <a:defRPr/>
              </a:pPr>
              <a:t>5/23/2024</a:t>
            </a:fld>
            <a:endParaRPr lang="en-US" altLang="en-US"/>
          </a:p>
        </p:txBody>
      </p:sp>
      <p:sp>
        <p:nvSpPr>
          <p:cNvPr id="6" name="Footer Placeholder 4">
            <a:extLst>
              <a:ext uri="{FF2B5EF4-FFF2-40B4-BE49-F238E27FC236}">
                <a16:creationId xmlns:a16="http://schemas.microsoft.com/office/drawing/2014/main" id="{5A80CBFD-2751-B71A-B272-8C80D3EB743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62B3F2A-E2D9-C0DF-6B1E-CF286FEA424A}"/>
              </a:ext>
            </a:extLst>
          </p:cNvPr>
          <p:cNvSpPr>
            <a:spLocks noGrp="1"/>
          </p:cNvSpPr>
          <p:nvPr>
            <p:ph type="sldNum" sz="quarter" idx="12"/>
          </p:nvPr>
        </p:nvSpPr>
        <p:spPr/>
        <p:txBody>
          <a:bodyPr/>
          <a:lstStyle>
            <a:lvl1pPr>
              <a:defRPr/>
            </a:lvl1pPr>
          </a:lstStyle>
          <a:p>
            <a:pPr>
              <a:defRPr/>
            </a:pPr>
            <a:fld id="{932AC724-2BAD-44E5-8CA8-978BA77D8E97}" type="slidenum">
              <a:rPr lang="en-US" altLang="en-US"/>
              <a:pPr>
                <a:defRPr/>
              </a:pPr>
              <a:t>‹#›</a:t>
            </a:fld>
            <a:endParaRPr lang="en-US" altLang="en-US"/>
          </a:p>
        </p:txBody>
      </p:sp>
    </p:spTree>
    <p:extLst>
      <p:ext uri="{BB962C8B-B14F-4D97-AF65-F5344CB8AC3E}">
        <p14:creationId xmlns:p14="http://schemas.microsoft.com/office/powerpoint/2010/main" val="2760957988"/>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B28B8C5-D9A0-9854-4B9E-678370EFD92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1027" name="Text Placeholder 2">
            <a:extLst>
              <a:ext uri="{FF2B5EF4-FFF2-40B4-BE49-F238E27FC236}">
                <a16:creationId xmlns:a16="http://schemas.microsoft.com/office/drawing/2014/main" id="{E6162174-25BA-AF2F-E486-D9647D0EDA2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a:extLst>
              <a:ext uri="{FF2B5EF4-FFF2-40B4-BE49-F238E27FC236}">
                <a16:creationId xmlns:a16="http://schemas.microsoft.com/office/drawing/2014/main" id="{146E887C-A79E-A251-989B-B3B8AA39BD01}"/>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defRPr>
            </a:lvl1pPr>
          </a:lstStyle>
          <a:p>
            <a:pPr>
              <a:defRPr/>
            </a:pPr>
            <a:fld id="{C63CEFFC-9802-428D-A74B-32DB179D81D0}" type="datetime1">
              <a:rPr lang="en-US" altLang="en-US"/>
              <a:pPr>
                <a:defRPr/>
              </a:pPr>
              <a:t>5/23/2024</a:t>
            </a:fld>
            <a:endParaRPr lang="en-US" altLang="en-US"/>
          </a:p>
        </p:txBody>
      </p:sp>
      <p:sp>
        <p:nvSpPr>
          <p:cNvPr id="5" name="Footer Placeholder 4">
            <a:extLst>
              <a:ext uri="{FF2B5EF4-FFF2-40B4-BE49-F238E27FC236}">
                <a16:creationId xmlns:a16="http://schemas.microsoft.com/office/drawing/2014/main" id="{F5EE49F9-8E89-37C1-EE75-C69B31832B9E}"/>
              </a:ext>
            </a:extLst>
          </p:cNvPr>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09204C9D-119A-084D-AB2B-DE953ED0295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724F047C-E540-47DE-BBE6-02E004A3DE2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A8F58046-F197-7CCD-29A9-36CF706258C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0637A26D-0AEA-9A4E-E807-C53A49AFAF25}"/>
              </a:ext>
            </a:extLst>
          </p:cNvPr>
          <p:cNvSpPr>
            <a:spLocks noGrp="1"/>
          </p:cNvSpPr>
          <p:nvPr>
            <p:ph type="ctrTitle"/>
          </p:nvPr>
        </p:nvSpPr>
        <p:spPr>
          <a:xfrm>
            <a:off x="6804248" y="-1683568"/>
            <a:ext cx="7772400" cy="1470025"/>
          </a:xfrm>
        </p:spPr>
        <p:txBody>
          <a:bodyPr/>
          <a:lstStyle/>
          <a:p>
            <a:r>
              <a:rPr lang="en-GB" dirty="0"/>
              <a:t>Title page</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21506" name="Picture 18">
            <a:extLst>
              <a:ext uri="{FF2B5EF4-FFF2-40B4-BE49-F238E27FC236}">
                <a16:creationId xmlns:a16="http://schemas.microsoft.com/office/drawing/2014/main" id="{19A3E870-F473-90D9-20C2-F378DC4D105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26988"/>
            <a:ext cx="9144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E589C3A2-192F-A869-C6B2-7AC59BFE916A}"/>
              </a:ext>
              <a:ext uri="{C183D7F6-B498-43B3-948B-1728B52AA6E4}">
                <adec:decorative xmlns:adec="http://schemas.microsoft.com/office/drawing/2017/decorative" val="1"/>
              </a:ext>
            </a:extLst>
          </p:cNvPr>
          <p:cNvSpPr>
            <a:spLocks noChangeArrowheads="1"/>
          </p:cNvSpPr>
          <p:nvPr/>
        </p:nvSpPr>
        <p:spPr bwMode="auto">
          <a:xfrm>
            <a:off x="4824413" y="1725613"/>
            <a:ext cx="3887787" cy="172085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1521" name="TextBox 5">
            <a:extLst>
              <a:ext uri="{FF2B5EF4-FFF2-40B4-BE49-F238E27FC236}">
                <a16:creationId xmlns:a16="http://schemas.microsoft.com/office/drawing/2014/main" id="{B59C4AA8-0708-96AF-15E1-5449022D3994}"/>
              </a:ext>
            </a:extLst>
          </p:cNvPr>
          <p:cNvSpPr txBox="1">
            <a:spLocks noChangeArrowheads="1"/>
          </p:cNvSpPr>
          <p:nvPr/>
        </p:nvSpPr>
        <p:spPr bwMode="auto">
          <a:xfrm>
            <a:off x="5014250" y="1818333"/>
            <a:ext cx="3387575" cy="1558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A</a:t>
            </a:r>
            <a:r>
              <a:rPr lang="en-US" altLang="en-US" sz="1800" dirty="0">
                <a:solidFill>
                  <a:schemeClr val="bg1"/>
                </a:solidFill>
                <a:latin typeface="Lucida Sans" panose="020B0602030504020204" pitchFamily="34" charset="0"/>
              </a:rPr>
              <a:t>  Ensure people don’t lose money. Give them a new pure coin in exchange for the same coin in debased condition. </a:t>
            </a:r>
            <a:endParaRPr lang="en-US" altLang="en-US" sz="1800" dirty="0">
              <a:solidFill>
                <a:srgbClr val="FFFFFF"/>
              </a:solidFill>
              <a:latin typeface="Lucida Sans" panose="020B0602030504020204" pitchFamily="34" charset="0"/>
            </a:endParaRPr>
          </a:p>
        </p:txBody>
      </p:sp>
      <p:sp>
        <p:nvSpPr>
          <p:cNvPr id="10" name="Rectangle 9">
            <a:extLst>
              <a:ext uri="{FF2B5EF4-FFF2-40B4-BE49-F238E27FC236}">
                <a16:creationId xmlns:a16="http://schemas.microsoft.com/office/drawing/2014/main" id="{5FF231F6-D7CD-D0EC-1282-6452B2071548}"/>
              </a:ext>
              <a:ext uri="{C183D7F6-B498-43B3-948B-1728B52AA6E4}">
                <adec:decorative xmlns:adec="http://schemas.microsoft.com/office/drawing/2017/decorative" val="1"/>
              </a:ext>
            </a:extLst>
          </p:cNvPr>
          <p:cNvSpPr>
            <a:spLocks noChangeArrowheads="1"/>
          </p:cNvSpPr>
          <p:nvPr/>
        </p:nvSpPr>
        <p:spPr bwMode="auto">
          <a:xfrm>
            <a:off x="4821238" y="3500438"/>
            <a:ext cx="3889375" cy="1560512"/>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1519" name="TextBox 6">
            <a:extLst>
              <a:ext uri="{FF2B5EF4-FFF2-40B4-BE49-F238E27FC236}">
                <a16:creationId xmlns:a16="http://schemas.microsoft.com/office/drawing/2014/main" id="{04614C58-3AB0-A276-F957-C6C2D7D48F9A}"/>
              </a:ext>
            </a:extLst>
          </p:cNvPr>
          <p:cNvSpPr txBox="1">
            <a:spLocks noChangeArrowheads="1"/>
          </p:cNvSpPr>
          <p:nvPr/>
        </p:nvSpPr>
        <p:spPr bwMode="auto">
          <a:xfrm>
            <a:off x="5018551" y="3634704"/>
            <a:ext cx="3387157" cy="1387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B</a:t>
            </a:r>
            <a:r>
              <a:rPr lang="en-US" altLang="en-US" sz="1800" dirty="0">
                <a:solidFill>
                  <a:schemeClr val="bg1"/>
                </a:solidFill>
                <a:latin typeface="Lucida Sans" panose="020B0602030504020204" pitchFamily="34" charset="0"/>
              </a:rPr>
              <a:t>  Expect people to take a loss on their coins, but offer to pay the costs of minting the new coins. </a:t>
            </a:r>
          </a:p>
        </p:txBody>
      </p:sp>
      <p:sp>
        <p:nvSpPr>
          <p:cNvPr id="32774" name="TextBox 5">
            <a:extLst>
              <a:ext uri="{FF2B5EF4-FFF2-40B4-BE49-F238E27FC236}">
                <a16:creationId xmlns:a16="http://schemas.microsoft.com/office/drawing/2014/main" id="{DA00B2AA-F792-0199-276E-24272A884B68}"/>
              </a:ext>
            </a:extLst>
          </p:cNvPr>
          <p:cNvSpPr txBox="1">
            <a:spLocks noChangeArrowheads="1"/>
          </p:cNvSpPr>
          <p:nvPr/>
        </p:nvSpPr>
        <p:spPr bwMode="auto">
          <a:xfrm>
            <a:off x="4786313" y="1268413"/>
            <a:ext cx="24003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a:solidFill>
                  <a:srgbClr val="56575A"/>
                </a:solidFill>
                <a:latin typeface="Lucida Sans" panose="020B0602030504020204" pitchFamily="34" charset="0"/>
              </a:rPr>
              <a:t>The queen should:</a:t>
            </a:r>
          </a:p>
        </p:txBody>
      </p:sp>
      <p:sp>
        <p:nvSpPr>
          <p:cNvPr id="21511" name="TextBox 5">
            <a:extLst>
              <a:ext uri="{FF2B5EF4-FFF2-40B4-BE49-F238E27FC236}">
                <a16:creationId xmlns:a16="http://schemas.microsoft.com/office/drawing/2014/main" id="{4C932526-D90D-A2A1-2B2E-DA63AF6590B0}"/>
              </a:ext>
            </a:extLst>
          </p:cNvPr>
          <p:cNvSpPr txBox="1">
            <a:spLocks noGrp="1" noChangeArrowheads="1"/>
          </p:cNvSpPr>
          <p:nvPr>
            <p:ph type="title" idx="4294967295"/>
          </p:nvPr>
        </p:nvSpPr>
        <p:spPr bwMode="auto">
          <a:xfrm>
            <a:off x="971550" y="152400"/>
            <a:ext cx="2663825"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3</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21512" name="TextBox 4">
            <a:extLst>
              <a:ext uri="{FF2B5EF4-FFF2-40B4-BE49-F238E27FC236}">
                <a16:creationId xmlns:a16="http://schemas.microsoft.com/office/drawing/2014/main" id="{62DC2C4C-626B-6BF8-2773-CF14FE6C527B}"/>
              </a:ext>
            </a:extLst>
          </p:cNvPr>
          <p:cNvSpPr txBox="1">
            <a:spLocks noChangeArrowheads="1"/>
          </p:cNvSpPr>
          <p:nvPr/>
        </p:nvSpPr>
        <p:spPr bwMode="auto">
          <a:xfrm>
            <a:off x="919163" y="1198563"/>
            <a:ext cx="3365500" cy="535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a:solidFill>
                  <a:schemeClr val="bg1"/>
                </a:solidFill>
                <a:latin typeface="Lucida Sans" panose="020B0602030504020204" pitchFamily="34" charset="0"/>
              </a:rPr>
              <a:t>Estimates suggest a quarter of the nation’s coins are debased, worth around £1.2 million. </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To replace them with new, purer coins, all old coins need to be called into the Mint to be melted down.</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People will be reluctant to trade in their debased coins for new coins as they are expecting to lose money.</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 </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   </a:t>
            </a:r>
          </a:p>
        </p:txBody>
      </p:sp>
      <p:sp>
        <p:nvSpPr>
          <p:cNvPr id="21" name="Rectangle 20">
            <a:extLst>
              <a:ext uri="{FF2B5EF4-FFF2-40B4-BE49-F238E27FC236}">
                <a16:creationId xmlns:a16="http://schemas.microsoft.com/office/drawing/2014/main" id="{285FBCBC-F312-0747-5718-66442BFD619A}"/>
              </a:ext>
              <a:ext uri="{C183D7F6-B498-43B3-948B-1728B52AA6E4}">
                <adec:decorative xmlns:adec="http://schemas.microsoft.com/office/drawing/2017/decorative" val="1"/>
              </a:ext>
            </a:extLst>
          </p:cNvPr>
          <p:cNvSpPr>
            <a:spLocks noChangeArrowheads="1"/>
          </p:cNvSpPr>
          <p:nvPr/>
        </p:nvSpPr>
        <p:spPr bwMode="auto">
          <a:xfrm>
            <a:off x="4824413" y="5127625"/>
            <a:ext cx="3887787" cy="1455738"/>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1517" name="TextBox 6">
            <a:extLst>
              <a:ext uri="{FF2B5EF4-FFF2-40B4-BE49-F238E27FC236}">
                <a16:creationId xmlns:a16="http://schemas.microsoft.com/office/drawing/2014/main" id="{FB5D7B46-B577-600C-AD1F-9507EA8491AB}"/>
              </a:ext>
              <a:ext uri="{C183D7F6-B498-43B3-948B-1728B52AA6E4}">
                <adec:decorative xmlns:adec="http://schemas.microsoft.com/office/drawing/2017/decorative" val="1"/>
              </a:ext>
            </a:extLst>
          </p:cNvPr>
          <p:cNvSpPr txBox="1">
            <a:spLocks noChangeArrowheads="1"/>
          </p:cNvSpPr>
          <p:nvPr/>
        </p:nvSpPr>
        <p:spPr bwMode="auto">
          <a:xfrm>
            <a:off x="5021645" y="5252877"/>
            <a:ext cx="3385774" cy="1252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C  </a:t>
            </a:r>
            <a:r>
              <a:rPr lang="en-US" altLang="en-US" sz="1800" dirty="0">
                <a:solidFill>
                  <a:srgbClr val="FFFFFF"/>
                </a:solidFill>
                <a:latin typeface="Lucida Sans" panose="020B0602030504020204" pitchFamily="34" charset="0"/>
              </a:rPr>
              <a:t>Expect people to take a loss on their debased coins, and also cover the minting costs of their new coins. </a:t>
            </a:r>
          </a:p>
        </p:txBody>
      </p:sp>
      <p:sp>
        <p:nvSpPr>
          <p:cNvPr id="17" name="TextBox 5">
            <a:extLst>
              <a:ext uri="{FF2B5EF4-FFF2-40B4-BE49-F238E27FC236}">
                <a16:creationId xmlns:a16="http://schemas.microsoft.com/office/drawing/2014/main" id="{596E25B8-5843-8BF6-ADEE-8F86DCA5796A}"/>
              </a:ext>
            </a:extLst>
          </p:cNvPr>
          <p:cNvSpPr txBox="1">
            <a:spLocks noChangeArrowheads="1"/>
          </p:cNvSpPr>
          <p:nvPr/>
        </p:nvSpPr>
        <p:spPr bwMode="auto">
          <a:xfrm>
            <a:off x="4821238" y="1256629"/>
            <a:ext cx="2692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What Elizabeth I did:</a:t>
            </a:r>
          </a:p>
        </p:txBody>
      </p:sp>
      <p:sp>
        <p:nvSpPr>
          <p:cNvPr id="21515" name="TextBox 17">
            <a:extLst>
              <a:ext uri="{FF2B5EF4-FFF2-40B4-BE49-F238E27FC236}">
                <a16:creationId xmlns:a16="http://schemas.microsoft.com/office/drawing/2014/main" id="{5B74D715-91BB-6F42-53FD-5BB555693B53}"/>
              </a:ext>
            </a:extLst>
          </p:cNvPr>
          <p:cNvSpPr txBox="1">
            <a:spLocks noChangeArrowheads="1"/>
          </p:cNvSpPr>
          <p:nvPr/>
        </p:nvSpPr>
        <p:spPr bwMode="auto">
          <a:xfrm>
            <a:off x="4356100" y="168275"/>
            <a:ext cx="46434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Persuading people to turn in their old coins</a:t>
            </a:r>
            <a:endParaRPr lang="en-US" altLang="en-US" sz="1800" dirty="0">
              <a:solidFill>
                <a:schemeClr val="bg1"/>
              </a:solidFill>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32774"/>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21517"/>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1521"/>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1521" grpId="0"/>
      <p:bldP spid="32774" grpId="0"/>
      <p:bldP spid="32774" grpId="1"/>
      <p:bldP spid="21" grpId="0" animBg="1"/>
      <p:bldP spid="21517" grpId="0"/>
      <p:bldP spid="17" grpId="0"/>
      <p:bldP spid="17"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23554" name="Picture 20">
            <a:extLst>
              <a:ext uri="{FF2B5EF4-FFF2-40B4-BE49-F238E27FC236}">
                <a16:creationId xmlns:a16="http://schemas.microsoft.com/office/drawing/2014/main" id="{11A3C3D2-D6D8-4FE1-40AE-0C6C18A61CB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Box 5">
            <a:extLst>
              <a:ext uri="{FF2B5EF4-FFF2-40B4-BE49-F238E27FC236}">
                <a16:creationId xmlns:a16="http://schemas.microsoft.com/office/drawing/2014/main" id="{221AB2A3-AB4D-32D3-C602-60903AD68D64}"/>
              </a:ext>
            </a:extLst>
          </p:cNvPr>
          <p:cNvSpPr txBox="1">
            <a:spLocks noGrp="1" noChangeArrowheads="1"/>
          </p:cNvSpPr>
          <p:nvPr>
            <p:ph type="title" idx="4294967295"/>
          </p:nvPr>
        </p:nvSpPr>
        <p:spPr bwMode="auto">
          <a:xfrm>
            <a:off x="827088" y="152400"/>
            <a:ext cx="2665412"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4</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23556" name="TextBox 4">
            <a:extLst>
              <a:ext uri="{FF2B5EF4-FFF2-40B4-BE49-F238E27FC236}">
                <a16:creationId xmlns:a16="http://schemas.microsoft.com/office/drawing/2014/main" id="{416465CC-F48E-21F7-047D-536758319334}"/>
              </a:ext>
            </a:extLst>
          </p:cNvPr>
          <p:cNvSpPr txBox="1">
            <a:spLocks noChangeArrowheads="1"/>
          </p:cNvSpPr>
          <p:nvPr/>
        </p:nvSpPr>
        <p:spPr bwMode="auto">
          <a:xfrm>
            <a:off x="971550" y="1341438"/>
            <a:ext cx="33655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a:solidFill>
                  <a:schemeClr val="bg1"/>
                </a:solidFill>
                <a:latin typeface="Lucida Sans" panose="020B0602030504020204" pitchFamily="34" charset="0"/>
              </a:rPr>
              <a:t>Instead of bringing their old coins to the Mint to exchange them, some people are melting down the debased coins or taking them abroad. </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People can get a higher price for the coins as bulk silver than they can from Elizabeth I at the Mint.</a:t>
            </a:r>
          </a:p>
          <a:p>
            <a:pPr eaLnBrk="1" hangingPunct="1">
              <a:spcBef>
                <a:spcPct val="0"/>
              </a:spcBef>
              <a:buFontTx/>
              <a:buNone/>
            </a:pPr>
            <a:endParaRPr lang="en-US" altLang="en-US" sz="1800" b="1">
              <a:solidFill>
                <a:schemeClr val="bg1"/>
              </a:solidFill>
              <a:latin typeface="Lucida Sans" panose="020B0602030504020204" pitchFamily="34" charset="0"/>
            </a:endParaRPr>
          </a:p>
        </p:txBody>
      </p:sp>
      <p:sp>
        <p:nvSpPr>
          <p:cNvPr id="16" name="Rectangle 15">
            <a:extLst>
              <a:ext uri="{FF2B5EF4-FFF2-40B4-BE49-F238E27FC236}">
                <a16:creationId xmlns:a16="http://schemas.microsoft.com/office/drawing/2014/main" id="{02B5B1B5-9BEE-4FBE-5F6B-DCB0A9C8DBF0}"/>
              </a:ext>
              <a:ext uri="{C183D7F6-B498-43B3-948B-1728B52AA6E4}">
                <adec:decorative xmlns:adec="http://schemas.microsoft.com/office/drawing/2017/decorative" val="1"/>
              </a:ext>
            </a:extLst>
          </p:cNvPr>
          <p:cNvSpPr>
            <a:spLocks noChangeArrowheads="1"/>
          </p:cNvSpPr>
          <p:nvPr/>
        </p:nvSpPr>
        <p:spPr bwMode="auto">
          <a:xfrm>
            <a:off x="4983163" y="1484313"/>
            <a:ext cx="3887787" cy="112395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3568" name="TextBox 5">
            <a:extLst>
              <a:ext uri="{FF2B5EF4-FFF2-40B4-BE49-F238E27FC236}">
                <a16:creationId xmlns:a16="http://schemas.microsoft.com/office/drawing/2014/main" id="{E8188DC0-A547-D351-5AE8-59BCC7975CA9}"/>
              </a:ext>
            </a:extLst>
          </p:cNvPr>
          <p:cNvSpPr txBox="1">
            <a:spLocks noChangeArrowheads="1"/>
          </p:cNvSpPr>
          <p:nvPr/>
        </p:nvSpPr>
        <p:spPr bwMode="auto">
          <a:xfrm>
            <a:off x="5173000" y="1588845"/>
            <a:ext cx="3387575" cy="747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A</a:t>
            </a:r>
            <a:r>
              <a:rPr lang="en-US" altLang="en-US" sz="1800">
                <a:solidFill>
                  <a:srgbClr val="FFFFFF"/>
                </a:solidFill>
                <a:latin typeface="Lucida Sans" panose="020B0602030504020204" pitchFamily="34" charset="0"/>
              </a:rPr>
              <a:t>  Make it a felony to melt coins down or carry them out of the country.</a:t>
            </a:r>
          </a:p>
        </p:txBody>
      </p:sp>
      <p:sp>
        <p:nvSpPr>
          <p:cNvPr id="19" name="Rectangle 18">
            <a:extLst>
              <a:ext uri="{FF2B5EF4-FFF2-40B4-BE49-F238E27FC236}">
                <a16:creationId xmlns:a16="http://schemas.microsoft.com/office/drawing/2014/main" id="{C24852DE-402E-111B-83ED-93674A844EAF}"/>
              </a:ext>
              <a:ext uri="{C183D7F6-B498-43B3-948B-1728B52AA6E4}">
                <adec:decorative xmlns:adec="http://schemas.microsoft.com/office/drawing/2017/decorative" val="1"/>
              </a:ext>
            </a:extLst>
          </p:cNvPr>
          <p:cNvSpPr>
            <a:spLocks noChangeArrowheads="1"/>
          </p:cNvSpPr>
          <p:nvPr/>
        </p:nvSpPr>
        <p:spPr bwMode="auto">
          <a:xfrm>
            <a:off x="4978400" y="2689225"/>
            <a:ext cx="3887788" cy="140335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3566" name="TextBox 6">
            <a:extLst>
              <a:ext uri="{FF2B5EF4-FFF2-40B4-BE49-F238E27FC236}">
                <a16:creationId xmlns:a16="http://schemas.microsoft.com/office/drawing/2014/main" id="{E6F41DAA-2237-B05E-702A-4840E5650096}"/>
              </a:ext>
            </a:extLst>
          </p:cNvPr>
          <p:cNvSpPr txBox="1">
            <a:spLocks noChangeArrowheads="1"/>
          </p:cNvSpPr>
          <p:nvPr/>
        </p:nvSpPr>
        <p:spPr bwMode="auto">
          <a:xfrm>
            <a:off x="5148796" y="2801718"/>
            <a:ext cx="3385775" cy="1978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B </a:t>
            </a:r>
            <a:r>
              <a:rPr lang="en-US" altLang="en-US" sz="1800">
                <a:solidFill>
                  <a:srgbClr val="FFFFFF"/>
                </a:solidFill>
                <a:latin typeface="Lucida Sans" panose="020B0602030504020204" pitchFamily="34" charset="0"/>
              </a:rPr>
              <a:t> Offer rewards that lead to the arrest of people who are melting down coins for the silver.</a:t>
            </a:r>
          </a:p>
          <a:p>
            <a:pPr eaLnBrk="1" hangingPunct="1">
              <a:spcBef>
                <a:spcPct val="0"/>
              </a:spcBef>
              <a:buFontTx/>
              <a:buNone/>
            </a:pPr>
            <a:endParaRPr lang="en-US" altLang="en-US" sz="1800">
              <a:solidFill>
                <a:schemeClr val="bg1"/>
              </a:solidFill>
              <a:latin typeface="Lucida Sans" panose="020B0602030504020204" pitchFamily="34" charset="0"/>
            </a:endParaRPr>
          </a:p>
        </p:txBody>
      </p:sp>
      <p:sp>
        <p:nvSpPr>
          <p:cNvPr id="38919" name="TextBox 20">
            <a:extLst>
              <a:ext uri="{FF2B5EF4-FFF2-40B4-BE49-F238E27FC236}">
                <a16:creationId xmlns:a16="http://schemas.microsoft.com/office/drawing/2014/main" id="{D64CF251-8C68-97DC-FB28-C8FA4492D425}"/>
              </a:ext>
            </a:extLst>
          </p:cNvPr>
          <p:cNvSpPr txBox="1">
            <a:spLocks noChangeArrowheads="1"/>
          </p:cNvSpPr>
          <p:nvPr/>
        </p:nvSpPr>
        <p:spPr bwMode="auto">
          <a:xfrm>
            <a:off x="4987925" y="990600"/>
            <a:ext cx="2400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a:solidFill>
                  <a:srgbClr val="56575A"/>
                </a:solidFill>
                <a:latin typeface="Lucida Sans" panose="020B0602030504020204" pitchFamily="34" charset="0"/>
              </a:rPr>
              <a:t>The queen should:</a:t>
            </a:r>
          </a:p>
        </p:txBody>
      </p:sp>
      <p:sp>
        <p:nvSpPr>
          <p:cNvPr id="23" name="Rectangle 22">
            <a:extLst>
              <a:ext uri="{FF2B5EF4-FFF2-40B4-BE49-F238E27FC236}">
                <a16:creationId xmlns:a16="http://schemas.microsoft.com/office/drawing/2014/main" id="{491EC526-F1CD-48C2-30F9-B814F5CDDBA7}"/>
              </a:ext>
              <a:ext uri="{C183D7F6-B498-43B3-948B-1728B52AA6E4}">
                <adec:decorative xmlns:adec="http://schemas.microsoft.com/office/drawing/2017/decorative" val="1"/>
              </a:ext>
            </a:extLst>
          </p:cNvPr>
          <p:cNvSpPr>
            <a:spLocks noChangeArrowheads="1"/>
          </p:cNvSpPr>
          <p:nvPr/>
        </p:nvSpPr>
        <p:spPr bwMode="auto">
          <a:xfrm>
            <a:off x="4978400" y="4178300"/>
            <a:ext cx="3887788" cy="134620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3564" name="TextBox 6">
            <a:extLst>
              <a:ext uri="{FF2B5EF4-FFF2-40B4-BE49-F238E27FC236}">
                <a16:creationId xmlns:a16="http://schemas.microsoft.com/office/drawing/2014/main" id="{7D2CC5B6-EA7A-E903-0475-83E7375519B5}"/>
              </a:ext>
            </a:extLst>
          </p:cNvPr>
          <p:cNvSpPr txBox="1">
            <a:spLocks noChangeArrowheads="1"/>
          </p:cNvSpPr>
          <p:nvPr/>
        </p:nvSpPr>
        <p:spPr bwMode="auto">
          <a:xfrm>
            <a:off x="5173003" y="4256352"/>
            <a:ext cx="3385775" cy="1318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C</a:t>
            </a:r>
            <a:r>
              <a:rPr lang="en-US" altLang="en-US" sz="1800" dirty="0">
                <a:solidFill>
                  <a:srgbClr val="FFFFFF"/>
                </a:solidFill>
                <a:latin typeface="Lucida Sans" panose="020B0602030504020204" pitchFamily="34" charset="0"/>
              </a:rPr>
              <a:t>  Raise the price offered at the Mint for old coins so it is more than the rate for bulk silver.</a:t>
            </a:r>
          </a:p>
        </p:txBody>
      </p:sp>
      <p:sp>
        <p:nvSpPr>
          <p:cNvPr id="17" name="TextBox 5">
            <a:extLst>
              <a:ext uri="{FF2B5EF4-FFF2-40B4-BE49-F238E27FC236}">
                <a16:creationId xmlns:a16="http://schemas.microsoft.com/office/drawing/2014/main" id="{8F834D20-1E43-B62A-83DE-B9FAAEF28A05}"/>
              </a:ext>
            </a:extLst>
          </p:cNvPr>
          <p:cNvSpPr txBox="1">
            <a:spLocks noChangeArrowheads="1"/>
          </p:cNvSpPr>
          <p:nvPr/>
        </p:nvSpPr>
        <p:spPr bwMode="auto">
          <a:xfrm>
            <a:off x="5000625" y="990600"/>
            <a:ext cx="2692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a:solidFill>
                  <a:srgbClr val="56575A"/>
                </a:solidFill>
                <a:latin typeface="Lucida Sans" panose="020B0602030504020204" pitchFamily="34" charset="0"/>
              </a:rPr>
              <a:t>What Elizabeth I did:</a:t>
            </a:r>
          </a:p>
        </p:txBody>
      </p:sp>
      <p:sp>
        <p:nvSpPr>
          <p:cNvPr id="23562" name="TextBox 19">
            <a:extLst>
              <a:ext uri="{FF2B5EF4-FFF2-40B4-BE49-F238E27FC236}">
                <a16:creationId xmlns:a16="http://schemas.microsoft.com/office/drawing/2014/main" id="{46D964E5-93CE-297E-5953-B64BA4D72C91}"/>
              </a:ext>
            </a:extLst>
          </p:cNvPr>
          <p:cNvSpPr txBox="1">
            <a:spLocks noChangeArrowheads="1"/>
          </p:cNvSpPr>
          <p:nvPr/>
        </p:nvSpPr>
        <p:spPr bwMode="auto">
          <a:xfrm>
            <a:off x="4356100" y="168275"/>
            <a:ext cx="464343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The price of bulk silver </a:t>
            </a:r>
          </a:p>
          <a:p>
            <a:pPr eaLnBrk="1" hangingPunct="1">
              <a:spcBef>
                <a:spcPct val="0"/>
              </a:spcBef>
              <a:buFontTx/>
              <a:buNone/>
            </a:pPr>
            <a:endParaRPr lang="en-US" altLang="en-US" sz="1800" dirty="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1000"/>
                                        <p:tgtEl>
                                          <p:spTgt spid="38919"/>
                                        </p:tgtEl>
                                      </p:cBhvr>
                                    </p:animEffect>
                                    <p:set>
                                      <p:cBhvr>
                                        <p:cTn id="7" dur="1" fill="hold">
                                          <p:stCondLst>
                                            <p:cond delay="999"/>
                                          </p:stCondLst>
                                        </p:cTn>
                                        <p:tgtEl>
                                          <p:spTgt spid="38919"/>
                                        </p:tgtEl>
                                        <p:attrNameLst>
                                          <p:attrName>style.visibility</p:attrName>
                                        </p:attrNameLst>
                                      </p:cBhvr>
                                      <p:to>
                                        <p:strVal val="hidden"/>
                                      </p:to>
                                    </p:set>
                                  </p:childTnLst>
                                </p:cTn>
                              </p:par>
                              <p:par>
                                <p:cTn id="8" presetID="9"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dissolve">
                                      <p:cBhvr>
                                        <p:cTn id="10" dur="1000"/>
                                        <p:tgtEl>
                                          <p:spTgt spid="17"/>
                                        </p:tgtEl>
                                      </p:cBhvr>
                                    </p:animEffect>
                                  </p:childTnLst>
                                </p:cTn>
                              </p:par>
                              <p:par>
                                <p:cTn id="11" presetID="1" presetClass="exit" presetSubtype="0" fill="hold" grpId="0" nodeType="withEffect">
                                  <p:stCondLst>
                                    <p:cond delay="0"/>
                                  </p:stCondLst>
                                  <p:childTnLst>
                                    <p:set>
                                      <p:cBhvr>
                                        <p:cTn id="12" dur="1" fill="hold">
                                          <p:stCondLst>
                                            <p:cond delay="0"/>
                                          </p:stCondLst>
                                        </p:cTn>
                                        <p:tgtEl>
                                          <p:spTgt spid="2356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9" grpId="0"/>
      <p:bldP spid="23" grpId="0" animBg="1"/>
      <p:bldP spid="23564"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25602" name="Picture 20">
            <a:extLst>
              <a:ext uri="{FF2B5EF4-FFF2-40B4-BE49-F238E27FC236}">
                <a16:creationId xmlns:a16="http://schemas.microsoft.com/office/drawing/2014/main" id="{C570CB95-AE05-3CD3-32FD-579D54A248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TextBox 5">
            <a:extLst>
              <a:ext uri="{FF2B5EF4-FFF2-40B4-BE49-F238E27FC236}">
                <a16:creationId xmlns:a16="http://schemas.microsoft.com/office/drawing/2014/main" id="{B99C3770-4885-1E48-8B83-1121BAE988AE}"/>
              </a:ext>
            </a:extLst>
          </p:cNvPr>
          <p:cNvSpPr txBox="1">
            <a:spLocks noGrp="1" noChangeArrowheads="1"/>
          </p:cNvSpPr>
          <p:nvPr>
            <p:ph type="title" idx="4294967295"/>
          </p:nvPr>
        </p:nvSpPr>
        <p:spPr bwMode="auto">
          <a:xfrm>
            <a:off x="971550" y="152400"/>
            <a:ext cx="2879725"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5  </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25604" name="TextBox 4">
            <a:extLst>
              <a:ext uri="{FF2B5EF4-FFF2-40B4-BE49-F238E27FC236}">
                <a16:creationId xmlns:a16="http://schemas.microsoft.com/office/drawing/2014/main" id="{060C6B81-AD73-08F6-8965-D4E5826C0F34}"/>
              </a:ext>
            </a:extLst>
          </p:cNvPr>
          <p:cNvSpPr txBox="1">
            <a:spLocks noChangeArrowheads="1"/>
          </p:cNvSpPr>
          <p:nvPr/>
        </p:nvSpPr>
        <p:spPr bwMode="auto">
          <a:xfrm>
            <a:off x="827088" y="1657350"/>
            <a:ext cx="33655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a:solidFill>
                  <a:srgbClr val="FFFFFF"/>
                </a:solidFill>
                <a:latin typeface="Lucida Sans" panose="020B0602030504020204" pitchFamily="34" charset="0"/>
              </a:rPr>
              <a:t>The Queen’s decision and proclamation means a great deal of work for the Mint at the Tower. </a:t>
            </a:r>
          </a:p>
          <a:p>
            <a:pPr eaLnBrk="1" hangingPunct="1">
              <a:spcBef>
                <a:spcPct val="0"/>
              </a:spcBef>
              <a:buFontTx/>
              <a:buNone/>
            </a:pPr>
            <a:endParaRPr lang="en-US" altLang="en-US" sz="1800" b="1">
              <a:solidFill>
                <a:srgbClr val="FFFFFF"/>
              </a:solidFill>
              <a:latin typeface="Lucida Sans" panose="020B0602030504020204" pitchFamily="34" charset="0"/>
            </a:endParaRPr>
          </a:p>
          <a:p>
            <a:pPr eaLnBrk="1" hangingPunct="1">
              <a:spcBef>
                <a:spcPct val="0"/>
              </a:spcBef>
              <a:buFontTx/>
              <a:buNone/>
            </a:pPr>
            <a:r>
              <a:rPr lang="en-US" altLang="en-US" sz="1800" b="1">
                <a:solidFill>
                  <a:srgbClr val="FFFFFF"/>
                </a:solidFill>
                <a:latin typeface="Lucida Sans" panose="020B0602030504020204" pitchFamily="34" charset="0"/>
              </a:rPr>
              <a:t>The longer the work takes, the less willing people will be to accept the losses that come with exchanging their debased currency.</a:t>
            </a:r>
          </a:p>
          <a:p>
            <a:pPr eaLnBrk="1" hangingPunct="1">
              <a:spcBef>
                <a:spcPct val="0"/>
              </a:spcBef>
              <a:buFontTx/>
              <a:buNone/>
            </a:pPr>
            <a:endParaRPr lang="en-US" altLang="en-US" sz="1800" b="1">
              <a:solidFill>
                <a:srgbClr val="FFFFFF"/>
              </a:solidFill>
              <a:latin typeface="Lucida Sans" panose="020B0602030504020204" pitchFamily="34" charset="0"/>
            </a:endParaRPr>
          </a:p>
        </p:txBody>
      </p:sp>
      <p:sp>
        <p:nvSpPr>
          <p:cNvPr id="16" name="Rectangle 15">
            <a:extLst>
              <a:ext uri="{FF2B5EF4-FFF2-40B4-BE49-F238E27FC236}">
                <a16:creationId xmlns:a16="http://schemas.microsoft.com/office/drawing/2014/main" id="{0C5A394C-2674-AFC0-5EF4-D846EE62803A}"/>
              </a:ext>
              <a:ext uri="{C183D7F6-B498-43B3-948B-1728B52AA6E4}">
                <adec:decorative xmlns:adec="http://schemas.microsoft.com/office/drawing/2017/decorative" val="1"/>
              </a:ext>
            </a:extLst>
          </p:cNvPr>
          <p:cNvSpPr>
            <a:spLocks noChangeArrowheads="1"/>
          </p:cNvSpPr>
          <p:nvPr/>
        </p:nvSpPr>
        <p:spPr bwMode="auto">
          <a:xfrm>
            <a:off x="4972050" y="2060575"/>
            <a:ext cx="3887788" cy="1081088"/>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5616" name="TextBox 5">
            <a:extLst>
              <a:ext uri="{FF2B5EF4-FFF2-40B4-BE49-F238E27FC236}">
                <a16:creationId xmlns:a16="http://schemas.microsoft.com/office/drawing/2014/main" id="{A6134610-004D-649A-97C3-2641773EE4FE}"/>
              </a:ext>
            </a:extLst>
          </p:cNvPr>
          <p:cNvSpPr txBox="1">
            <a:spLocks noChangeArrowheads="1"/>
          </p:cNvSpPr>
          <p:nvPr/>
        </p:nvSpPr>
        <p:spPr bwMode="auto">
          <a:xfrm>
            <a:off x="5161886" y="2125311"/>
            <a:ext cx="3514569" cy="757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A</a:t>
            </a:r>
            <a:r>
              <a:rPr lang="en-US" altLang="en-US" sz="1800">
                <a:solidFill>
                  <a:srgbClr val="FFFFFF"/>
                </a:solidFill>
                <a:latin typeface="Lucida Sans" panose="020B0602030504020204" pitchFamily="34" charset="0"/>
              </a:rPr>
              <a:t>  Hire extra workers, build more workshops and expand the Mint within the Tower.</a:t>
            </a:r>
            <a:endParaRPr lang="en-US" altLang="en-US" sz="1800">
              <a:solidFill>
                <a:schemeClr val="bg1"/>
              </a:solidFill>
              <a:latin typeface="Lucida Sans" panose="020B0602030504020204" pitchFamily="34" charset="0"/>
            </a:endParaRPr>
          </a:p>
        </p:txBody>
      </p:sp>
      <p:sp>
        <p:nvSpPr>
          <p:cNvPr id="19" name="Rectangle 18">
            <a:extLst>
              <a:ext uri="{FF2B5EF4-FFF2-40B4-BE49-F238E27FC236}">
                <a16:creationId xmlns:a16="http://schemas.microsoft.com/office/drawing/2014/main" id="{C8AA4F2C-E586-E6BB-E08D-2E5C4C908E8F}"/>
              </a:ext>
              <a:ext uri="{C183D7F6-B498-43B3-948B-1728B52AA6E4}">
                <adec:decorative xmlns:adec="http://schemas.microsoft.com/office/drawing/2017/decorative" val="1"/>
              </a:ext>
            </a:extLst>
          </p:cNvPr>
          <p:cNvSpPr>
            <a:spLocks noChangeArrowheads="1"/>
          </p:cNvSpPr>
          <p:nvPr/>
        </p:nvSpPr>
        <p:spPr bwMode="auto">
          <a:xfrm>
            <a:off x="4972050" y="3213100"/>
            <a:ext cx="3887788" cy="86360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5614" name="TextBox 6">
            <a:extLst>
              <a:ext uri="{FF2B5EF4-FFF2-40B4-BE49-F238E27FC236}">
                <a16:creationId xmlns:a16="http://schemas.microsoft.com/office/drawing/2014/main" id="{18BC0B5A-2FBE-996E-55FE-CD32077B563D}"/>
              </a:ext>
            </a:extLst>
          </p:cNvPr>
          <p:cNvSpPr txBox="1">
            <a:spLocks noChangeArrowheads="1"/>
          </p:cNvSpPr>
          <p:nvPr/>
        </p:nvSpPr>
        <p:spPr bwMode="auto">
          <a:xfrm>
            <a:off x="5169282" y="3309036"/>
            <a:ext cx="3385775" cy="61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B</a:t>
            </a:r>
            <a:r>
              <a:rPr lang="en-US" altLang="en-US" sz="1800" dirty="0">
                <a:solidFill>
                  <a:schemeClr val="bg1"/>
                </a:solidFill>
                <a:latin typeface="Lucida Sans" panose="020B0602030504020204" pitchFamily="34" charset="0"/>
              </a:rPr>
              <a:t>  Visit the Mint personally to monitor progress.</a:t>
            </a:r>
          </a:p>
        </p:txBody>
      </p:sp>
      <p:sp>
        <p:nvSpPr>
          <p:cNvPr id="34824" name="TextBox 20">
            <a:extLst>
              <a:ext uri="{FF2B5EF4-FFF2-40B4-BE49-F238E27FC236}">
                <a16:creationId xmlns:a16="http://schemas.microsoft.com/office/drawing/2014/main" id="{0A3A8D8D-B42D-9F73-A821-E6899ABD1AD3}"/>
              </a:ext>
            </a:extLst>
          </p:cNvPr>
          <p:cNvSpPr txBox="1">
            <a:spLocks noChangeArrowheads="1"/>
          </p:cNvSpPr>
          <p:nvPr/>
        </p:nvSpPr>
        <p:spPr bwMode="auto">
          <a:xfrm>
            <a:off x="4957763" y="1619250"/>
            <a:ext cx="23987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The queen should:</a:t>
            </a:r>
          </a:p>
        </p:txBody>
      </p:sp>
      <p:sp>
        <p:nvSpPr>
          <p:cNvPr id="23" name="Rectangle 22">
            <a:extLst>
              <a:ext uri="{FF2B5EF4-FFF2-40B4-BE49-F238E27FC236}">
                <a16:creationId xmlns:a16="http://schemas.microsoft.com/office/drawing/2014/main" id="{A1182057-669D-2B76-C6DE-2314A96D2AF6}"/>
              </a:ext>
              <a:ext uri="{C183D7F6-B498-43B3-948B-1728B52AA6E4}">
                <adec:decorative xmlns:adec="http://schemas.microsoft.com/office/drawing/2017/decorative" val="1"/>
              </a:ext>
            </a:extLst>
          </p:cNvPr>
          <p:cNvSpPr>
            <a:spLocks noChangeArrowheads="1"/>
          </p:cNvSpPr>
          <p:nvPr/>
        </p:nvSpPr>
        <p:spPr bwMode="auto">
          <a:xfrm>
            <a:off x="4975225" y="4164013"/>
            <a:ext cx="3887788" cy="1450975"/>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5612" name="TextBox 6">
            <a:extLst>
              <a:ext uri="{FF2B5EF4-FFF2-40B4-BE49-F238E27FC236}">
                <a16:creationId xmlns:a16="http://schemas.microsoft.com/office/drawing/2014/main" id="{58D2AE9B-8022-B316-4BF7-174437DB6FE1}"/>
              </a:ext>
            </a:extLst>
          </p:cNvPr>
          <p:cNvSpPr txBox="1">
            <a:spLocks noChangeArrowheads="1"/>
          </p:cNvSpPr>
          <p:nvPr/>
        </p:nvSpPr>
        <p:spPr bwMode="auto">
          <a:xfrm>
            <a:off x="5172457" y="4263046"/>
            <a:ext cx="3385775" cy="1377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C</a:t>
            </a:r>
            <a:r>
              <a:rPr lang="en-US" altLang="en-US" sz="1800" dirty="0">
                <a:solidFill>
                  <a:schemeClr val="bg1"/>
                </a:solidFill>
                <a:latin typeface="Lucida Sans" panose="020B0602030504020204" pitchFamily="34" charset="0"/>
              </a:rPr>
              <a:t>  As new coins are made at the Tower, send some to different areas of the country to be distributed.</a:t>
            </a:r>
          </a:p>
          <a:p>
            <a:pPr eaLnBrk="1" hangingPunct="1">
              <a:spcBef>
                <a:spcPct val="0"/>
              </a:spcBef>
              <a:buFontTx/>
              <a:buNone/>
            </a:pPr>
            <a:endParaRPr lang="en-US" altLang="en-US" sz="1800" dirty="0">
              <a:solidFill>
                <a:schemeClr val="bg1"/>
              </a:solidFill>
              <a:latin typeface="Lucida Sans" panose="020B0602030504020204" pitchFamily="34" charset="0"/>
            </a:endParaRPr>
          </a:p>
        </p:txBody>
      </p:sp>
      <p:sp>
        <p:nvSpPr>
          <p:cNvPr id="17" name="TextBox 5">
            <a:extLst>
              <a:ext uri="{FF2B5EF4-FFF2-40B4-BE49-F238E27FC236}">
                <a16:creationId xmlns:a16="http://schemas.microsoft.com/office/drawing/2014/main" id="{E0112639-3DB0-7DEB-FD04-C226BC48006F}"/>
              </a:ext>
            </a:extLst>
          </p:cNvPr>
          <p:cNvSpPr txBox="1">
            <a:spLocks noChangeArrowheads="1"/>
          </p:cNvSpPr>
          <p:nvPr/>
        </p:nvSpPr>
        <p:spPr bwMode="auto">
          <a:xfrm>
            <a:off x="4951414" y="1633917"/>
            <a:ext cx="269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What Elizabeth I did:</a:t>
            </a:r>
          </a:p>
        </p:txBody>
      </p:sp>
      <p:sp>
        <p:nvSpPr>
          <p:cNvPr id="25610" name="TextBox 19">
            <a:extLst>
              <a:ext uri="{FF2B5EF4-FFF2-40B4-BE49-F238E27FC236}">
                <a16:creationId xmlns:a16="http://schemas.microsoft.com/office/drawing/2014/main" id="{795E6677-6ECE-2B2C-404A-9B8D037E13FD}"/>
              </a:ext>
            </a:extLst>
          </p:cNvPr>
          <p:cNvSpPr txBox="1">
            <a:spLocks noChangeArrowheads="1"/>
          </p:cNvSpPr>
          <p:nvPr/>
        </p:nvSpPr>
        <p:spPr bwMode="auto">
          <a:xfrm>
            <a:off x="4356100" y="168275"/>
            <a:ext cx="4643438"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Minting new coins for an entire country </a:t>
            </a:r>
          </a:p>
          <a:p>
            <a:pPr eaLnBrk="1" hangingPunct="1">
              <a:spcBef>
                <a:spcPct val="0"/>
              </a:spcBef>
              <a:buFontTx/>
              <a:buNone/>
            </a:pPr>
            <a:endParaRPr lang="en-US" altLang="en-US" sz="1800" dirty="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348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4" grpId="0"/>
      <p:bldP spid="34824" grpId="1"/>
      <p:bldP spid="17" grpId="0"/>
      <p:bldP spid="17" grpId="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27650" name="Picture 1">
            <a:extLst>
              <a:ext uri="{FF2B5EF4-FFF2-40B4-BE49-F238E27FC236}">
                <a16:creationId xmlns:a16="http://schemas.microsoft.com/office/drawing/2014/main" id="{DBA5569B-F270-8E34-DBE9-71D20294A36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extBox 5">
            <a:extLst>
              <a:ext uri="{FF2B5EF4-FFF2-40B4-BE49-F238E27FC236}">
                <a16:creationId xmlns:a16="http://schemas.microsoft.com/office/drawing/2014/main" id="{7EB27BC6-8F64-945F-1920-AFD5124A7C08}"/>
              </a:ext>
            </a:extLst>
          </p:cNvPr>
          <p:cNvSpPr txBox="1">
            <a:spLocks noGrp="1" noChangeArrowheads="1"/>
          </p:cNvSpPr>
          <p:nvPr>
            <p:ph type="title" idx="4294967295"/>
          </p:nvPr>
        </p:nvSpPr>
        <p:spPr bwMode="auto">
          <a:xfrm>
            <a:off x="971550" y="152400"/>
            <a:ext cx="3024188"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6</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27652" name="TextBox 4">
            <a:extLst>
              <a:ext uri="{FF2B5EF4-FFF2-40B4-BE49-F238E27FC236}">
                <a16:creationId xmlns:a16="http://schemas.microsoft.com/office/drawing/2014/main" id="{7ECC0585-116E-29E6-1AB2-B17285FD46EA}"/>
              </a:ext>
            </a:extLst>
          </p:cNvPr>
          <p:cNvSpPr txBox="1">
            <a:spLocks noChangeArrowheads="1"/>
          </p:cNvSpPr>
          <p:nvPr/>
        </p:nvSpPr>
        <p:spPr bwMode="auto">
          <a:xfrm>
            <a:off x="990600" y="908050"/>
            <a:ext cx="33655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dirty="0">
                <a:solidFill>
                  <a:schemeClr val="bg1"/>
                </a:solidFill>
                <a:latin typeface="Lucida Sans" panose="020B0602030504020204" pitchFamily="34" charset="0"/>
              </a:rPr>
              <a:t>Elizabeth I and her Mint have successfully withdrawn England’s badly debased coins and replaced them with newly minted coins of precious metal.</a:t>
            </a:r>
          </a:p>
          <a:p>
            <a:pPr eaLnBrk="1" hangingPunct="1">
              <a:spcBef>
                <a:spcPct val="0"/>
              </a:spcBef>
              <a:buFontTx/>
              <a:buNone/>
            </a:pPr>
            <a:endParaRPr lang="en-US" altLang="en-US" sz="1800" b="1" dirty="0">
              <a:solidFill>
                <a:schemeClr val="bg1"/>
              </a:solidFill>
              <a:latin typeface="Lucida Sans" panose="020B0602030504020204" pitchFamily="34" charset="0"/>
            </a:endParaRPr>
          </a:p>
          <a:p>
            <a:pPr eaLnBrk="1" hangingPunct="1">
              <a:spcBef>
                <a:spcPct val="0"/>
              </a:spcBef>
              <a:buFontTx/>
              <a:buNone/>
            </a:pPr>
            <a:r>
              <a:rPr lang="en-US" altLang="en-US" sz="1800" b="1" dirty="0">
                <a:solidFill>
                  <a:schemeClr val="bg1"/>
                </a:solidFill>
                <a:latin typeface="Lucida Sans" panose="020B0602030504020204" pitchFamily="34" charset="0"/>
              </a:rPr>
              <a:t>Faith has been restored in England’s coins both at home and abroad. Business is beginning to expand and the economy is improving thanks in part to the Queen’s efforts. </a:t>
            </a:r>
          </a:p>
          <a:p>
            <a:pPr eaLnBrk="1" hangingPunct="1">
              <a:spcBef>
                <a:spcPct val="0"/>
              </a:spcBef>
              <a:buFontTx/>
              <a:buNone/>
            </a:pPr>
            <a:endParaRPr lang="en-US" altLang="en-US" sz="1800" b="1" dirty="0">
              <a:solidFill>
                <a:schemeClr val="bg1"/>
              </a:solidFill>
              <a:latin typeface="Lucida Sans" panose="020B0602030504020204" pitchFamily="34" charset="0"/>
            </a:endParaRPr>
          </a:p>
          <a:p>
            <a:pPr eaLnBrk="1" hangingPunct="1">
              <a:spcBef>
                <a:spcPct val="0"/>
              </a:spcBef>
              <a:buFontTx/>
              <a:buNone/>
            </a:pPr>
            <a:r>
              <a:rPr lang="en-US" altLang="en-US" sz="1800" b="1" dirty="0">
                <a:solidFill>
                  <a:schemeClr val="bg1"/>
                </a:solidFill>
                <a:latin typeface="Lucida Sans" panose="020B0602030504020204" pitchFamily="34" charset="0"/>
              </a:rPr>
              <a:t>Elizabeth I is considering taking further action to ensure her hard work isn’t reversed in future.   </a:t>
            </a:r>
          </a:p>
        </p:txBody>
      </p:sp>
      <p:sp>
        <p:nvSpPr>
          <p:cNvPr id="16" name="Rectangle 15">
            <a:extLst>
              <a:ext uri="{FF2B5EF4-FFF2-40B4-BE49-F238E27FC236}">
                <a16:creationId xmlns:a16="http://schemas.microsoft.com/office/drawing/2014/main" id="{EA1D7AF2-7979-BF63-4631-E2B5A63AA281}"/>
              </a:ext>
              <a:ext uri="{C183D7F6-B498-43B3-948B-1728B52AA6E4}">
                <adec:decorative xmlns:adec="http://schemas.microsoft.com/office/drawing/2017/decorative" val="1"/>
              </a:ext>
            </a:extLst>
          </p:cNvPr>
          <p:cNvSpPr>
            <a:spLocks noChangeArrowheads="1"/>
          </p:cNvSpPr>
          <p:nvPr/>
        </p:nvSpPr>
        <p:spPr bwMode="auto">
          <a:xfrm>
            <a:off x="4972050" y="1882775"/>
            <a:ext cx="3887788" cy="114300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7664" name="TextBox 5">
            <a:extLst>
              <a:ext uri="{FF2B5EF4-FFF2-40B4-BE49-F238E27FC236}">
                <a16:creationId xmlns:a16="http://schemas.microsoft.com/office/drawing/2014/main" id="{FEA60AEA-D28A-55DA-4B1F-F084066AF301}"/>
              </a:ext>
            </a:extLst>
          </p:cNvPr>
          <p:cNvSpPr txBox="1">
            <a:spLocks noChangeArrowheads="1"/>
          </p:cNvSpPr>
          <p:nvPr/>
        </p:nvSpPr>
        <p:spPr bwMode="auto">
          <a:xfrm>
            <a:off x="5161887" y="1951218"/>
            <a:ext cx="3586064" cy="74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A</a:t>
            </a:r>
            <a:r>
              <a:rPr lang="en-US" altLang="en-US" sz="1800">
                <a:solidFill>
                  <a:srgbClr val="FFFFFF"/>
                </a:solidFill>
                <a:latin typeface="Lucida Sans" panose="020B0602030504020204" pitchFamily="34" charset="0"/>
              </a:rPr>
              <a:t>  Open more mints around the country to make it easier for people to get coins.</a:t>
            </a:r>
            <a:endParaRPr lang="en-US" altLang="en-US" sz="1800">
              <a:solidFill>
                <a:schemeClr val="bg1"/>
              </a:solidFill>
              <a:latin typeface="Lucida Sans" panose="020B0602030504020204" pitchFamily="34" charset="0"/>
            </a:endParaRPr>
          </a:p>
        </p:txBody>
      </p:sp>
      <p:sp>
        <p:nvSpPr>
          <p:cNvPr id="40966" name="TextBox 20">
            <a:extLst>
              <a:ext uri="{FF2B5EF4-FFF2-40B4-BE49-F238E27FC236}">
                <a16:creationId xmlns:a16="http://schemas.microsoft.com/office/drawing/2014/main" id="{0ED1E45E-98D0-5118-2891-7F07DA3CF9A7}"/>
              </a:ext>
            </a:extLst>
          </p:cNvPr>
          <p:cNvSpPr txBox="1">
            <a:spLocks noChangeArrowheads="1"/>
          </p:cNvSpPr>
          <p:nvPr/>
        </p:nvSpPr>
        <p:spPr bwMode="auto">
          <a:xfrm>
            <a:off x="4962525" y="1412875"/>
            <a:ext cx="2400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The queen should:</a:t>
            </a:r>
          </a:p>
        </p:txBody>
      </p:sp>
      <p:sp>
        <p:nvSpPr>
          <p:cNvPr id="23" name="Rectangle 22">
            <a:extLst>
              <a:ext uri="{FF2B5EF4-FFF2-40B4-BE49-F238E27FC236}">
                <a16:creationId xmlns:a16="http://schemas.microsoft.com/office/drawing/2014/main" id="{99FD1C39-0EC6-6373-DCE4-03A5B9FFCD56}"/>
              </a:ext>
              <a:ext uri="{C183D7F6-B498-43B3-948B-1728B52AA6E4}">
                <adec:decorative xmlns:adec="http://schemas.microsoft.com/office/drawing/2017/decorative" val="1"/>
              </a:ext>
            </a:extLst>
          </p:cNvPr>
          <p:cNvSpPr>
            <a:spLocks noChangeArrowheads="1"/>
          </p:cNvSpPr>
          <p:nvPr/>
        </p:nvSpPr>
        <p:spPr bwMode="auto">
          <a:xfrm>
            <a:off x="4970463" y="4325938"/>
            <a:ext cx="3889375" cy="1670050"/>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7662" name="TextBox 6">
            <a:extLst>
              <a:ext uri="{FF2B5EF4-FFF2-40B4-BE49-F238E27FC236}">
                <a16:creationId xmlns:a16="http://schemas.microsoft.com/office/drawing/2014/main" id="{B0B9CCEC-1638-37D7-6DC6-BBC259C1E2F4}"/>
              </a:ext>
            </a:extLst>
          </p:cNvPr>
          <p:cNvSpPr txBox="1">
            <a:spLocks noChangeArrowheads="1"/>
          </p:cNvSpPr>
          <p:nvPr/>
        </p:nvSpPr>
        <p:spPr bwMode="auto">
          <a:xfrm>
            <a:off x="5167776" y="4397946"/>
            <a:ext cx="3387157" cy="2810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C</a:t>
            </a:r>
            <a:r>
              <a:rPr lang="en-US" altLang="en-US" sz="1800">
                <a:solidFill>
                  <a:schemeClr val="bg1"/>
                </a:solidFill>
                <a:latin typeface="Lucida Sans" panose="020B0602030504020204" pitchFamily="34" charset="0"/>
              </a:rPr>
              <a:t>  </a:t>
            </a:r>
            <a:r>
              <a:rPr lang="en-US" altLang="en-US" sz="1800">
                <a:solidFill>
                  <a:srgbClr val="FFFFFF"/>
                </a:solidFill>
                <a:latin typeface="Lucida Sans" panose="020B0602030504020204" pitchFamily="34" charset="0"/>
              </a:rPr>
              <a:t>Require merchants to have special permission before they are allowed to take coins out of the country.</a:t>
            </a:r>
            <a:endParaRPr lang="en-US" altLang="en-US" sz="1800">
              <a:solidFill>
                <a:schemeClr val="bg1"/>
              </a:solidFill>
              <a:latin typeface="Lucida Sans" panose="020B0602030504020204" pitchFamily="34" charset="0"/>
            </a:endParaRPr>
          </a:p>
        </p:txBody>
      </p:sp>
      <p:sp>
        <p:nvSpPr>
          <p:cNvPr id="19" name="Rectangle 18">
            <a:extLst>
              <a:ext uri="{FF2B5EF4-FFF2-40B4-BE49-F238E27FC236}">
                <a16:creationId xmlns:a16="http://schemas.microsoft.com/office/drawing/2014/main" id="{10D8E226-8C21-42C1-0129-A59E3CD1A4F1}"/>
              </a:ext>
              <a:ext uri="{C183D7F6-B498-43B3-948B-1728B52AA6E4}">
                <adec:decorative xmlns:adec="http://schemas.microsoft.com/office/drawing/2017/decorative" val="1"/>
              </a:ext>
            </a:extLst>
          </p:cNvPr>
          <p:cNvSpPr>
            <a:spLocks noChangeArrowheads="1"/>
          </p:cNvSpPr>
          <p:nvPr/>
        </p:nvSpPr>
        <p:spPr bwMode="auto">
          <a:xfrm>
            <a:off x="4973638" y="3097213"/>
            <a:ext cx="3887787" cy="1152525"/>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7660" name="TextBox 6">
            <a:extLst>
              <a:ext uri="{FF2B5EF4-FFF2-40B4-BE49-F238E27FC236}">
                <a16:creationId xmlns:a16="http://schemas.microsoft.com/office/drawing/2014/main" id="{674EFA1E-54E5-3910-1ACB-D91B084E1F0A}"/>
              </a:ext>
            </a:extLst>
          </p:cNvPr>
          <p:cNvSpPr txBox="1">
            <a:spLocks noChangeArrowheads="1"/>
          </p:cNvSpPr>
          <p:nvPr/>
        </p:nvSpPr>
        <p:spPr bwMode="auto">
          <a:xfrm>
            <a:off x="5131100" y="3202302"/>
            <a:ext cx="3423688" cy="82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B</a:t>
            </a:r>
            <a:r>
              <a:rPr lang="en-US" altLang="en-US" sz="1800">
                <a:solidFill>
                  <a:schemeClr val="bg1"/>
                </a:solidFill>
                <a:latin typeface="Lucida Sans" panose="020B0602030504020204" pitchFamily="34" charset="0"/>
              </a:rPr>
              <a:t>  Make penalties more severe for anyone convicted of tampering with coins.   </a:t>
            </a:r>
          </a:p>
        </p:txBody>
      </p:sp>
      <p:sp>
        <p:nvSpPr>
          <p:cNvPr id="17" name="TextBox 5">
            <a:extLst>
              <a:ext uri="{FF2B5EF4-FFF2-40B4-BE49-F238E27FC236}">
                <a16:creationId xmlns:a16="http://schemas.microsoft.com/office/drawing/2014/main" id="{753059BA-DBCC-BD2E-0899-2165CC295FB4}"/>
              </a:ext>
            </a:extLst>
          </p:cNvPr>
          <p:cNvSpPr txBox="1">
            <a:spLocks noChangeArrowheads="1"/>
          </p:cNvSpPr>
          <p:nvPr/>
        </p:nvSpPr>
        <p:spPr bwMode="auto">
          <a:xfrm>
            <a:off x="4956073" y="1436687"/>
            <a:ext cx="269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What Elizabeth I did:</a:t>
            </a:r>
          </a:p>
        </p:txBody>
      </p:sp>
      <p:sp>
        <p:nvSpPr>
          <p:cNvPr id="27658" name="TextBox 17">
            <a:extLst>
              <a:ext uri="{FF2B5EF4-FFF2-40B4-BE49-F238E27FC236}">
                <a16:creationId xmlns:a16="http://schemas.microsoft.com/office/drawing/2014/main" id="{AB55F2B5-0248-DCBD-817C-843564C054E7}"/>
              </a:ext>
            </a:extLst>
          </p:cNvPr>
          <p:cNvSpPr txBox="1">
            <a:spLocks noChangeArrowheads="1"/>
          </p:cNvSpPr>
          <p:nvPr/>
        </p:nvSpPr>
        <p:spPr bwMode="auto">
          <a:xfrm>
            <a:off x="3924300" y="188913"/>
            <a:ext cx="4643438"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Protecting the future </a:t>
            </a:r>
          </a:p>
          <a:p>
            <a:pPr eaLnBrk="1" hangingPunct="1">
              <a:spcBef>
                <a:spcPct val="0"/>
              </a:spcBef>
              <a:buFontTx/>
              <a:buNone/>
            </a:pPr>
            <a:endParaRPr lang="en-US" altLang="en-US" sz="1800" dirty="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4096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p:bldP spid="40966" grpId="1"/>
      <p:bldP spid="17" grpId="0"/>
      <p:bldP spid="17" grpId="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29698" name="Picture 1">
            <a:extLst>
              <a:ext uri="{FF2B5EF4-FFF2-40B4-BE49-F238E27FC236}">
                <a16:creationId xmlns:a16="http://schemas.microsoft.com/office/drawing/2014/main" id="{78F98A36-3FD6-0D8A-EB82-2CD9719DA14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extBox 3">
            <a:extLst>
              <a:ext uri="{FF2B5EF4-FFF2-40B4-BE49-F238E27FC236}">
                <a16:creationId xmlns:a16="http://schemas.microsoft.com/office/drawing/2014/main" id="{C3ED1CC6-2E41-C4AE-13E9-24521B709199}"/>
              </a:ext>
            </a:extLst>
          </p:cNvPr>
          <p:cNvSpPr txBox="1">
            <a:spLocks noChangeArrowheads="1"/>
          </p:cNvSpPr>
          <p:nvPr/>
        </p:nvSpPr>
        <p:spPr bwMode="auto">
          <a:xfrm>
            <a:off x="1476375" y="1844675"/>
            <a:ext cx="6264275"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b="1" dirty="0">
                <a:solidFill>
                  <a:schemeClr val="bg1"/>
                </a:solidFill>
                <a:latin typeface="Lucida Sans" panose="020B0602030504020204" pitchFamily="34" charset="0"/>
              </a:rPr>
              <a:t>Give Elizabeth I marks out of 10 on her handling of the currency crisis.</a:t>
            </a:r>
          </a:p>
          <a:p>
            <a:pPr algn="ctr" eaLnBrk="1" hangingPunct="1">
              <a:spcBef>
                <a:spcPct val="0"/>
              </a:spcBef>
              <a:buFontTx/>
              <a:buNone/>
            </a:pPr>
            <a:endParaRPr lang="en-US" altLang="en-US" sz="2400" b="1" dirty="0">
              <a:solidFill>
                <a:schemeClr val="bg1"/>
              </a:solidFill>
              <a:latin typeface="Lucida Sans" panose="020B0602030504020204" pitchFamily="34" charset="0"/>
            </a:endParaRPr>
          </a:p>
          <a:p>
            <a:pPr algn="ctr" eaLnBrk="1" hangingPunct="1">
              <a:spcBef>
                <a:spcPct val="0"/>
              </a:spcBef>
              <a:buFontTx/>
              <a:buNone/>
            </a:pPr>
            <a:r>
              <a:rPr lang="en-US" altLang="en-US" b="1" dirty="0">
                <a:solidFill>
                  <a:schemeClr val="bg1"/>
                </a:solidFill>
                <a:latin typeface="Lucida Sans" panose="020B0602030504020204" pitchFamily="34" charset="0"/>
              </a:rPr>
              <a:t>Explain the grade you</a:t>
            </a:r>
            <a:r>
              <a:rPr lang="en-GB" altLang="en-US" b="1" dirty="0">
                <a:solidFill>
                  <a:schemeClr val="bg1"/>
                </a:solidFill>
                <a:latin typeface="Lucida Sans" panose="020B0602030504020204" pitchFamily="34" charset="0"/>
              </a:rPr>
              <a:t> have</a:t>
            </a:r>
            <a:r>
              <a:rPr lang="en-US" altLang="en-US" b="1" dirty="0">
                <a:solidFill>
                  <a:schemeClr val="bg1"/>
                </a:solidFill>
                <a:latin typeface="Lucida Sans" panose="020B0602030504020204" pitchFamily="34" charset="0"/>
              </a:rPr>
              <a:t> given her.</a:t>
            </a:r>
          </a:p>
        </p:txBody>
      </p:sp>
      <p:sp>
        <p:nvSpPr>
          <p:cNvPr id="2" name="Title 1">
            <a:extLst>
              <a:ext uri="{FF2B5EF4-FFF2-40B4-BE49-F238E27FC236}">
                <a16:creationId xmlns:a16="http://schemas.microsoft.com/office/drawing/2014/main" id="{090C51C7-3735-2331-6BA9-104B2A6CF90A}"/>
              </a:ext>
            </a:extLst>
          </p:cNvPr>
          <p:cNvSpPr>
            <a:spLocks noGrp="1"/>
          </p:cNvSpPr>
          <p:nvPr>
            <p:ph type="ctrTitle"/>
          </p:nvPr>
        </p:nvSpPr>
        <p:spPr>
          <a:xfrm>
            <a:off x="-2268760" y="-1282700"/>
            <a:ext cx="7772400" cy="1470025"/>
          </a:xfrm>
        </p:spPr>
        <p:txBody>
          <a:bodyPr/>
          <a:lstStyle/>
          <a:p>
            <a:r>
              <a:rPr lang="en-GB" sz="2400" dirty="0"/>
              <a:t>Discussion</a:t>
            </a: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3" name="Picture 2" descr="A black and white illustration of a man wearing a crown and holding a sword. ">
            <a:extLst>
              <a:ext uri="{FF2B5EF4-FFF2-40B4-BE49-F238E27FC236}">
                <a16:creationId xmlns:a16="http://schemas.microsoft.com/office/drawing/2014/main" id="{A47354A2-A2CE-DB10-40BA-53B49542478A}"/>
              </a:ext>
            </a:extLst>
          </p:cNvPr>
          <p:cNvPicPr>
            <a:picLocks noChangeAspect="1"/>
          </p:cNvPicPr>
          <p:nvPr/>
        </p:nvPicPr>
        <p:blipFill rotWithShape="1">
          <a:blip r:embed="rId3" cstate="screen"/>
          <a:srcRect/>
          <a:stretch/>
        </p:blipFill>
        <p:spPr>
          <a:xfrm>
            <a:off x="251520" y="342805"/>
            <a:ext cx="2718596" cy="2712654"/>
          </a:xfrm>
          <a:prstGeom prst="rect">
            <a:avLst/>
          </a:prstGeom>
          <a:solidFill>
            <a:srgbClr val="FFFFFF">
              <a:shade val="85000"/>
            </a:srgbClr>
          </a:solidFill>
          <a:ln w="88900" cap="sq">
            <a:solidFill>
              <a:srgbClr val="56575A"/>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descr="A portrait of a man with a small moustache and wearing armour. ">
            <a:extLst>
              <a:ext uri="{FF2B5EF4-FFF2-40B4-BE49-F238E27FC236}">
                <a16:creationId xmlns:a16="http://schemas.microsoft.com/office/drawing/2014/main" id="{8C092C60-EF03-2F2C-39F2-1EF867D489D4}"/>
              </a:ext>
            </a:extLst>
          </p:cNvPr>
          <p:cNvPicPr>
            <a:picLocks noChangeAspect="1"/>
          </p:cNvPicPr>
          <p:nvPr/>
        </p:nvPicPr>
        <p:blipFill>
          <a:blip r:embed="rId4" cstate="screen"/>
          <a:stretch>
            <a:fillRect/>
          </a:stretch>
        </p:blipFill>
        <p:spPr>
          <a:xfrm>
            <a:off x="6516216" y="980728"/>
            <a:ext cx="2238647" cy="278092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A portrait of a woman wearing gold, with a crown, orb and sceptre. ">
            <a:extLst>
              <a:ext uri="{FF2B5EF4-FFF2-40B4-BE49-F238E27FC236}">
                <a16:creationId xmlns:a16="http://schemas.microsoft.com/office/drawing/2014/main" id="{192E8BFE-C210-C54E-1429-6B764390EDAD}"/>
              </a:ext>
            </a:extLst>
          </p:cNvPr>
          <p:cNvPicPr>
            <a:picLocks noChangeAspect="1"/>
          </p:cNvPicPr>
          <p:nvPr/>
        </p:nvPicPr>
        <p:blipFill>
          <a:blip r:embed="rId5" cstate="screen"/>
          <a:stretch>
            <a:fillRect/>
          </a:stretch>
        </p:blipFill>
        <p:spPr>
          <a:xfrm>
            <a:off x="4427984" y="188640"/>
            <a:ext cx="2381613" cy="3284984"/>
          </a:xfrm>
          <a:prstGeom prst="rect">
            <a:avLst/>
          </a:prstGeom>
          <a:solidFill>
            <a:srgbClr val="FFFFFF">
              <a:shade val="85000"/>
            </a:srgbClr>
          </a:solidFill>
          <a:ln w="88900" cap="sq">
            <a:solidFill>
              <a:srgbClr val="56575A"/>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descr="A portrait of a man wearing a golden chain and fancy hat.">
            <a:extLst>
              <a:ext uri="{FF2B5EF4-FFF2-40B4-BE49-F238E27FC236}">
                <a16:creationId xmlns:a16="http://schemas.microsoft.com/office/drawing/2014/main" id="{E4BEAE88-F42A-01F3-B44A-676EA8B57B1D}"/>
              </a:ext>
            </a:extLst>
          </p:cNvPr>
          <p:cNvPicPr>
            <a:picLocks noChangeAspect="1"/>
          </p:cNvPicPr>
          <p:nvPr/>
        </p:nvPicPr>
        <p:blipFill>
          <a:blip r:embed="rId6" cstate="screen"/>
          <a:stretch>
            <a:fillRect/>
          </a:stretch>
        </p:blipFill>
        <p:spPr>
          <a:xfrm>
            <a:off x="2613382" y="946720"/>
            <a:ext cx="1958618" cy="27586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Title 3">
            <a:extLst>
              <a:ext uri="{FF2B5EF4-FFF2-40B4-BE49-F238E27FC236}">
                <a16:creationId xmlns:a16="http://schemas.microsoft.com/office/drawing/2014/main" id="{D845BF6A-59EB-5B30-7E5E-DA0DF4BFEFBF}"/>
              </a:ext>
            </a:extLst>
          </p:cNvPr>
          <p:cNvSpPr>
            <a:spLocks noGrp="1"/>
          </p:cNvSpPr>
          <p:nvPr>
            <p:ph type="title" idx="4294967295"/>
          </p:nvPr>
        </p:nvSpPr>
        <p:spPr>
          <a:xfrm>
            <a:off x="-36513" y="4016375"/>
            <a:ext cx="9188451" cy="2819400"/>
          </a:xfrm>
          <a:prstGeom prst="rect">
            <a:avLst/>
          </a:prstGeom>
          <a:noFill/>
          <a:ln w="9525" cap="flat" cmpd="sng" algn="ctr">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4600" b="1" i="0" u="none" strike="noStrike" kern="1200" cap="none" spc="0" normalizeH="0" baseline="0" noProof="0" dirty="0">
                <a:ln>
                  <a:noFill/>
                </a:ln>
                <a:solidFill>
                  <a:schemeClr val="bg1"/>
                </a:solidFill>
                <a:effectLst/>
                <a:uLnTx/>
                <a:uFillTx/>
                <a:latin typeface="Lucida Sans" charset="0"/>
                <a:ea typeface="ＭＳ Ｐゴシック" charset="0"/>
                <a:cs typeface="Lucida Sans" charset="0"/>
              </a:rPr>
              <a:t>Think of 3 important qualities a good monarch should have</a:t>
            </a:r>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7170" name="Picture 16">
            <a:extLst>
              <a:ext uri="{FF2B5EF4-FFF2-40B4-BE49-F238E27FC236}">
                <a16:creationId xmlns:a16="http://schemas.microsoft.com/office/drawing/2014/main" id="{C1DFE681-FE47-28DE-701E-A14CAFAF0A8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338" y="28575"/>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5">
            <a:extLst>
              <a:ext uri="{FF2B5EF4-FFF2-40B4-BE49-F238E27FC236}">
                <a16:creationId xmlns:a16="http://schemas.microsoft.com/office/drawing/2014/main" id="{ED4C0C21-2B16-90C4-0B65-D45B0D4DAC8F}"/>
              </a:ext>
              <a:ext uri="{C183D7F6-B498-43B3-948B-1728B52AA6E4}">
                <adec:decorative xmlns:adec="http://schemas.microsoft.com/office/drawing/2017/decorative" val="1"/>
              </a:ext>
            </a:extLst>
          </p:cNvPr>
          <p:cNvSpPr txBox="1">
            <a:spLocks noChangeArrowheads="1"/>
          </p:cNvSpPr>
          <p:nvPr/>
        </p:nvSpPr>
        <p:spPr bwMode="auto">
          <a:xfrm>
            <a:off x="990600" y="2362200"/>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en-US" altLang="en-US" sz="2400" b="1">
              <a:latin typeface="Lucida Sans" panose="020B0602030504020204" pitchFamily="34" charset="0"/>
            </a:endParaRPr>
          </a:p>
        </p:txBody>
      </p:sp>
      <p:pic>
        <p:nvPicPr>
          <p:cNvPr id="7173" name="Picture 6">
            <a:extLst>
              <a:ext uri="{FF2B5EF4-FFF2-40B4-BE49-F238E27FC236}">
                <a16:creationId xmlns:a16="http://schemas.microsoft.com/office/drawing/2014/main" id="{D9407E2C-7BFB-E6BD-C556-C944DBDB2B8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400" y="3175"/>
            <a:ext cx="4668838"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D0625E8E-BDDD-7328-0012-FB70F10BBC9C}"/>
              </a:ext>
              <a:ext uri="{C183D7F6-B498-43B3-948B-1728B52AA6E4}">
                <adec:decorative xmlns:adec="http://schemas.microsoft.com/office/drawing/2017/decorative" val="1"/>
              </a:ext>
            </a:extLst>
          </p:cNvPr>
          <p:cNvSpPr>
            <a:spLocks noChangeArrowheads="1"/>
          </p:cNvSpPr>
          <p:nvPr/>
        </p:nvSpPr>
        <p:spPr bwMode="auto">
          <a:xfrm>
            <a:off x="-26988" y="4149725"/>
            <a:ext cx="2895601" cy="1676400"/>
          </a:xfrm>
          <a:prstGeom prst="rect">
            <a:avLst/>
          </a:prstGeom>
          <a:solidFill>
            <a:schemeClr val="bg1">
              <a:alpha val="78038"/>
            </a:schemeClr>
          </a:solidFill>
          <a:ln>
            <a:noFill/>
          </a:ln>
          <a:effectLst>
            <a:outerShdw blurRad="40000" dist="23000" dir="5400000" rotWithShape="0">
              <a:srgbClr val="808080">
                <a:alpha val="34999"/>
              </a:srgbClr>
            </a:outerShdw>
          </a:effectLst>
        </p:spPr>
        <p:txBody>
          <a:bodyPr anchor="ctr"/>
          <a:lstStyle/>
          <a:p>
            <a:pPr algn="ctr" eaLnBrk="1" hangingPunct="1">
              <a:defRPr/>
            </a:pPr>
            <a:endParaRPr lang="en-US">
              <a:solidFill>
                <a:srgbClr val="FFFFFF"/>
              </a:solidFill>
              <a:latin typeface="Calibri" charset="0"/>
              <a:ea typeface="ＭＳ Ｐゴシック" charset="0"/>
              <a:cs typeface="ＭＳ Ｐゴシック" charset="0"/>
            </a:endParaRPr>
          </a:p>
        </p:txBody>
      </p:sp>
      <p:sp>
        <p:nvSpPr>
          <p:cNvPr id="7175" name="TextBox 11">
            <a:extLst>
              <a:ext uri="{FF2B5EF4-FFF2-40B4-BE49-F238E27FC236}">
                <a16:creationId xmlns:a16="http://schemas.microsoft.com/office/drawing/2014/main" id="{1965DFB1-EC8A-3572-8296-E4A774FBAFFB}"/>
              </a:ext>
            </a:extLst>
          </p:cNvPr>
          <p:cNvSpPr txBox="1">
            <a:spLocks noChangeArrowheads="1"/>
          </p:cNvSpPr>
          <p:nvPr/>
        </p:nvSpPr>
        <p:spPr bwMode="auto">
          <a:xfrm>
            <a:off x="211138" y="4221163"/>
            <a:ext cx="2705100"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4400" b="1">
                <a:solidFill>
                  <a:srgbClr val="56575A"/>
                </a:solidFill>
                <a:latin typeface="Bookman Old Style" panose="02050604050505020204" pitchFamily="18" charset="0"/>
              </a:rPr>
              <a:t>London, </a:t>
            </a:r>
          </a:p>
          <a:p>
            <a:pPr eaLnBrk="1" hangingPunct="1">
              <a:spcBef>
                <a:spcPct val="0"/>
              </a:spcBef>
              <a:buFontTx/>
              <a:buNone/>
            </a:pPr>
            <a:r>
              <a:rPr lang="en-US" altLang="en-US" sz="4400" b="1">
                <a:solidFill>
                  <a:srgbClr val="56575A"/>
                </a:solidFill>
                <a:latin typeface="Bookman Old Style" panose="02050604050505020204" pitchFamily="18" charset="0"/>
              </a:rPr>
              <a:t>1560</a:t>
            </a:r>
          </a:p>
        </p:txBody>
      </p:sp>
      <p:sp>
        <p:nvSpPr>
          <p:cNvPr id="7172" name="TextBox 5">
            <a:extLst>
              <a:ext uri="{FF2B5EF4-FFF2-40B4-BE49-F238E27FC236}">
                <a16:creationId xmlns:a16="http://schemas.microsoft.com/office/drawing/2014/main" id="{C76FE87D-6B47-6D76-09A7-0756C490E972}"/>
              </a:ext>
            </a:extLst>
          </p:cNvPr>
          <p:cNvSpPr txBox="1">
            <a:spLocks noChangeArrowheads="1"/>
          </p:cNvSpPr>
          <p:nvPr/>
        </p:nvSpPr>
        <p:spPr bwMode="auto">
          <a:xfrm>
            <a:off x="5181600" y="333375"/>
            <a:ext cx="3422650"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ja-JP" sz="2800" b="1" dirty="0">
                <a:solidFill>
                  <a:schemeClr val="bg1"/>
                </a:solidFill>
                <a:latin typeface="Lucida Sans" panose="020B0602030504020204" pitchFamily="34" charset="0"/>
              </a:rPr>
              <a:t>People have lost confidence in England’s coins. </a:t>
            </a:r>
          </a:p>
          <a:p>
            <a:pPr eaLnBrk="1" hangingPunct="1">
              <a:spcBef>
                <a:spcPct val="0"/>
              </a:spcBef>
              <a:buFontTx/>
              <a:buNone/>
            </a:pPr>
            <a:endParaRPr lang="en-US" altLang="en-US" sz="2800" b="1" dirty="0">
              <a:solidFill>
                <a:schemeClr val="bg1"/>
              </a:solidFill>
              <a:latin typeface="Lucida Sans" panose="020B0602030504020204" pitchFamily="34" charset="0"/>
            </a:endParaRPr>
          </a:p>
          <a:p>
            <a:pPr eaLnBrk="1" hangingPunct="1">
              <a:spcBef>
                <a:spcPct val="0"/>
              </a:spcBef>
              <a:buFontTx/>
              <a:buNone/>
            </a:pPr>
            <a:r>
              <a:rPr lang="en-US" altLang="en-US" sz="2800" b="1" dirty="0">
                <a:solidFill>
                  <a:schemeClr val="bg1"/>
                </a:solidFill>
                <a:latin typeface="Lucida Sans" panose="020B0602030504020204" pitchFamily="34" charset="0"/>
              </a:rPr>
              <a:t>Everyday business has ground to a halt. </a:t>
            </a:r>
          </a:p>
          <a:p>
            <a:pPr eaLnBrk="1" hangingPunct="1">
              <a:spcBef>
                <a:spcPct val="0"/>
              </a:spcBef>
              <a:buFontTx/>
              <a:buNone/>
            </a:pPr>
            <a:endParaRPr lang="en-US" altLang="en-US" sz="2800" b="1" dirty="0">
              <a:solidFill>
                <a:schemeClr val="bg1"/>
              </a:solidFill>
              <a:latin typeface="Lucida Sans" panose="020B0602030504020204" pitchFamily="34" charset="0"/>
            </a:endParaRPr>
          </a:p>
          <a:p>
            <a:pPr eaLnBrk="1" hangingPunct="1">
              <a:spcBef>
                <a:spcPct val="0"/>
              </a:spcBef>
              <a:buFontTx/>
              <a:buNone/>
            </a:pPr>
            <a:r>
              <a:rPr lang="en-US" altLang="en-US" sz="2800" b="1" dirty="0">
                <a:solidFill>
                  <a:schemeClr val="bg1"/>
                </a:solidFill>
                <a:latin typeface="Lucida Sans" panose="020B0602030504020204" pitchFamily="34" charset="0"/>
              </a:rPr>
              <a:t>Complaints have even reached Queen Elizabeth I herself.</a:t>
            </a:r>
          </a:p>
          <a:p>
            <a:pPr eaLnBrk="1" hangingPunct="1">
              <a:spcBef>
                <a:spcPct val="0"/>
              </a:spcBef>
              <a:buFontTx/>
              <a:buNone/>
            </a:pPr>
            <a:endParaRPr lang="en-US" altLang="en-US" sz="1800" b="1" dirty="0">
              <a:latin typeface="Lucida Sans" panose="020B0602030504020204" pitchFamily="34" charset="0"/>
            </a:endParaRPr>
          </a:p>
          <a:p>
            <a:pPr eaLnBrk="1" hangingPunct="1">
              <a:spcBef>
                <a:spcPct val="0"/>
              </a:spcBef>
              <a:buFontTx/>
              <a:buNone/>
            </a:pPr>
            <a:endParaRPr lang="en-US" altLang="en-US" sz="1800" dirty="0">
              <a:latin typeface="Arial" panose="020B0604020202020204" pitchFamily="34" charset="0"/>
            </a:endParaRPr>
          </a:p>
        </p:txBody>
      </p:sp>
      <p:sp>
        <p:nvSpPr>
          <p:cNvPr id="2" name="Title 1">
            <a:extLst>
              <a:ext uri="{FF2B5EF4-FFF2-40B4-BE49-F238E27FC236}">
                <a16:creationId xmlns:a16="http://schemas.microsoft.com/office/drawing/2014/main" id="{0643964A-478E-F250-99B9-C85A84CB9AD2}"/>
              </a:ext>
            </a:extLst>
          </p:cNvPr>
          <p:cNvSpPr>
            <a:spLocks noGrp="1"/>
          </p:cNvSpPr>
          <p:nvPr>
            <p:ph type="ctrTitle"/>
          </p:nvPr>
        </p:nvSpPr>
        <p:spPr>
          <a:xfrm>
            <a:off x="-2767806" y="-947510"/>
            <a:ext cx="7772400" cy="1470025"/>
          </a:xfrm>
        </p:spPr>
        <p:txBody>
          <a:bodyPr/>
          <a:lstStyle/>
          <a:p>
            <a:pPr rtl="0" eaLnBrk="1" fontAlgn="base" hangingPunct="1"/>
            <a:r>
              <a:rPr lang="en-US" sz="1200" b="1" kern="1200" dirty="0">
                <a:solidFill>
                  <a:srgbClr val="000000"/>
                </a:solidFill>
                <a:effectLst/>
                <a:latin typeface="Calibri" panose="020F0502020204030204" pitchFamily="34" charset="0"/>
                <a:ea typeface="MS PGothic" panose="020B0600070205080204" pitchFamily="34" charset="-128"/>
                <a:cs typeface="ＭＳ Ｐゴシック" panose="020B0600070205080204" pitchFamily="34" charset="-128"/>
              </a:rPr>
              <a:t>Elizabeth I’s coinage crisis</a:t>
            </a:r>
            <a:endParaRPr lang="en-GB" dirty="0"/>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9218" name="Picture 3">
            <a:extLst>
              <a:ext uri="{FF2B5EF4-FFF2-40B4-BE49-F238E27FC236}">
                <a16:creationId xmlns:a16="http://schemas.microsoft.com/office/drawing/2014/main" id="{53837FC2-1180-4EAB-FB82-EA9E4837DB9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5">
            <a:extLst>
              <a:ext uri="{FF2B5EF4-FFF2-40B4-BE49-F238E27FC236}">
                <a16:creationId xmlns:a16="http://schemas.microsoft.com/office/drawing/2014/main" id="{B115FB60-145F-4FB6-C1F2-A99E475CED93}"/>
              </a:ext>
              <a:ext uri="{C183D7F6-B498-43B3-948B-1728B52AA6E4}">
                <adec:decorative xmlns:adec="http://schemas.microsoft.com/office/drawing/2017/decorative" val="1"/>
              </a:ext>
            </a:extLst>
          </p:cNvPr>
          <p:cNvSpPr txBox="1">
            <a:spLocks noChangeArrowheads="1"/>
          </p:cNvSpPr>
          <p:nvPr/>
        </p:nvSpPr>
        <p:spPr bwMode="auto">
          <a:xfrm>
            <a:off x="990600" y="2362200"/>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en-US" altLang="en-US" sz="2400" b="1">
              <a:latin typeface="Lucida Sans" panose="020B0602030504020204" pitchFamily="34" charset="0"/>
            </a:endParaRPr>
          </a:p>
        </p:txBody>
      </p:sp>
      <p:sp>
        <p:nvSpPr>
          <p:cNvPr id="5" name="Rectangle 4">
            <a:extLst>
              <a:ext uri="{FF2B5EF4-FFF2-40B4-BE49-F238E27FC236}">
                <a16:creationId xmlns:a16="http://schemas.microsoft.com/office/drawing/2014/main" id="{3F16CCC9-E184-E1C6-E2CA-0C389402A72F}"/>
              </a:ext>
              <a:ext uri="{C183D7F6-B498-43B3-948B-1728B52AA6E4}">
                <adec:decorative xmlns:adec="http://schemas.microsoft.com/office/drawing/2017/decorative" val="1"/>
              </a:ext>
            </a:extLst>
          </p:cNvPr>
          <p:cNvSpPr>
            <a:spLocks noChangeArrowheads="1"/>
          </p:cNvSpPr>
          <p:nvPr/>
        </p:nvSpPr>
        <p:spPr bwMode="auto">
          <a:xfrm>
            <a:off x="4787900" y="2824163"/>
            <a:ext cx="3887788" cy="3773487"/>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pic>
        <p:nvPicPr>
          <p:cNvPr id="3" name="Picture 2" descr="A portrait of a woman wearing gold, with a crown, orb and sceptre. ">
            <a:extLst>
              <a:ext uri="{FF2B5EF4-FFF2-40B4-BE49-F238E27FC236}">
                <a16:creationId xmlns:a16="http://schemas.microsoft.com/office/drawing/2014/main" id="{DFDE514E-DC61-675F-591F-63F1321D6FB6}"/>
              </a:ext>
            </a:extLst>
          </p:cNvPr>
          <p:cNvPicPr>
            <a:picLocks noChangeAspect="1"/>
          </p:cNvPicPr>
          <p:nvPr/>
        </p:nvPicPr>
        <p:blipFill>
          <a:blip r:embed="rId4" cstate="screen"/>
          <a:stretch>
            <a:fillRect/>
          </a:stretch>
        </p:blipFill>
        <p:spPr>
          <a:xfrm rot="173475">
            <a:off x="6084168" y="275455"/>
            <a:ext cx="2016224" cy="2781000"/>
          </a:xfrm>
          <a:prstGeom prst="rect">
            <a:avLst/>
          </a:prstGeom>
          <a:solidFill>
            <a:srgbClr val="FFFFFF">
              <a:shade val="85000"/>
            </a:srgbClr>
          </a:solidFill>
          <a:ln w="88900" cap="sq">
            <a:solidFill>
              <a:srgbClr val="56575A"/>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221" name="TextBox 6">
            <a:extLst>
              <a:ext uri="{FF2B5EF4-FFF2-40B4-BE49-F238E27FC236}">
                <a16:creationId xmlns:a16="http://schemas.microsoft.com/office/drawing/2014/main" id="{F9496E99-3164-BB7D-F746-3761FBE6A999}"/>
              </a:ext>
            </a:extLst>
          </p:cNvPr>
          <p:cNvSpPr txBox="1">
            <a:spLocks noGrp="1" noChangeArrowheads="1"/>
          </p:cNvSpPr>
          <p:nvPr>
            <p:ph type="title" idx="4294967295"/>
          </p:nvPr>
        </p:nvSpPr>
        <p:spPr bwMode="auto">
          <a:xfrm>
            <a:off x="931863" y="354013"/>
            <a:ext cx="3352800" cy="7715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4400" b="1" i="0" u="none" strike="noStrike" kern="1200" cap="none" spc="0" normalizeH="0" baseline="0" noProof="0" dirty="0">
                <a:ln>
                  <a:noFill/>
                </a:ln>
                <a:solidFill>
                  <a:srgbClr val="56575A"/>
                </a:solidFill>
                <a:effectLst/>
                <a:uLnTx/>
                <a:uFillTx/>
                <a:latin typeface="Bookman Old Style" panose="02050604050505020204" pitchFamily="18" charset="0"/>
                <a:ea typeface="MS PGothic" panose="020B0600070205080204" pitchFamily="34" charset="-128"/>
                <a:cs typeface="+mn-cs"/>
              </a:rPr>
              <a:t>Your task</a:t>
            </a:r>
          </a:p>
        </p:txBody>
      </p:sp>
      <p:sp>
        <p:nvSpPr>
          <p:cNvPr id="9220" name="TextBox 5">
            <a:extLst>
              <a:ext uri="{FF2B5EF4-FFF2-40B4-BE49-F238E27FC236}">
                <a16:creationId xmlns:a16="http://schemas.microsoft.com/office/drawing/2014/main" id="{02DBAA2B-EB67-C980-550D-69F2DAAF7EF6}"/>
              </a:ext>
            </a:extLst>
          </p:cNvPr>
          <p:cNvSpPr txBox="1">
            <a:spLocks noChangeArrowheads="1"/>
          </p:cNvSpPr>
          <p:nvPr/>
        </p:nvSpPr>
        <p:spPr bwMode="auto">
          <a:xfrm>
            <a:off x="931863" y="1290638"/>
            <a:ext cx="3208337" cy="369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b="1" dirty="0">
                <a:solidFill>
                  <a:schemeClr val="bg1"/>
                </a:solidFill>
                <a:latin typeface="Lucida Sans" panose="020B0602030504020204" pitchFamily="34" charset="0"/>
              </a:rPr>
              <a:t>You are an adviser to Elizabeth I.</a:t>
            </a:r>
          </a:p>
          <a:p>
            <a:pPr eaLnBrk="1" hangingPunct="1">
              <a:spcBef>
                <a:spcPct val="0"/>
              </a:spcBef>
              <a:buFontTx/>
              <a:buNone/>
            </a:pPr>
            <a:endParaRPr lang="en-US" altLang="en-US" sz="2400" b="1" dirty="0">
              <a:solidFill>
                <a:schemeClr val="bg1"/>
              </a:solidFill>
              <a:latin typeface="Lucida Sans" panose="020B0602030504020204" pitchFamily="34" charset="0"/>
            </a:endParaRPr>
          </a:p>
          <a:p>
            <a:pPr eaLnBrk="1" hangingPunct="1">
              <a:spcBef>
                <a:spcPct val="0"/>
              </a:spcBef>
              <a:buFontTx/>
              <a:buNone/>
            </a:pPr>
            <a:r>
              <a:rPr lang="en-US" altLang="en-US" sz="2400" b="1" dirty="0">
                <a:solidFill>
                  <a:schemeClr val="bg1"/>
                </a:solidFill>
                <a:latin typeface="Lucida Sans" panose="020B0602030504020204" pitchFamily="34" charset="0"/>
              </a:rPr>
              <a:t>The Queen knows there are problems with the country’s coins. She would like you to investigate further. </a:t>
            </a:r>
          </a:p>
          <a:p>
            <a:pPr eaLnBrk="1" hangingPunct="1">
              <a:spcBef>
                <a:spcPct val="0"/>
              </a:spcBef>
              <a:buFontTx/>
              <a:buNone/>
            </a:pPr>
            <a:endParaRPr lang="en-US" altLang="en-US" sz="1800" b="1" dirty="0">
              <a:latin typeface="Lucida Sans" panose="020B0602030504020204" pitchFamily="34" charset="0"/>
            </a:endParaRPr>
          </a:p>
        </p:txBody>
      </p:sp>
      <p:sp>
        <p:nvSpPr>
          <p:cNvPr id="9223" name="TextBox 2">
            <a:extLst>
              <a:ext uri="{FF2B5EF4-FFF2-40B4-BE49-F238E27FC236}">
                <a16:creationId xmlns:a16="http://schemas.microsoft.com/office/drawing/2014/main" id="{1E42C6EA-33BD-A06F-F302-E8CB390638AA}"/>
              </a:ext>
            </a:extLst>
          </p:cNvPr>
          <p:cNvSpPr txBox="1">
            <a:spLocks noChangeArrowheads="1"/>
          </p:cNvSpPr>
          <p:nvPr/>
        </p:nvSpPr>
        <p:spPr bwMode="auto">
          <a:xfrm>
            <a:off x="5003800" y="3068638"/>
            <a:ext cx="3671888" cy="295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b="1" i="1" dirty="0">
                <a:solidFill>
                  <a:srgbClr val="56575A"/>
                </a:solidFill>
                <a:latin typeface="Lucida Sans" panose="020B0602030504020204" pitchFamily="34" charset="0"/>
              </a:rPr>
              <a:t>Your report should give the Queen: </a:t>
            </a:r>
          </a:p>
          <a:p>
            <a:pPr eaLnBrk="1" hangingPunct="1">
              <a:spcBef>
                <a:spcPct val="0"/>
              </a:spcBef>
              <a:buFontTx/>
              <a:buNone/>
            </a:pPr>
            <a:endParaRPr lang="en-US" altLang="en-US" sz="2400" b="1" dirty="0">
              <a:solidFill>
                <a:schemeClr val="bg1"/>
              </a:solidFill>
              <a:latin typeface="Lucida Sans" panose="020B0602030504020204" pitchFamily="34" charset="0"/>
            </a:endParaRPr>
          </a:p>
          <a:p>
            <a:pPr eaLnBrk="1" hangingPunct="1">
              <a:spcBef>
                <a:spcPct val="0"/>
              </a:spcBef>
              <a:buFontTx/>
              <a:buNone/>
            </a:pPr>
            <a:r>
              <a:rPr lang="en-US" altLang="en-US" sz="2400" b="1" dirty="0">
                <a:solidFill>
                  <a:schemeClr val="bg1"/>
                </a:solidFill>
                <a:latin typeface="Lucida Sans" panose="020B0602030504020204" pitchFamily="34" charset="0"/>
              </a:rPr>
              <a:t>A description of the problem and your analysis of what has caused it </a:t>
            </a:r>
            <a:endParaRPr lang="en-US" altLang="en-US" sz="2400" b="1" dirty="0">
              <a:solidFill>
                <a:srgbClr val="FFFFFF"/>
              </a:solidFill>
              <a:latin typeface="Lucida Sans" panose="020B0602030504020204" pitchFamily="34" charset="0"/>
            </a:endParaRPr>
          </a:p>
          <a:p>
            <a:pPr eaLnBrk="1" hangingPunct="1">
              <a:spcBef>
                <a:spcPct val="0"/>
              </a:spcBef>
              <a:buFontTx/>
              <a:buNone/>
            </a:pPr>
            <a:endParaRPr lang="en-US" altLang="en-US" sz="1800" dirty="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22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11266" name="Picture 16">
            <a:extLst>
              <a:ext uri="{FF2B5EF4-FFF2-40B4-BE49-F238E27FC236}">
                <a16:creationId xmlns:a16="http://schemas.microsoft.com/office/drawing/2014/main" id="{622D9B50-A449-F20F-4F66-AE8E5EE5D5F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Box 6">
            <a:extLst>
              <a:ext uri="{FF2B5EF4-FFF2-40B4-BE49-F238E27FC236}">
                <a16:creationId xmlns:a16="http://schemas.microsoft.com/office/drawing/2014/main" id="{5CC20167-E63F-9649-B098-9D167BF9D328}"/>
              </a:ext>
            </a:extLst>
          </p:cNvPr>
          <p:cNvSpPr txBox="1">
            <a:spLocks noGrp="1" noChangeArrowheads="1"/>
          </p:cNvSpPr>
          <p:nvPr>
            <p:ph type="title" idx="4294967295"/>
          </p:nvPr>
        </p:nvSpPr>
        <p:spPr bwMode="auto">
          <a:xfrm>
            <a:off x="860425" y="368300"/>
            <a:ext cx="3711575" cy="21240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4400" b="1" i="0" u="none" strike="noStrike" kern="1200" cap="none" spc="0" normalizeH="0" baseline="0" noProof="0" dirty="0">
                <a:ln>
                  <a:noFill/>
                </a:ln>
                <a:solidFill>
                  <a:srgbClr val="56575A"/>
                </a:solidFill>
                <a:effectLst/>
                <a:uLnTx/>
                <a:uFillTx/>
                <a:latin typeface="Bookman Old Style" panose="02050604050505020204" pitchFamily="18" charset="0"/>
                <a:ea typeface="MS PGothic" panose="020B0600070205080204" pitchFamily="34" charset="-128"/>
                <a:cs typeface="+mn-cs"/>
              </a:rPr>
              <a:t>Money, mints &amp; the monarch</a:t>
            </a:r>
          </a:p>
        </p:txBody>
      </p:sp>
      <p:sp>
        <p:nvSpPr>
          <p:cNvPr id="12" name="Rectangle 11">
            <a:extLst>
              <a:ext uri="{FF2B5EF4-FFF2-40B4-BE49-F238E27FC236}">
                <a16:creationId xmlns:a16="http://schemas.microsoft.com/office/drawing/2014/main" id="{7DF48418-E644-40B7-10D8-0F9C5E918C38}"/>
              </a:ext>
              <a:ext uri="{C183D7F6-B498-43B3-948B-1728B52AA6E4}">
                <adec:decorative xmlns:adec="http://schemas.microsoft.com/office/drawing/2017/decorative" val="1"/>
              </a:ext>
            </a:extLst>
          </p:cNvPr>
          <p:cNvSpPr>
            <a:spLocks noChangeArrowheads="1"/>
          </p:cNvSpPr>
          <p:nvPr/>
        </p:nvSpPr>
        <p:spPr bwMode="auto">
          <a:xfrm>
            <a:off x="5649913" y="217488"/>
            <a:ext cx="3241675" cy="4146550"/>
          </a:xfrm>
          <a:prstGeom prst="rect">
            <a:avLst/>
          </a:prstGeom>
          <a:solidFill>
            <a:srgbClr val="F6AC2F"/>
          </a:solidFill>
          <a:ln>
            <a:noFill/>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23" name="Rectangle 22">
            <a:extLst>
              <a:ext uri="{FF2B5EF4-FFF2-40B4-BE49-F238E27FC236}">
                <a16:creationId xmlns:a16="http://schemas.microsoft.com/office/drawing/2014/main" id="{E7BBBEB0-DD1B-E7C6-D629-FA71D5B745BF}"/>
              </a:ext>
              <a:ext uri="{C183D7F6-B498-43B3-948B-1728B52AA6E4}">
                <adec:decorative xmlns:adec="http://schemas.microsoft.com/office/drawing/2017/decorative" val="1"/>
              </a:ext>
            </a:extLst>
          </p:cNvPr>
          <p:cNvSpPr>
            <a:spLocks noChangeArrowheads="1"/>
          </p:cNvSpPr>
          <p:nvPr/>
        </p:nvSpPr>
        <p:spPr bwMode="auto">
          <a:xfrm>
            <a:off x="900113" y="2852738"/>
            <a:ext cx="2879725" cy="3168650"/>
          </a:xfrm>
          <a:prstGeom prst="rect">
            <a:avLst/>
          </a:prstGeom>
          <a:solidFill>
            <a:srgbClr val="56575A"/>
          </a:solidFill>
          <a:ln>
            <a:noFill/>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9" name="Rectangle 18">
            <a:extLst>
              <a:ext uri="{FF2B5EF4-FFF2-40B4-BE49-F238E27FC236}">
                <a16:creationId xmlns:a16="http://schemas.microsoft.com/office/drawing/2014/main" id="{A8F0853D-E937-A546-824A-36993AB9B63D}"/>
              </a:ext>
              <a:ext uri="{C183D7F6-B498-43B3-948B-1728B52AA6E4}">
                <adec:decorative xmlns:adec="http://schemas.microsoft.com/office/drawing/2017/decorative" val="1"/>
              </a:ext>
            </a:extLst>
          </p:cNvPr>
          <p:cNvSpPr>
            <a:spLocks noChangeArrowheads="1"/>
          </p:cNvSpPr>
          <p:nvPr/>
        </p:nvSpPr>
        <p:spPr bwMode="auto">
          <a:xfrm>
            <a:off x="4402138" y="5661025"/>
            <a:ext cx="4500562" cy="908050"/>
          </a:xfrm>
          <a:prstGeom prst="rect">
            <a:avLst/>
          </a:prstGeom>
          <a:solidFill>
            <a:srgbClr val="F6AC2F"/>
          </a:solidFill>
          <a:ln>
            <a:noFill/>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1" name="Rectangle 10">
            <a:extLst>
              <a:ext uri="{FF2B5EF4-FFF2-40B4-BE49-F238E27FC236}">
                <a16:creationId xmlns:a16="http://schemas.microsoft.com/office/drawing/2014/main" id="{7EBDB1DA-51AE-5FC8-8D49-0FF7DF150B1F}"/>
              </a:ext>
              <a:ext uri="{C183D7F6-B498-43B3-948B-1728B52AA6E4}">
                <adec:decorative xmlns:adec="http://schemas.microsoft.com/office/drawing/2017/decorative" val="1"/>
              </a:ext>
            </a:extLst>
          </p:cNvPr>
          <p:cNvSpPr/>
          <p:nvPr/>
        </p:nvSpPr>
        <p:spPr>
          <a:xfrm>
            <a:off x="4402402" y="4523575"/>
            <a:ext cx="4489310" cy="993657"/>
          </a:xfrm>
          <a:prstGeom prst="rect">
            <a:avLst/>
          </a:prstGeom>
          <a:solidFill>
            <a:srgbClr val="56575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11276" name="Rectangle 7">
            <a:extLst>
              <a:ext uri="{FF2B5EF4-FFF2-40B4-BE49-F238E27FC236}">
                <a16:creationId xmlns:a16="http://schemas.microsoft.com/office/drawing/2014/main" id="{00701BE7-A220-631B-6D44-3DB59B5339F8}"/>
              </a:ext>
            </a:extLst>
          </p:cNvPr>
          <p:cNvSpPr>
            <a:spLocks noChangeArrowheads="1"/>
          </p:cNvSpPr>
          <p:nvPr/>
        </p:nvSpPr>
        <p:spPr bwMode="auto">
          <a:xfrm>
            <a:off x="1145750" y="2889478"/>
            <a:ext cx="2515783"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a:solidFill>
                  <a:schemeClr val="bg1"/>
                </a:solidFill>
                <a:latin typeface="Lucida Sans" panose="020B0602030504020204" pitchFamily="34" charset="0"/>
              </a:rPr>
              <a:t>Taxes are raised by Parliament only when they are needed for something specific, such as a war. </a:t>
            </a:r>
          </a:p>
        </p:txBody>
      </p:sp>
      <p:sp>
        <p:nvSpPr>
          <p:cNvPr id="11278" name="TextBox 6">
            <a:extLst>
              <a:ext uri="{FF2B5EF4-FFF2-40B4-BE49-F238E27FC236}">
                <a16:creationId xmlns:a16="http://schemas.microsoft.com/office/drawing/2014/main" id="{C647D019-0C98-1A17-C40B-EF276BB17C3F}"/>
              </a:ext>
            </a:extLst>
          </p:cNvPr>
          <p:cNvSpPr txBox="1">
            <a:spLocks noChangeArrowheads="1"/>
          </p:cNvSpPr>
          <p:nvPr/>
        </p:nvSpPr>
        <p:spPr bwMode="auto">
          <a:xfrm>
            <a:off x="5940227" y="368565"/>
            <a:ext cx="2808561" cy="4154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a:solidFill>
                  <a:schemeClr val="bg1"/>
                </a:solidFill>
                <a:latin typeface="Lucida Sans" panose="020B0602030504020204" pitchFamily="34" charset="0"/>
              </a:rPr>
              <a:t>People value coins because they are made of precious metal. A coin made of a mix of silver and cheaper metals is less valuable as it contains less precious silver.</a:t>
            </a:r>
          </a:p>
          <a:p>
            <a:pPr eaLnBrk="1" hangingPunct="1">
              <a:spcBef>
                <a:spcPct val="0"/>
              </a:spcBef>
              <a:buFontTx/>
              <a:buNone/>
            </a:pPr>
            <a:endParaRPr lang="en-US" altLang="en-US" sz="2400">
              <a:solidFill>
                <a:schemeClr val="bg1"/>
              </a:solidFill>
              <a:latin typeface="Arial" panose="020B0604020202020204" pitchFamily="34" charset="0"/>
            </a:endParaRPr>
          </a:p>
        </p:txBody>
      </p:sp>
      <p:sp>
        <p:nvSpPr>
          <p:cNvPr id="6" name="TextBox 5">
            <a:extLst>
              <a:ext uri="{FF2B5EF4-FFF2-40B4-BE49-F238E27FC236}">
                <a16:creationId xmlns:a16="http://schemas.microsoft.com/office/drawing/2014/main" id="{A3849899-F642-1D1C-B254-A2E33C28CE52}"/>
              </a:ext>
            </a:extLst>
          </p:cNvPr>
          <p:cNvSpPr txBox="1"/>
          <p:nvPr/>
        </p:nvSpPr>
        <p:spPr>
          <a:xfrm>
            <a:off x="4584678" y="4594310"/>
            <a:ext cx="4252863" cy="707886"/>
          </a:xfrm>
          <a:prstGeom prst="rect">
            <a:avLst/>
          </a:prstGeom>
          <a:solidFill>
            <a:srgbClr val="56575A"/>
          </a:solidFill>
        </p:spPr>
        <p:txBody>
          <a:bodyPr>
            <a:spAutoFit/>
          </a:bodyPr>
          <a:lstStyle/>
          <a:p>
            <a:pPr eaLnBrk="1" hangingPunct="1">
              <a:defRPr/>
            </a:pPr>
            <a:r>
              <a:rPr lang="en-US" sz="2000" dirty="0">
                <a:solidFill>
                  <a:schemeClr val="bg1"/>
                </a:solidFill>
                <a:latin typeface="Lucida Sans"/>
                <a:ea typeface="ＭＳ Ｐゴシック" charset="0"/>
                <a:cs typeface="Lucida Sans"/>
              </a:rPr>
              <a:t>The monarch pays for the expense of running the country.</a:t>
            </a:r>
          </a:p>
        </p:txBody>
      </p:sp>
      <p:sp>
        <p:nvSpPr>
          <p:cNvPr id="11274" name="TextBox 15">
            <a:extLst>
              <a:ext uri="{FF2B5EF4-FFF2-40B4-BE49-F238E27FC236}">
                <a16:creationId xmlns:a16="http://schemas.microsoft.com/office/drawing/2014/main" id="{0BB1EE53-7777-897B-5557-2CBA1F3549EE}"/>
              </a:ext>
            </a:extLst>
          </p:cNvPr>
          <p:cNvSpPr txBox="1">
            <a:spLocks noChangeArrowheads="1"/>
          </p:cNvSpPr>
          <p:nvPr/>
        </p:nvSpPr>
        <p:spPr bwMode="auto">
          <a:xfrm>
            <a:off x="4599187" y="5691278"/>
            <a:ext cx="4157991" cy="489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000" dirty="0">
                <a:solidFill>
                  <a:schemeClr val="bg1"/>
                </a:solidFill>
                <a:latin typeface="Lucida Sans" panose="020B0602030504020204" pitchFamily="34" charset="0"/>
              </a:rPr>
              <a:t>The monarch decides how pure the country’s coins should be.</a:t>
            </a:r>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a:extLst>
              <a:ext uri="{FF2B5EF4-FFF2-40B4-BE49-F238E27FC236}">
                <a16:creationId xmlns:a16="http://schemas.microsoft.com/office/drawing/2014/main" id="{3BE9AB44-94EC-FD79-E023-2B3C1C22E1D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C0B1CA3F-12B0-C603-CA32-57B76ED72A74}"/>
              </a:ext>
            </a:extLst>
          </p:cNvPr>
          <p:cNvSpPr txBox="1">
            <a:spLocks noChangeArrowheads="1"/>
          </p:cNvSpPr>
          <p:nvPr/>
        </p:nvSpPr>
        <p:spPr bwMode="auto">
          <a:xfrm>
            <a:off x="2717762" y="750867"/>
            <a:ext cx="3708475"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rgbClr val="FFFFFF"/>
                </a:solidFill>
                <a:latin typeface="Lucida Sans" panose="020B0602030504020204" pitchFamily="34" charset="0"/>
              </a:rPr>
              <a:t>By September 1560, Elizabeth I decided faith in England’s coins was entirely lost. </a:t>
            </a:r>
          </a:p>
          <a:p>
            <a:pPr eaLnBrk="1" hangingPunct="1">
              <a:spcBef>
                <a:spcPct val="0"/>
              </a:spcBef>
              <a:buFontTx/>
              <a:buNone/>
            </a:pPr>
            <a:endParaRPr lang="en-US" altLang="en-US" sz="2800" b="1" dirty="0">
              <a:solidFill>
                <a:srgbClr val="FFFFFF"/>
              </a:solidFill>
              <a:latin typeface="Lucida Sans" panose="020B0602030504020204" pitchFamily="34" charset="0"/>
            </a:endParaRPr>
          </a:p>
          <a:p>
            <a:pPr eaLnBrk="1" hangingPunct="1">
              <a:spcBef>
                <a:spcPct val="0"/>
              </a:spcBef>
              <a:buFontTx/>
              <a:buNone/>
            </a:pPr>
            <a:r>
              <a:rPr lang="en-US" altLang="en-US" sz="2800" b="1" dirty="0">
                <a:solidFill>
                  <a:srgbClr val="FFFFFF"/>
                </a:solidFill>
                <a:latin typeface="Lucida Sans" panose="020B0602030504020204" pitchFamily="34" charset="0"/>
              </a:rPr>
              <a:t>It was time to act.</a:t>
            </a:r>
          </a:p>
        </p:txBody>
      </p:sp>
      <p:sp>
        <p:nvSpPr>
          <p:cNvPr id="24580" name="TextBox 4">
            <a:extLst>
              <a:ext uri="{FF2B5EF4-FFF2-40B4-BE49-F238E27FC236}">
                <a16:creationId xmlns:a16="http://schemas.microsoft.com/office/drawing/2014/main" id="{8CFF8F50-638C-6A74-58EB-89E5BEA80835}"/>
              </a:ext>
            </a:extLst>
          </p:cNvPr>
          <p:cNvSpPr txBox="1">
            <a:spLocks noGrp="1" noChangeArrowheads="1"/>
          </p:cNvSpPr>
          <p:nvPr>
            <p:ph type="title" idx="4294967295"/>
          </p:nvPr>
        </p:nvSpPr>
        <p:spPr bwMode="auto">
          <a:xfrm>
            <a:off x="2376486" y="4019114"/>
            <a:ext cx="4391025" cy="21240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en-US" sz="4400" b="1" i="0" u="none" strike="noStrike" kern="1200" cap="none" spc="0" normalizeH="0" baseline="0" noProof="0" dirty="0">
                <a:ln>
                  <a:noFill/>
                </a:ln>
                <a:solidFill>
                  <a:schemeClr val="bg1"/>
                </a:solidFill>
                <a:effectLst/>
                <a:uLnTx/>
                <a:uFillTx/>
                <a:latin typeface="Lucida Sans" panose="020B0602030504020204" pitchFamily="34" charset="0"/>
                <a:ea typeface="MS PGothic" panose="020B0600070205080204" pitchFamily="34" charset="-128"/>
                <a:cs typeface="+mn-cs"/>
              </a:rPr>
              <a:t>Make your case to the Queen</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1000"/>
                                        <p:tgtEl>
                                          <p:spTgt spid="24580"/>
                                        </p:tgtEl>
                                      </p:cBhvr>
                                    </p:animEffect>
                                    <p:set>
                                      <p:cBhvr>
                                        <p:cTn id="7" dur="1" fill="hold">
                                          <p:stCondLst>
                                            <p:cond delay="999"/>
                                          </p:stCondLst>
                                        </p:cTn>
                                        <p:tgtEl>
                                          <p:spTgt spid="24580"/>
                                        </p:tgtEl>
                                        <p:attrNameLst>
                                          <p:attrName>style.visibility</p:attrName>
                                        </p:attrNameLst>
                                      </p:cBhvr>
                                      <p:to>
                                        <p:strVal val="hidden"/>
                                      </p:to>
                                    </p:set>
                                  </p:childTnLst>
                                </p:cTn>
                              </p:par>
                            </p:childTnLst>
                          </p:cTn>
                        </p:par>
                        <p:par>
                          <p:cTn id="8" fill="hold" nodeType="afterGroup">
                            <p:stCondLst>
                              <p:cond delay="1000"/>
                            </p:stCondLst>
                            <p:childTnLst>
                              <p:par>
                                <p:cTn id="9" presetID="37"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900" decel="100000" fill="hold"/>
                                        <p:tgtEl>
                                          <p:spTgt spid="2"/>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58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15362" name="Picture 11">
            <a:extLst>
              <a:ext uri="{FF2B5EF4-FFF2-40B4-BE49-F238E27FC236}">
                <a16:creationId xmlns:a16="http://schemas.microsoft.com/office/drawing/2014/main" id="{BDE60A9F-F928-EF01-8898-63688DFEC2D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Box 6">
            <a:extLst>
              <a:ext uri="{FF2B5EF4-FFF2-40B4-BE49-F238E27FC236}">
                <a16:creationId xmlns:a16="http://schemas.microsoft.com/office/drawing/2014/main" id="{186A8D77-6A62-452A-6F52-AA48B47F338A}"/>
              </a:ext>
            </a:extLst>
          </p:cNvPr>
          <p:cNvSpPr txBox="1">
            <a:spLocks noGrp="1" noChangeArrowheads="1"/>
          </p:cNvSpPr>
          <p:nvPr>
            <p:ph type="title" idx="4294967295"/>
          </p:nvPr>
        </p:nvSpPr>
        <p:spPr bwMode="auto">
          <a:xfrm>
            <a:off x="931863" y="354013"/>
            <a:ext cx="5083450" cy="144655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4400" b="1" i="0" u="none" strike="noStrike" kern="1200" cap="none" spc="0" normalizeH="0" baseline="0" noProof="0" dirty="0">
                <a:ln>
                  <a:noFill/>
                </a:ln>
                <a:solidFill>
                  <a:srgbClr val="56575A"/>
                </a:solidFill>
                <a:effectLst/>
                <a:uLnTx/>
                <a:uFillTx/>
                <a:latin typeface="Bookman Old Style" panose="02050604050505020204" pitchFamily="18" charset="0"/>
                <a:ea typeface="MS PGothic" panose="020B0600070205080204" pitchFamily="34" charset="-128"/>
                <a:cs typeface="+mn-cs"/>
              </a:rPr>
              <a:t>Your second task</a:t>
            </a:r>
          </a:p>
        </p:txBody>
      </p:sp>
      <p:pic>
        <p:nvPicPr>
          <p:cNvPr id="11" name="Picture 10" descr="A portrait of a woman wearing gold, with a crown, orb and sceptre. ">
            <a:extLst>
              <a:ext uri="{FF2B5EF4-FFF2-40B4-BE49-F238E27FC236}">
                <a16:creationId xmlns:a16="http://schemas.microsoft.com/office/drawing/2014/main" id="{F8697C98-7E4B-AC71-EDAF-970C3CEBB0B7}"/>
              </a:ext>
            </a:extLst>
          </p:cNvPr>
          <p:cNvPicPr>
            <a:picLocks noChangeAspect="1"/>
          </p:cNvPicPr>
          <p:nvPr/>
        </p:nvPicPr>
        <p:blipFill>
          <a:blip r:embed="rId4" cstate="screen"/>
          <a:stretch>
            <a:fillRect/>
          </a:stretch>
        </p:blipFill>
        <p:spPr>
          <a:xfrm rot="173475">
            <a:off x="6084168" y="275455"/>
            <a:ext cx="2016224" cy="2781000"/>
          </a:xfrm>
          <a:prstGeom prst="rect">
            <a:avLst/>
          </a:prstGeom>
          <a:solidFill>
            <a:srgbClr val="FFFFFF">
              <a:shade val="85000"/>
            </a:srgbClr>
          </a:solidFill>
          <a:ln w="88900" cap="sq">
            <a:solidFill>
              <a:srgbClr val="56575A"/>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5365" name="Rectangle 3">
            <a:extLst>
              <a:ext uri="{FF2B5EF4-FFF2-40B4-BE49-F238E27FC236}">
                <a16:creationId xmlns:a16="http://schemas.microsoft.com/office/drawing/2014/main" id="{C7ECBB07-3AC7-D904-6B9A-E6677A3BD1CE}"/>
              </a:ext>
            </a:extLst>
          </p:cNvPr>
          <p:cNvSpPr>
            <a:spLocks noChangeArrowheads="1"/>
          </p:cNvSpPr>
          <p:nvPr/>
        </p:nvSpPr>
        <p:spPr bwMode="auto">
          <a:xfrm>
            <a:off x="971550" y="1975023"/>
            <a:ext cx="3455988"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b="1" dirty="0">
                <a:solidFill>
                  <a:srgbClr val="56575A"/>
                </a:solidFill>
                <a:latin typeface="Lucida Sans" panose="020B0602030504020204" pitchFamily="34" charset="0"/>
              </a:rPr>
              <a:t>You are an adviser to Elizabeth I.</a:t>
            </a:r>
          </a:p>
          <a:p>
            <a:pPr eaLnBrk="1" hangingPunct="1">
              <a:spcBef>
                <a:spcPct val="0"/>
              </a:spcBef>
              <a:buFontTx/>
              <a:buNone/>
            </a:pPr>
            <a:endParaRPr lang="en-US" altLang="en-US" sz="2400" b="1" dirty="0">
              <a:solidFill>
                <a:srgbClr val="56575A"/>
              </a:solidFill>
              <a:latin typeface="Lucida Sans" panose="020B0602030504020204" pitchFamily="34" charset="0"/>
            </a:endParaRPr>
          </a:p>
          <a:p>
            <a:pPr eaLnBrk="1" hangingPunct="1">
              <a:spcBef>
                <a:spcPct val="0"/>
              </a:spcBef>
              <a:buFontTx/>
              <a:buNone/>
            </a:pPr>
            <a:r>
              <a:rPr lang="en-US" altLang="en-US" sz="2400" b="1" dirty="0">
                <a:solidFill>
                  <a:srgbClr val="56575A"/>
                </a:solidFill>
                <a:latin typeface="Lucida Sans" panose="020B0602030504020204" pitchFamily="34" charset="0"/>
              </a:rPr>
              <a:t>The Queen wants to tackle the problem of England’s debased currency.</a:t>
            </a:r>
          </a:p>
        </p:txBody>
      </p:sp>
      <p:sp>
        <p:nvSpPr>
          <p:cNvPr id="9" name="Rectangle 8">
            <a:extLst>
              <a:ext uri="{FF2B5EF4-FFF2-40B4-BE49-F238E27FC236}">
                <a16:creationId xmlns:a16="http://schemas.microsoft.com/office/drawing/2014/main" id="{772DDEBE-BD06-1A81-7D75-B826DCF1546A}"/>
              </a:ext>
              <a:ext uri="{C183D7F6-B498-43B3-948B-1728B52AA6E4}">
                <adec:decorative xmlns:adec="http://schemas.microsoft.com/office/drawing/2017/decorative" val="1"/>
              </a:ext>
            </a:extLst>
          </p:cNvPr>
          <p:cNvSpPr>
            <a:spLocks noChangeArrowheads="1"/>
          </p:cNvSpPr>
          <p:nvPr/>
        </p:nvSpPr>
        <p:spPr bwMode="auto">
          <a:xfrm>
            <a:off x="4787900" y="2852738"/>
            <a:ext cx="3887788" cy="3246437"/>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5367" name="TextBox 2">
            <a:extLst>
              <a:ext uri="{FF2B5EF4-FFF2-40B4-BE49-F238E27FC236}">
                <a16:creationId xmlns:a16="http://schemas.microsoft.com/office/drawing/2014/main" id="{E9A24F83-EA7B-7760-CBF8-89F5A0DCC9D7}"/>
              </a:ext>
            </a:extLst>
          </p:cNvPr>
          <p:cNvSpPr txBox="1">
            <a:spLocks noChangeArrowheads="1"/>
          </p:cNvSpPr>
          <p:nvPr/>
        </p:nvSpPr>
        <p:spPr bwMode="auto">
          <a:xfrm>
            <a:off x="4932363" y="3219450"/>
            <a:ext cx="3671887"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400" b="1" i="1">
                <a:solidFill>
                  <a:srgbClr val="56575A"/>
                </a:solidFill>
                <a:latin typeface="Lucida Sans" panose="020B0602030504020204" pitchFamily="34" charset="0"/>
              </a:rPr>
              <a:t>Your job:</a:t>
            </a:r>
            <a:endParaRPr lang="en-US" altLang="en-US" sz="2400" b="1">
              <a:solidFill>
                <a:schemeClr val="bg1"/>
              </a:solidFill>
              <a:latin typeface="Lucida Sans" panose="020B0602030504020204" pitchFamily="34" charset="0"/>
            </a:endParaRPr>
          </a:p>
          <a:p>
            <a:pPr eaLnBrk="1" hangingPunct="1">
              <a:spcBef>
                <a:spcPct val="0"/>
              </a:spcBef>
              <a:buFontTx/>
              <a:buNone/>
            </a:pPr>
            <a:endParaRPr lang="en-US" altLang="en-US" sz="2400" b="1">
              <a:solidFill>
                <a:schemeClr val="bg1"/>
              </a:solidFill>
              <a:latin typeface="Lucida Sans" panose="020B0602030504020204" pitchFamily="34" charset="0"/>
            </a:endParaRPr>
          </a:p>
          <a:p>
            <a:pPr eaLnBrk="1" hangingPunct="1">
              <a:spcBef>
                <a:spcPct val="0"/>
              </a:spcBef>
              <a:buFontTx/>
              <a:buNone/>
            </a:pPr>
            <a:r>
              <a:rPr lang="en-US" altLang="en-US" sz="2400" b="1">
                <a:solidFill>
                  <a:schemeClr val="bg1"/>
                </a:solidFill>
                <a:latin typeface="Lucida Sans" panose="020B0602030504020204" pitchFamily="34" charset="0"/>
              </a:rPr>
              <a:t>Advise Elizabeth I on how to deal with each of the following problems… </a:t>
            </a:r>
          </a:p>
          <a:p>
            <a:pPr eaLnBrk="1" hangingPunct="1">
              <a:spcBef>
                <a:spcPct val="0"/>
              </a:spcBef>
              <a:buFontTx/>
              <a:buNone/>
            </a:pPr>
            <a:endParaRPr lang="en-US" altLang="en-US" sz="180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36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17410" name="Picture 19">
            <a:extLst>
              <a:ext uri="{FF2B5EF4-FFF2-40B4-BE49-F238E27FC236}">
                <a16:creationId xmlns:a16="http://schemas.microsoft.com/office/drawing/2014/main" id="{C792F398-3007-31DF-1AB4-6625A5E92E8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5">
            <a:extLst>
              <a:ext uri="{FF2B5EF4-FFF2-40B4-BE49-F238E27FC236}">
                <a16:creationId xmlns:a16="http://schemas.microsoft.com/office/drawing/2014/main" id="{1E1112F7-DC87-5784-2A65-252901BDC498}"/>
              </a:ext>
            </a:extLst>
          </p:cNvPr>
          <p:cNvSpPr txBox="1">
            <a:spLocks noGrp="1" noChangeArrowheads="1"/>
          </p:cNvSpPr>
          <p:nvPr>
            <p:ph type="title" idx="4294967295"/>
          </p:nvPr>
        </p:nvSpPr>
        <p:spPr bwMode="auto">
          <a:xfrm>
            <a:off x="971550" y="152400"/>
            <a:ext cx="2520950"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1</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17418" name="TextBox 18">
            <a:extLst>
              <a:ext uri="{FF2B5EF4-FFF2-40B4-BE49-F238E27FC236}">
                <a16:creationId xmlns:a16="http://schemas.microsoft.com/office/drawing/2014/main" id="{C24BBA07-845E-8E59-27A5-2D517F489CA6}"/>
              </a:ext>
            </a:extLst>
          </p:cNvPr>
          <p:cNvSpPr txBox="1">
            <a:spLocks noChangeArrowheads="1"/>
          </p:cNvSpPr>
          <p:nvPr/>
        </p:nvSpPr>
        <p:spPr bwMode="auto">
          <a:xfrm>
            <a:off x="4500563" y="168275"/>
            <a:ext cx="4319587"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A debased currency </a:t>
            </a:r>
          </a:p>
          <a:p>
            <a:pPr eaLnBrk="1" hangingPunct="1">
              <a:spcBef>
                <a:spcPct val="0"/>
              </a:spcBef>
              <a:buFontTx/>
              <a:buNone/>
            </a:pPr>
            <a:endParaRPr lang="en-US" altLang="en-US" sz="1800" dirty="0">
              <a:latin typeface="Arial" panose="020B0604020202020204" pitchFamily="34" charset="0"/>
            </a:endParaRPr>
          </a:p>
        </p:txBody>
      </p:sp>
      <p:sp>
        <p:nvSpPr>
          <p:cNvPr id="17412" name="TextBox 4">
            <a:extLst>
              <a:ext uri="{FF2B5EF4-FFF2-40B4-BE49-F238E27FC236}">
                <a16:creationId xmlns:a16="http://schemas.microsoft.com/office/drawing/2014/main" id="{77397D72-628F-01A3-8E30-EF876B265C13}"/>
              </a:ext>
            </a:extLst>
          </p:cNvPr>
          <p:cNvSpPr txBox="1">
            <a:spLocks noChangeArrowheads="1"/>
          </p:cNvSpPr>
          <p:nvPr/>
        </p:nvSpPr>
        <p:spPr bwMode="auto">
          <a:xfrm>
            <a:off x="990600" y="954088"/>
            <a:ext cx="3365500"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dirty="0">
                <a:solidFill>
                  <a:srgbClr val="FFFFFF"/>
                </a:solidFill>
                <a:latin typeface="Lucida Sans" panose="020B0602030504020204" pitchFamily="34" charset="0"/>
              </a:rPr>
              <a:t>People have lost faith in England’s currency.  </a:t>
            </a:r>
          </a:p>
          <a:p>
            <a:pPr eaLnBrk="1" hangingPunct="1">
              <a:spcBef>
                <a:spcPct val="0"/>
              </a:spcBef>
              <a:buFontTx/>
              <a:buNone/>
            </a:pPr>
            <a:endParaRPr lang="en-US" altLang="en-US" sz="1800" b="1" dirty="0">
              <a:solidFill>
                <a:srgbClr val="FFFFFF"/>
              </a:solidFill>
              <a:latin typeface="Lucida Sans" panose="020B0602030504020204" pitchFamily="34" charset="0"/>
            </a:endParaRPr>
          </a:p>
          <a:p>
            <a:pPr eaLnBrk="1" hangingPunct="1">
              <a:spcBef>
                <a:spcPct val="0"/>
              </a:spcBef>
              <a:buFontTx/>
              <a:buNone/>
            </a:pPr>
            <a:r>
              <a:rPr lang="en-US" altLang="en-US" sz="1800" b="1" dirty="0">
                <a:solidFill>
                  <a:srgbClr val="FFFFFF"/>
                </a:solidFill>
                <a:latin typeface="Lucida Sans" panose="020B0602030504020204" pitchFamily="34" charset="0"/>
              </a:rPr>
              <a:t>Debased coins circulating in England have led to high prices and damaged the monarchy’s reputation.</a:t>
            </a:r>
          </a:p>
          <a:p>
            <a:pPr eaLnBrk="1" hangingPunct="1">
              <a:spcBef>
                <a:spcPct val="0"/>
              </a:spcBef>
              <a:buFontTx/>
              <a:buNone/>
            </a:pPr>
            <a:endParaRPr lang="en-US" altLang="en-US" sz="1800" b="1" dirty="0">
              <a:solidFill>
                <a:srgbClr val="FFFFFF"/>
              </a:solidFill>
              <a:latin typeface="Lucida Sans" panose="020B0602030504020204" pitchFamily="34" charset="0"/>
            </a:endParaRPr>
          </a:p>
          <a:p>
            <a:pPr eaLnBrk="1" hangingPunct="1">
              <a:spcBef>
                <a:spcPct val="0"/>
              </a:spcBef>
              <a:buFontTx/>
              <a:buNone/>
            </a:pPr>
            <a:r>
              <a:rPr lang="en-US" altLang="en-US" sz="1800" b="1" dirty="0">
                <a:solidFill>
                  <a:srgbClr val="FFFFFF"/>
                </a:solidFill>
                <a:latin typeface="Lucida Sans" panose="020B0602030504020204" pitchFamily="34" charset="0"/>
              </a:rPr>
              <a:t>Making new coins will be expensive and the queen is short of money.</a:t>
            </a:r>
          </a:p>
          <a:p>
            <a:pPr eaLnBrk="1" hangingPunct="1">
              <a:spcBef>
                <a:spcPct val="0"/>
              </a:spcBef>
              <a:buFontTx/>
              <a:buNone/>
            </a:pPr>
            <a:endParaRPr lang="en-US" altLang="en-US" sz="1800" b="1" dirty="0">
              <a:solidFill>
                <a:srgbClr val="FFFFFF"/>
              </a:solidFill>
              <a:latin typeface="Lucida Sans" panose="020B0602030504020204" pitchFamily="34" charset="0"/>
            </a:endParaRPr>
          </a:p>
          <a:p>
            <a:pPr eaLnBrk="1" hangingPunct="1">
              <a:spcBef>
                <a:spcPct val="0"/>
              </a:spcBef>
              <a:buFontTx/>
              <a:buNone/>
            </a:pPr>
            <a:r>
              <a:rPr lang="en-US" altLang="en-US" sz="1800" b="1" dirty="0">
                <a:solidFill>
                  <a:srgbClr val="FFFFFF"/>
                </a:solidFill>
                <a:latin typeface="Lucida Sans" panose="020B0602030504020204" pitchFamily="34" charset="0"/>
              </a:rPr>
              <a:t>In the past, people have hoarded newly minted coins and continued to spend the ‘bad’ ones.</a:t>
            </a:r>
          </a:p>
          <a:p>
            <a:pPr eaLnBrk="1" hangingPunct="1">
              <a:spcBef>
                <a:spcPct val="0"/>
              </a:spcBef>
              <a:buFontTx/>
              <a:buNone/>
            </a:pPr>
            <a:endParaRPr lang="en-US" altLang="en-US" sz="1800" b="1" dirty="0">
              <a:solidFill>
                <a:srgbClr val="FFFFFF"/>
              </a:solidFill>
              <a:latin typeface="Lucida Sans" panose="020B0602030504020204" pitchFamily="34" charset="0"/>
            </a:endParaRPr>
          </a:p>
          <a:p>
            <a:pPr eaLnBrk="1" hangingPunct="1">
              <a:spcBef>
                <a:spcPct val="0"/>
              </a:spcBef>
              <a:buFontTx/>
              <a:buNone/>
            </a:pPr>
            <a:endParaRPr lang="en-US" altLang="en-US" sz="1800" b="1" dirty="0">
              <a:solidFill>
                <a:srgbClr val="FFFFFF"/>
              </a:solidFill>
              <a:latin typeface="Lucida Sans" panose="020B0602030504020204" pitchFamily="34" charset="0"/>
            </a:endParaRPr>
          </a:p>
        </p:txBody>
      </p:sp>
      <p:sp>
        <p:nvSpPr>
          <p:cNvPr id="28681" name="TextBox 5">
            <a:extLst>
              <a:ext uri="{FF2B5EF4-FFF2-40B4-BE49-F238E27FC236}">
                <a16:creationId xmlns:a16="http://schemas.microsoft.com/office/drawing/2014/main" id="{AE120AEA-C227-5C85-1C27-F2CA8A9AA8B6}"/>
              </a:ext>
            </a:extLst>
          </p:cNvPr>
          <p:cNvSpPr txBox="1">
            <a:spLocks noChangeArrowheads="1"/>
          </p:cNvSpPr>
          <p:nvPr/>
        </p:nvSpPr>
        <p:spPr bwMode="auto">
          <a:xfrm>
            <a:off x="4816475" y="1557338"/>
            <a:ext cx="3457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Which plan might best fix the problem:</a:t>
            </a:r>
          </a:p>
        </p:txBody>
      </p:sp>
      <p:sp>
        <p:nvSpPr>
          <p:cNvPr id="8" name="Rectangle 7">
            <a:extLst>
              <a:ext uri="{FF2B5EF4-FFF2-40B4-BE49-F238E27FC236}">
                <a16:creationId xmlns:a16="http://schemas.microsoft.com/office/drawing/2014/main" id="{C6F7A3DD-6E24-13A4-586D-7B798000BEDE}"/>
              </a:ext>
              <a:ext uri="{C183D7F6-B498-43B3-948B-1728B52AA6E4}">
                <adec:decorative xmlns:adec="http://schemas.microsoft.com/office/drawing/2017/decorative" val="1"/>
              </a:ext>
            </a:extLst>
          </p:cNvPr>
          <p:cNvSpPr>
            <a:spLocks noChangeArrowheads="1"/>
          </p:cNvSpPr>
          <p:nvPr/>
        </p:nvSpPr>
        <p:spPr bwMode="auto">
          <a:xfrm>
            <a:off x="4819650" y="2320925"/>
            <a:ext cx="3887788" cy="1436688"/>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7424" name="TextBox 5">
            <a:extLst>
              <a:ext uri="{FF2B5EF4-FFF2-40B4-BE49-F238E27FC236}">
                <a16:creationId xmlns:a16="http://schemas.microsoft.com/office/drawing/2014/main" id="{CB0C30E0-F386-7EE3-AE05-F6F549E37778}"/>
              </a:ext>
            </a:extLst>
          </p:cNvPr>
          <p:cNvSpPr txBox="1">
            <a:spLocks noChangeArrowheads="1"/>
          </p:cNvSpPr>
          <p:nvPr/>
        </p:nvSpPr>
        <p:spPr bwMode="auto">
          <a:xfrm>
            <a:off x="5009487" y="2444292"/>
            <a:ext cx="365699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A</a:t>
            </a:r>
            <a:r>
              <a:rPr lang="en-US" altLang="en-US" sz="1800" dirty="0">
                <a:solidFill>
                  <a:schemeClr val="bg1"/>
                </a:solidFill>
                <a:latin typeface="Lucida Sans" panose="020B0602030504020204" pitchFamily="34" charset="0"/>
              </a:rPr>
              <a:t>  Get a loan from Antwerp to make new coins of pure gold and silver and put them into circulation.</a:t>
            </a:r>
          </a:p>
        </p:txBody>
      </p:sp>
      <p:sp>
        <p:nvSpPr>
          <p:cNvPr id="10" name="Rectangle 9">
            <a:extLst>
              <a:ext uri="{FF2B5EF4-FFF2-40B4-BE49-F238E27FC236}">
                <a16:creationId xmlns:a16="http://schemas.microsoft.com/office/drawing/2014/main" id="{BCE27F77-3DE5-8F03-B944-082FE23D1C37}"/>
              </a:ext>
              <a:ext uri="{C183D7F6-B498-43B3-948B-1728B52AA6E4}">
                <adec:decorative xmlns:adec="http://schemas.microsoft.com/office/drawing/2017/decorative" val="1"/>
              </a:ext>
            </a:extLst>
          </p:cNvPr>
          <p:cNvSpPr>
            <a:spLocks noChangeArrowheads="1"/>
          </p:cNvSpPr>
          <p:nvPr/>
        </p:nvSpPr>
        <p:spPr bwMode="auto">
          <a:xfrm>
            <a:off x="4826000" y="3822700"/>
            <a:ext cx="3889375" cy="1414463"/>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7422" name="TextBox 6">
            <a:extLst>
              <a:ext uri="{FF2B5EF4-FFF2-40B4-BE49-F238E27FC236}">
                <a16:creationId xmlns:a16="http://schemas.microsoft.com/office/drawing/2014/main" id="{62806F1A-5D70-3343-4FC1-D51BC4AFB5A0}"/>
              </a:ext>
            </a:extLst>
          </p:cNvPr>
          <p:cNvSpPr txBox="1">
            <a:spLocks noChangeArrowheads="1"/>
          </p:cNvSpPr>
          <p:nvPr/>
        </p:nvSpPr>
        <p:spPr bwMode="auto">
          <a:xfrm>
            <a:off x="5023313" y="3944400"/>
            <a:ext cx="3387157" cy="1141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B</a:t>
            </a:r>
            <a:r>
              <a:rPr lang="en-US" altLang="en-US" sz="1800" dirty="0">
                <a:solidFill>
                  <a:schemeClr val="bg1"/>
                </a:solidFill>
                <a:latin typeface="Lucida Sans" panose="020B0602030504020204" pitchFamily="34" charset="0"/>
              </a:rPr>
              <a:t>  Call in all old, debased coins and melt them down. Re-make them into new, purer coins.</a:t>
            </a:r>
          </a:p>
        </p:txBody>
      </p:sp>
      <p:sp>
        <p:nvSpPr>
          <p:cNvPr id="11" name="Rectangle 10">
            <a:extLst>
              <a:ext uri="{FF2B5EF4-FFF2-40B4-BE49-F238E27FC236}">
                <a16:creationId xmlns:a16="http://schemas.microsoft.com/office/drawing/2014/main" id="{1C760186-F567-9B7D-C06B-E4565646B994}"/>
              </a:ext>
              <a:ext uri="{C183D7F6-B498-43B3-948B-1728B52AA6E4}">
                <adec:decorative xmlns:adec="http://schemas.microsoft.com/office/drawing/2017/decorative" val="1"/>
              </a:ext>
            </a:extLst>
          </p:cNvPr>
          <p:cNvSpPr>
            <a:spLocks noChangeArrowheads="1"/>
          </p:cNvSpPr>
          <p:nvPr/>
        </p:nvSpPr>
        <p:spPr bwMode="auto">
          <a:xfrm>
            <a:off x="4826000" y="5300663"/>
            <a:ext cx="3887788" cy="811212"/>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7420" name="TextBox 7">
            <a:extLst>
              <a:ext uri="{FF2B5EF4-FFF2-40B4-BE49-F238E27FC236}">
                <a16:creationId xmlns:a16="http://schemas.microsoft.com/office/drawing/2014/main" id="{1213157F-9869-6D06-AC73-E7E021F3CA2D}"/>
              </a:ext>
            </a:extLst>
          </p:cNvPr>
          <p:cNvSpPr txBox="1">
            <a:spLocks noChangeArrowheads="1"/>
          </p:cNvSpPr>
          <p:nvPr/>
        </p:nvSpPr>
        <p:spPr bwMode="auto">
          <a:xfrm>
            <a:off x="5015837" y="5370589"/>
            <a:ext cx="3481963" cy="450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C</a:t>
            </a:r>
            <a:r>
              <a:rPr lang="en-US" altLang="en-US" sz="1800">
                <a:solidFill>
                  <a:schemeClr val="bg1"/>
                </a:solidFill>
                <a:latin typeface="Lucida Sans" panose="020B0602030504020204" pitchFamily="34" charset="0"/>
              </a:rPr>
              <a:t>  Make the spending of debased coins illegal.</a:t>
            </a:r>
          </a:p>
        </p:txBody>
      </p:sp>
      <p:sp>
        <p:nvSpPr>
          <p:cNvPr id="17" name="TextBox 5">
            <a:extLst>
              <a:ext uri="{FF2B5EF4-FFF2-40B4-BE49-F238E27FC236}">
                <a16:creationId xmlns:a16="http://schemas.microsoft.com/office/drawing/2014/main" id="{CB2B5C73-B9B4-961F-0569-0E913B928B51}"/>
              </a:ext>
            </a:extLst>
          </p:cNvPr>
          <p:cNvSpPr txBox="1">
            <a:spLocks noChangeArrowheads="1"/>
          </p:cNvSpPr>
          <p:nvPr/>
        </p:nvSpPr>
        <p:spPr bwMode="auto">
          <a:xfrm>
            <a:off x="4816475" y="1574800"/>
            <a:ext cx="322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What Elizabeth I decided:</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7424"/>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7420"/>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286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p:bldP spid="28681" grpId="1"/>
      <p:bldP spid="8" grpId="0" animBg="1"/>
      <p:bldP spid="17424" grpId="0"/>
      <p:bldP spid="11" grpId="0" animBg="1"/>
      <p:bldP spid="17420" grpId="0"/>
      <p:bldP spid="17" grpId="0"/>
      <p:bldP spid="17"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8D8D82"/>
        </a:solidFill>
        <a:effectLst/>
      </p:bgPr>
    </p:bg>
    <p:spTree>
      <p:nvGrpSpPr>
        <p:cNvPr id="1" name=""/>
        <p:cNvGrpSpPr/>
        <p:nvPr/>
      </p:nvGrpSpPr>
      <p:grpSpPr>
        <a:xfrm>
          <a:off x="0" y="0"/>
          <a:ext cx="0" cy="0"/>
          <a:chOff x="0" y="0"/>
          <a:chExt cx="0" cy="0"/>
        </a:xfrm>
      </p:grpSpPr>
      <p:pic>
        <p:nvPicPr>
          <p:cNvPr id="19458" name="Picture 17">
            <a:extLst>
              <a:ext uri="{FF2B5EF4-FFF2-40B4-BE49-F238E27FC236}">
                <a16:creationId xmlns:a16="http://schemas.microsoft.com/office/drawing/2014/main" id="{ECCFF86D-B26E-56FB-8742-20F3F49EF2C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extBox 5">
            <a:extLst>
              <a:ext uri="{FF2B5EF4-FFF2-40B4-BE49-F238E27FC236}">
                <a16:creationId xmlns:a16="http://schemas.microsoft.com/office/drawing/2014/main" id="{70041075-968E-1F95-83BD-1F18A50DD50B}"/>
              </a:ext>
            </a:extLst>
          </p:cNvPr>
          <p:cNvSpPr txBox="1">
            <a:spLocks noGrp="1" noChangeArrowheads="1"/>
          </p:cNvSpPr>
          <p:nvPr>
            <p:ph type="title" idx="4294967295"/>
          </p:nvPr>
        </p:nvSpPr>
        <p:spPr bwMode="auto">
          <a:xfrm>
            <a:off x="971550" y="152400"/>
            <a:ext cx="2447925"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56575A"/>
                </a:solidFill>
                <a:effectLst/>
                <a:uLnTx/>
                <a:uFillTx/>
                <a:latin typeface="Lucida Sans" panose="020B0602030504020204" pitchFamily="34" charset="0"/>
                <a:ea typeface="MS PGothic" panose="020B0600070205080204" pitchFamily="34" charset="-128"/>
                <a:cs typeface="+mn-cs"/>
              </a:rPr>
              <a:t>Problem 2</a:t>
            </a:r>
            <a:endParaRPr kumimoji="0" lang="en-US" altLang="en-US" sz="3200" b="1" i="0" u="none" strike="noStrike" kern="1200" cap="none" spc="0" normalizeH="0" baseline="0" noProof="0" dirty="0">
              <a:ln>
                <a:noFill/>
              </a:ln>
              <a:solidFill>
                <a:srgbClr val="F6AC2F"/>
              </a:solidFill>
              <a:effectLst/>
              <a:uLnTx/>
              <a:uFillTx/>
              <a:latin typeface="Lucida Sans" panose="020B0602030504020204" pitchFamily="34" charset="0"/>
              <a:ea typeface="MS PGothic" panose="020B0600070205080204" pitchFamily="34" charset="-128"/>
              <a:cs typeface="+mn-cs"/>
            </a:endParaRPr>
          </a:p>
        </p:txBody>
      </p:sp>
      <p:sp>
        <p:nvSpPr>
          <p:cNvPr id="19460" name="TextBox 4">
            <a:extLst>
              <a:ext uri="{FF2B5EF4-FFF2-40B4-BE49-F238E27FC236}">
                <a16:creationId xmlns:a16="http://schemas.microsoft.com/office/drawing/2014/main" id="{B52CEB46-7CF9-9D01-1E9F-1A74277CFC5A}"/>
              </a:ext>
            </a:extLst>
          </p:cNvPr>
          <p:cNvSpPr txBox="1">
            <a:spLocks noChangeArrowheads="1"/>
          </p:cNvSpPr>
          <p:nvPr/>
        </p:nvSpPr>
        <p:spPr bwMode="auto">
          <a:xfrm>
            <a:off x="971550" y="1052513"/>
            <a:ext cx="33655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a:solidFill>
                  <a:schemeClr val="bg1"/>
                </a:solidFill>
                <a:latin typeface="Lucida Sans" panose="020B0602030504020204" pitchFamily="34" charset="0"/>
              </a:rPr>
              <a:t>To plan for a recoinage, the queen must estimate the proportion of the country’s coins that need melting down. </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The decision to call in all the old, debased coins is likely to cause widespread anxiety with the public. </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People will worry a government proclamation may cause the money in their possession to lose value overnight.</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Action is required urgently.</a:t>
            </a: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endParaRPr lang="en-US" altLang="en-US" sz="1800" b="1">
              <a:solidFill>
                <a:schemeClr val="bg1"/>
              </a:solidFill>
              <a:latin typeface="Lucida Sans" panose="020B0602030504020204" pitchFamily="34" charset="0"/>
            </a:endParaRPr>
          </a:p>
          <a:p>
            <a:pPr eaLnBrk="1" hangingPunct="1">
              <a:spcBef>
                <a:spcPct val="0"/>
              </a:spcBef>
              <a:buFontTx/>
              <a:buNone/>
            </a:pPr>
            <a:r>
              <a:rPr lang="en-US" altLang="en-US" sz="1800" b="1">
                <a:solidFill>
                  <a:schemeClr val="bg1"/>
                </a:solidFill>
                <a:latin typeface="Lucida Sans" panose="020B0602030504020204" pitchFamily="34" charset="0"/>
              </a:rPr>
              <a:t>  </a:t>
            </a:r>
          </a:p>
        </p:txBody>
      </p:sp>
      <p:sp>
        <p:nvSpPr>
          <p:cNvPr id="8" name="Rectangle 7">
            <a:extLst>
              <a:ext uri="{FF2B5EF4-FFF2-40B4-BE49-F238E27FC236}">
                <a16:creationId xmlns:a16="http://schemas.microsoft.com/office/drawing/2014/main" id="{6C34EF2A-28EC-ADE7-5C8E-23A08AF2FFBF}"/>
              </a:ext>
              <a:ext uri="{C183D7F6-B498-43B3-948B-1728B52AA6E4}">
                <adec:decorative xmlns:adec="http://schemas.microsoft.com/office/drawing/2017/decorative" val="1"/>
              </a:ext>
            </a:extLst>
          </p:cNvPr>
          <p:cNvSpPr>
            <a:spLocks noChangeArrowheads="1"/>
          </p:cNvSpPr>
          <p:nvPr/>
        </p:nvSpPr>
        <p:spPr bwMode="auto">
          <a:xfrm>
            <a:off x="4819650" y="1628775"/>
            <a:ext cx="3887788" cy="1743074"/>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9472" name="TextBox 5">
            <a:extLst>
              <a:ext uri="{FF2B5EF4-FFF2-40B4-BE49-F238E27FC236}">
                <a16:creationId xmlns:a16="http://schemas.microsoft.com/office/drawing/2014/main" id="{1EACD70A-82A0-D21A-9903-8740E0BFCC7A}"/>
              </a:ext>
            </a:extLst>
          </p:cNvPr>
          <p:cNvSpPr txBox="1">
            <a:spLocks noChangeArrowheads="1"/>
          </p:cNvSpPr>
          <p:nvPr/>
        </p:nvSpPr>
        <p:spPr bwMode="auto">
          <a:xfrm>
            <a:off x="5009487" y="1772815"/>
            <a:ext cx="3656994" cy="2175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A</a:t>
            </a:r>
            <a:r>
              <a:rPr lang="en-US" altLang="en-US" sz="1800">
                <a:solidFill>
                  <a:schemeClr val="bg1"/>
                </a:solidFill>
                <a:latin typeface="Lucida Sans" panose="020B0602030504020204" pitchFamily="34" charset="0"/>
              </a:rPr>
              <a:t>  Order clerks to go through the Mint’s records to estimate the total amount of debased coins produced since Henry VIII.  </a:t>
            </a:r>
            <a:endParaRPr lang="en-US" altLang="en-US" sz="1800">
              <a:solidFill>
                <a:srgbClr val="FFFFFF"/>
              </a:solidFill>
              <a:latin typeface="Lucida Sans" panose="020B0602030504020204" pitchFamily="34" charset="0"/>
            </a:endParaRPr>
          </a:p>
        </p:txBody>
      </p:sp>
      <p:sp>
        <p:nvSpPr>
          <p:cNvPr id="10" name="Rectangle 9">
            <a:extLst>
              <a:ext uri="{FF2B5EF4-FFF2-40B4-BE49-F238E27FC236}">
                <a16:creationId xmlns:a16="http://schemas.microsoft.com/office/drawing/2014/main" id="{F4873447-1D03-A945-9674-08BBF10D918A}"/>
              </a:ext>
              <a:ext uri="{C183D7F6-B498-43B3-948B-1728B52AA6E4}">
                <adec:decorative xmlns:adec="http://schemas.microsoft.com/office/drawing/2017/decorative" val="1"/>
              </a:ext>
            </a:extLst>
          </p:cNvPr>
          <p:cNvSpPr>
            <a:spLocks noChangeArrowheads="1"/>
          </p:cNvSpPr>
          <p:nvPr/>
        </p:nvSpPr>
        <p:spPr bwMode="auto">
          <a:xfrm>
            <a:off x="4821238" y="3429000"/>
            <a:ext cx="3889375" cy="1160463"/>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9470" name="TextBox 6">
            <a:extLst>
              <a:ext uri="{FF2B5EF4-FFF2-40B4-BE49-F238E27FC236}">
                <a16:creationId xmlns:a16="http://schemas.microsoft.com/office/drawing/2014/main" id="{A77E345A-CD9A-C7A3-7BCC-D109E65F64A3}"/>
              </a:ext>
            </a:extLst>
          </p:cNvPr>
          <p:cNvSpPr txBox="1">
            <a:spLocks noChangeArrowheads="1"/>
          </p:cNvSpPr>
          <p:nvPr/>
        </p:nvSpPr>
        <p:spPr bwMode="auto">
          <a:xfrm>
            <a:off x="5018551" y="3528846"/>
            <a:ext cx="3387157" cy="923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a:solidFill>
                  <a:srgbClr val="56575A"/>
                </a:solidFill>
                <a:latin typeface="Lucida Sans" panose="020B0602030504020204" pitchFamily="34" charset="0"/>
              </a:rPr>
              <a:t>B</a:t>
            </a:r>
            <a:r>
              <a:rPr lang="en-US" altLang="en-US" sz="1800">
                <a:solidFill>
                  <a:schemeClr val="bg1"/>
                </a:solidFill>
                <a:latin typeface="Lucida Sans" panose="020B0602030504020204" pitchFamily="34" charset="0"/>
              </a:rPr>
              <a:t>  Risk upsetting people with a quick and open public inquiry.</a:t>
            </a:r>
          </a:p>
        </p:txBody>
      </p:sp>
      <p:sp>
        <p:nvSpPr>
          <p:cNvPr id="11" name="Rectangle 10">
            <a:extLst>
              <a:ext uri="{FF2B5EF4-FFF2-40B4-BE49-F238E27FC236}">
                <a16:creationId xmlns:a16="http://schemas.microsoft.com/office/drawing/2014/main" id="{C8F6DEC8-E6DA-2ABD-34F8-C0E91EDBD133}"/>
              </a:ext>
              <a:ext uri="{C183D7F6-B498-43B3-948B-1728B52AA6E4}">
                <adec:decorative xmlns:adec="http://schemas.microsoft.com/office/drawing/2017/decorative" val="1"/>
              </a:ext>
            </a:extLst>
          </p:cNvPr>
          <p:cNvSpPr>
            <a:spLocks noChangeArrowheads="1"/>
          </p:cNvSpPr>
          <p:nvPr/>
        </p:nvSpPr>
        <p:spPr bwMode="auto">
          <a:xfrm>
            <a:off x="4819650" y="4652963"/>
            <a:ext cx="3887788" cy="1973262"/>
          </a:xfrm>
          <a:prstGeom prst="rect">
            <a:avLst/>
          </a:prstGeom>
          <a:solidFill>
            <a:srgbClr val="F6AC2F"/>
          </a:solidFill>
          <a:ln w="9525">
            <a:solidFill>
              <a:srgbClr val="4A7EBB"/>
            </a:solidFill>
            <a:miter lim="800000"/>
            <a:headEnd/>
            <a:tailEnd/>
          </a:ln>
          <a:effectLst>
            <a:outerShdw blurRad="40000" dist="23000" dir="5400000" rotWithShape="0">
              <a:srgbClr val="808080">
                <a:alpha val="34999"/>
              </a:srgbClr>
            </a:outerShdw>
          </a:effectLst>
        </p:spPr>
        <p:txBody>
          <a:bodyPr anchor="ctr"/>
          <a:lstStyle/>
          <a:p>
            <a:pPr algn="ctr" eaLnBrk="1" hangingPunct="1">
              <a:defRPr/>
            </a:pPr>
            <a:endParaRPr lang="en-US">
              <a:solidFill>
                <a:schemeClr val="lt1"/>
              </a:solidFill>
              <a:latin typeface="+mn-lt"/>
              <a:ea typeface="+mn-ea"/>
            </a:endParaRPr>
          </a:p>
        </p:txBody>
      </p:sp>
      <p:sp>
        <p:nvSpPr>
          <p:cNvPr id="19468" name="TextBox 7">
            <a:extLst>
              <a:ext uri="{FF2B5EF4-FFF2-40B4-BE49-F238E27FC236}">
                <a16:creationId xmlns:a16="http://schemas.microsoft.com/office/drawing/2014/main" id="{CA65E6B6-D3B7-79B0-D5D2-3BA7BDCA3304}"/>
              </a:ext>
              <a:ext uri="{C183D7F6-B498-43B3-948B-1728B52AA6E4}">
                <adec:decorative xmlns:adec="http://schemas.microsoft.com/office/drawing/2017/decorative" val="1"/>
              </a:ext>
            </a:extLst>
          </p:cNvPr>
          <p:cNvSpPr txBox="1">
            <a:spLocks noChangeArrowheads="1"/>
          </p:cNvSpPr>
          <p:nvPr/>
        </p:nvSpPr>
        <p:spPr bwMode="auto">
          <a:xfrm>
            <a:off x="5022443" y="4731343"/>
            <a:ext cx="3481963" cy="2126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56575A"/>
                </a:solidFill>
                <a:latin typeface="Lucida Sans" panose="020B0602030504020204" pitchFamily="34" charset="0"/>
              </a:rPr>
              <a:t>C</a:t>
            </a:r>
            <a:r>
              <a:rPr lang="en-US" altLang="en-US" sz="1800" dirty="0">
                <a:solidFill>
                  <a:srgbClr val="FFFFFF"/>
                </a:solidFill>
                <a:latin typeface="Lucida Sans" panose="020B0602030504020204" pitchFamily="34" charset="0"/>
              </a:rPr>
              <a:t>  Quietly send someone to examine the range of different coins encountered by a butcher, or a similar tradesmen, who deal with a wide range of people. </a:t>
            </a:r>
          </a:p>
        </p:txBody>
      </p:sp>
      <p:sp>
        <p:nvSpPr>
          <p:cNvPr id="30729" name="TextBox 5">
            <a:extLst>
              <a:ext uri="{FF2B5EF4-FFF2-40B4-BE49-F238E27FC236}">
                <a16:creationId xmlns:a16="http://schemas.microsoft.com/office/drawing/2014/main" id="{E29D56BE-45E9-DB7E-7B9D-1FA27FF5D4CA}"/>
              </a:ext>
            </a:extLst>
          </p:cNvPr>
          <p:cNvSpPr txBox="1">
            <a:spLocks noChangeArrowheads="1"/>
          </p:cNvSpPr>
          <p:nvPr/>
        </p:nvSpPr>
        <p:spPr bwMode="auto">
          <a:xfrm>
            <a:off x="4819650" y="1233488"/>
            <a:ext cx="2400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The queen should:</a:t>
            </a:r>
          </a:p>
        </p:txBody>
      </p:sp>
      <p:sp>
        <p:nvSpPr>
          <p:cNvPr id="16" name="TextBox 5">
            <a:extLst>
              <a:ext uri="{FF2B5EF4-FFF2-40B4-BE49-F238E27FC236}">
                <a16:creationId xmlns:a16="http://schemas.microsoft.com/office/drawing/2014/main" id="{6B2FB517-5F08-5CAC-AE10-E15754A6C541}"/>
              </a:ext>
            </a:extLst>
          </p:cNvPr>
          <p:cNvSpPr txBox="1">
            <a:spLocks noChangeArrowheads="1"/>
          </p:cNvSpPr>
          <p:nvPr/>
        </p:nvSpPr>
        <p:spPr bwMode="auto">
          <a:xfrm>
            <a:off x="4806952" y="1258887"/>
            <a:ext cx="269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i="1" dirty="0">
                <a:solidFill>
                  <a:srgbClr val="56575A"/>
                </a:solidFill>
                <a:latin typeface="Lucida Sans" panose="020B0602030504020204" pitchFamily="34" charset="0"/>
              </a:rPr>
              <a:t>What Elizabeth I did:</a:t>
            </a:r>
          </a:p>
        </p:txBody>
      </p:sp>
      <p:sp>
        <p:nvSpPr>
          <p:cNvPr id="19466" name="TextBox 1">
            <a:extLst>
              <a:ext uri="{FF2B5EF4-FFF2-40B4-BE49-F238E27FC236}">
                <a16:creationId xmlns:a16="http://schemas.microsoft.com/office/drawing/2014/main" id="{F185D03B-8F50-B572-60B3-B4A297CC812E}"/>
              </a:ext>
            </a:extLst>
          </p:cNvPr>
          <p:cNvSpPr txBox="1">
            <a:spLocks noChangeArrowheads="1"/>
          </p:cNvSpPr>
          <p:nvPr/>
        </p:nvSpPr>
        <p:spPr bwMode="auto">
          <a:xfrm>
            <a:off x="4356100" y="168275"/>
            <a:ext cx="4643438"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b="1" dirty="0">
                <a:solidFill>
                  <a:schemeClr val="bg1"/>
                </a:solidFill>
                <a:latin typeface="Lucida Sans" panose="020B0602030504020204" pitchFamily="34" charset="0"/>
              </a:rPr>
              <a:t>What percentage of the currency is debased? </a:t>
            </a:r>
          </a:p>
          <a:p>
            <a:pPr eaLnBrk="1" hangingPunct="1">
              <a:spcBef>
                <a:spcPct val="0"/>
              </a:spcBef>
              <a:buFontTx/>
              <a:buNone/>
            </a:pPr>
            <a:endParaRPr lang="en-US" altLang="en-US" sz="1800" dirty="0">
              <a:latin typeface="Arial" panose="020B0604020202020204" pitchFamily="3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9470"/>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9472"/>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307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9472" grpId="0"/>
      <p:bldP spid="10" grpId="0" animBg="1"/>
      <p:bldP spid="19470" grpId="0"/>
      <p:bldP spid="30729" grpId="0"/>
      <p:bldP spid="30729" grpId="1"/>
      <p:bldP spid="16" grpId="0"/>
      <p:bldP spid="16"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9336</TotalTime>
  <Words>3443</Words>
  <Application>Microsoft Office PowerPoint</Application>
  <PresentationFormat>On-screen Show (4:3)</PresentationFormat>
  <Paragraphs>358</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MS PGothic</vt:lpstr>
      <vt:lpstr>Calibri</vt:lpstr>
      <vt:lpstr>Lucida Sans</vt:lpstr>
      <vt:lpstr>Bookman Old Style</vt:lpstr>
      <vt:lpstr>Wingdings</vt:lpstr>
      <vt:lpstr>Office Theme</vt:lpstr>
      <vt:lpstr>Title page</vt:lpstr>
      <vt:lpstr>Think of 3 important qualities a good monarch should have</vt:lpstr>
      <vt:lpstr>Elizabeth I’s coinage crisis</vt:lpstr>
      <vt:lpstr>Your task</vt:lpstr>
      <vt:lpstr>Money, mints &amp; the monarch</vt:lpstr>
      <vt:lpstr>Make your case to the Queen</vt:lpstr>
      <vt:lpstr>Your second task</vt:lpstr>
      <vt:lpstr>Problem 1</vt:lpstr>
      <vt:lpstr>Problem 2</vt:lpstr>
      <vt:lpstr>Problem 3</vt:lpstr>
      <vt:lpstr>Problem 4</vt:lpstr>
      <vt:lpstr>Problem 5  </vt:lpstr>
      <vt:lpstr>Problem 6</vt:lpstr>
      <vt:lpstr>Discussion</vt:lpstr>
    </vt:vector>
  </TitlesOfParts>
  <Manager/>
  <Company>Joshua Rice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Elizabeth I and the great debasement</dc:title>
  <dc:subject/>
  <dc:creator>Historic Royal Palaces</dc:creator>
  <cp:keywords/>
  <dc:description/>
  <cp:lastModifiedBy>Rosie Cooper</cp:lastModifiedBy>
  <cp:revision>169</cp:revision>
  <dcterms:created xsi:type="dcterms:W3CDTF">2013-05-14T08:40:00Z</dcterms:created>
  <dcterms:modified xsi:type="dcterms:W3CDTF">2024-05-23T09:03:25Z</dcterms:modified>
  <cp:category/>
</cp:coreProperties>
</file>