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6" r:id="rId6"/>
    <p:sldId id="257" r:id="rId7"/>
    <p:sldId id="258" r:id="rId8"/>
    <p:sldId id="264" r:id="rId9"/>
    <p:sldId id="266" r:id="rId10"/>
    <p:sldId id="271" r:id="rId11"/>
    <p:sldId id="260" r:id="rId12"/>
    <p:sldId id="267" r:id="rId13"/>
    <p:sldId id="261" r:id="rId14"/>
    <p:sldId id="269" r:id="rId15"/>
    <p:sldId id="265" r:id="rId16"/>
    <p:sldId id="272" r:id="rId17"/>
    <p:sldId id="273" r:id="rId18"/>
    <p:sldId id="274" r:id="rId19"/>
    <p:sldId id="275" r:id="rId20"/>
    <p:sldId id="270"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231F2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12" autoAdjust="0"/>
  </p:normalViewPr>
  <p:slideViewPr>
    <p:cSldViewPr snapToGrid="0">
      <p:cViewPr varScale="1">
        <p:scale>
          <a:sx n="69" d="100"/>
          <a:sy n="69" d="100"/>
        </p:scale>
        <p:origin x="66" y="59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97230C-D53A-45CD-852E-E17531FF4DA5}" type="datetimeFigureOut">
              <a:rPr lang="en-GB" smtClean="0"/>
              <a:t>21/05/2025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43DFC-A1D9-4679-B696-6C0FFC690494}" type="slidenum">
              <a:rPr lang="en-GB" smtClean="0"/>
              <a:t>‹#›</a:t>
            </a:fld>
            <a:endParaRPr lang="en-GB"/>
          </a:p>
        </p:txBody>
      </p:sp>
    </p:spTree>
    <p:extLst>
      <p:ext uri="{BB962C8B-B14F-4D97-AF65-F5344CB8AC3E}">
        <p14:creationId xmlns:p14="http://schemas.microsoft.com/office/powerpoint/2010/main" val="319430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codices.ch/en/list/one/csg/076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ritishmuseum.org/collection/object/H_2009-8020-5?selectedImageId=161291744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BD1Fy1WGqL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ritishmuseum.org/collection/object/P_1854-0628-74?selectedImageId=13598900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magesonline.bl.uk/asset/1549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600" b="1" dirty="0">
                <a:solidFill>
                  <a:srgbClr val="38224F"/>
                </a:solidFill>
                <a:effectLst/>
                <a:latin typeface="Georgia" panose="02040502050405020303" pitchFamily="18" charset="0"/>
              </a:rPr>
              <a:t>Disclaimer and Use Terms</a:t>
            </a:r>
            <a:endParaRPr lang="en-GB" sz="1600" b="1" dirty="0">
              <a:solidFill>
                <a:srgbClr val="38224F"/>
              </a:solidFill>
              <a:effectLst/>
              <a:latin typeface="Calibri" panose="020F0502020204030204" pitchFamily="34" charset="0"/>
            </a:endParaRPr>
          </a:p>
          <a:p>
            <a:pPr algn="l"/>
            <a:r>
              <a:rPr lang="en-GB" sz="1200" b="0" dirty="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1200" b="0" dirty="0">
              <a:solidFill>
                <a:srgbClr val="242424"/>
              </a:solidFill>
              <a:effectLst/>
              <a:latin typeface="Calibri" panose="020F0502020204030204" pitchFamily="34" charset="0"/>
            </a:endParaRPr>
          </a:p>
          <a:p>
            <a:endParaRPr lang="en-GB" dirty="0"/>
          </a:p>
          <a:p>
            <a:r>
              <a:rPr lang="en-GB" b="1" dirty="0"/>
              <a:t>Hampton Court Palace</a:t>
            </a:r>
          </a:p>
        </p:txBody>
      </p:sp>
      <p:sp>
        <p:nvSpPr>
          <p:cNvPr id="4" name="Slide Number Placeholder 3"/>
          <p:cNvSpPr>
            <a:spLocks noGrp="1"/>
          </p:cNvSpPr>
          <p:nvPr>
            <p:ph type="sldNum" sz="quarter" idx="5"/>
          </p:nvPr>
        </p:nvSpPr>
        <p:spPr/>
        <p:txBody>
          <a:bodyPr/>
          <a:lstStyle/>
          <a:p>
            <a:fld id="{B1943DFC-A1D9-4679-B696-6C0FFC690494}" type="slidenum">
              <a:rPr lang="en-GB" smtClean="0"/>
              <a:t>1</a:t>
            </a:fld>
            <a:endParaRPr lang="en-GB"/>
          </a:p>
        </p:txBody>
      </p:sp>
    </p:spTree>
    <p:extLst>
      <p:ext uri="{BB962C8B-B14F-4D97-AF65-F5344CB8AC3E}">
        <p14:creationId xmlns:p14="http://schemas.microsoft.com/office/powerpoint/2010/main" val="2217182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Roboto" panose="02000000000000000000" pitchFamily="2" charset="0"/>
              </a:rPr>
              <a:t>Close stool, probably made for William III at Hampton Court c1699.</a:t>
            </a:r>
          </a:p>
          <a:p>
            <a:endParaRPr lang="en-GB" b="0" i="0" dirty="0">
              <a:solidFill>
                <a:srgbClr val="444444"/>
              </a:solidFill>
              <a:effectLst/>
              <a:latin typeface="Roboto" panose="02000000000000000000" pitchFamily="2" charset="0"/>
            </a:endParaRPr>
          </a:p>
          <a:p>
            <a:r>
              <a:rPr lang="en-GB" b="0" i="0" dirty="0">
                <a:solidFill>
                  <a:srgbClr val="444444"/>
                </a:solidFill>
                <a:effectLst/>
                <a:latin typeface="Roboto" panose="02000000000000000000" pitchFamily="2" charset="0"/>
              </a:rPr>
              <a:t>Henry VIII would have </a:t>
            </a:r>
            <a:r>
              <a:rPr lang="en-GB" b="0" i="0" dirty="0">
                <a:solidFill>
                  <a:srgbClr val="000000"/>
                </a:solidFill>
                <a:effectLst/>
                <a:latin typeface="Open Sans" panose="020B0606030504020204" pitchFamily="34" charset="0"/>
              </a:rPr>
              <a:t>had the most luxurious toilet of all. His close stools were covered in sheepskin, black velvet and ribbons!</a:t>
            </a:r>
            <a:endParaRPr lang="en-GB" b="1" dirty="0"/>
          </a:p>
        </p:txBody>
      </p:sp>
      <p:sp>
        <p:nvSpPr>
          <p:cNvPr id="4" name="Slide Number Placeholder 3"/>
          <p:cNvSpPr>
            <a:spLocks noGrp="1"/>
          </p:cNvSpPr>
          <p:nvPr>
            <p:ph type="sldNum" sz="quarter" idx="5"/>
          </p:nvPr>
        </p:nvSpPr>
        <p:spPr/>
        <p:txBody>
          <a:bodyPr/>
          <a:lstStyle/>
          <a:p>
            <a:fld id="{B1943DFC-A1D9-4679-B696-6C0FFC690494}" type="slidenum">
              <a:rPr lang="en-GB" smtClean="0"/>
              <a:t>10</a:t>
            </a:fld>
            <a:endParaRPr lang="en-GB"/>
          </a:p>
        </p:txBody>
      </p:sp>
    </p:spTree>
    <p:extLst>
      <p:ext uri="{BB962C8B-B14F-4D97-AF65-F5344CB8AC3E}">
        <p14:creationId xmlns:p14="http://schemas.microsoft.com/office/powerpoint/2010/main" val="276385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err="1">
                <a:solidFill>
                  <a:srgbClr val="000000"/>
                </a:solidFill>
                <a:effectLst/>
                <a:latin typeface="Georgia" panose="02040502050405020303" pitchFamily="18" charset="0"/>
              </a:rPr>
              <a:t>Latromathematical</a:t>
            </a:r>
            <a:r>
              <a:rPr lang="en-GB" sz="1800" b="0" i="0" u="none" strike="noStrike" dirty="0">
                <a:solidFill>
                  <a:srgbClr val="000000"/>
                </a:solidFill>
                <a:effectLst/>
                <a:latin typeface="Georgia" panose="02040502050405020303" pitchFamily="18" charset="0"/>
              </a:rPr>
              <a:t> </a:t>
            </a:r>
            <a:r>
              <a:rPr lang="en-GB" sz="1800" b="0" i="0" u="none" strike="noStrike" dirty="0" err="1">
                <a:solidFill>
                  <a:srgbClr val="000000"/>
                </a:solidFill>
                <a:effectLst/>
                <a:latin typeface="Georgia" panose="02040502050405020303" pitchFamily="18" charset="0"/>
              </a:rPr>
              <a:t>housebook</a:t>
            </a:r>
            <a:r>
              <a:rPr lang="en-GB" sz="1800" b="0" i="0" u="none" strike="noStrike" dirty="0">
                <a:solidFill>
                  <a:srgbClr val="000000"/>
                </a:solidFill>
                <a:effectLst/>
                <a:latin typeface="Georgia" panose="02040502050405020303" pitchFamily="18" charset="0"/>
              </a:rPr>
              <a:t> from the Southern German/Swiss region St. Gallen, </a:t>
            </a:r>
            <a:r>
              <a:rPr lang="en-GB" sz="1800" b="0" i="0" u="none" strike="noStrike" dirty="0" err="1">
                <a:solidFill>
                  <a:srgbClr val="000000"/>
                </a:solidFill>
                <a:effectLst/>
                <a:latin typeface="Georgia" panose="02040502050405020303" pitchFamily="18" charset="0"/>
              </a:rPr>
              <a:t>Stiftsbibliothek</a:t>
            </a:r>
            <a:r>
              <a:rPr lang="en-GB" sz="1800" b="0" i="0" u="none" strike="noStrike" dirty="0">
                <a:solidFill>
                  <a:srgbClr val="000000"/>
                </a:solidFill>
                <a:effectLst/>
                <a:latin typeface="Georgia" panose="02040502050405020303" pitchFamily="18" charset="0"/>
              </a:rPr>
              <a:t>, Cod. Sang. 760, p.120 (www.e-codices.ch).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242424"/>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242424"/>
                </a:solidFill>
                <a:effectLst/>
                <a:latin typeface="Georgia" panose="02040502050405020303" pitchFamily="18" charset="0"/>
              </a:rPr>
              <a:t>A depiction of an enema in the Tudor period.</a:t>
            </a:r>
            <a:endParaRPr lang="en-GB" dirty="0"/>
          </a:p>
          <a:p>
            <a:endParaRPr lang="en-GB" dirty="0"/>
          </a:p>
          <a:p>
            <a:r>
              <a:rPr lang="en-GB" dirty="0"/>
              <a:t>Find more information from the e-codices:  </a:t>
            </a:r>
            <a:r>
              <a:rPr lang="en-GB" dirty="0">
                <a:hlinkClick r:id="rId3"/>
              </a:rPr>
              <a:t>e-codices – Virtual Manuscript Library of Switzerland</a:t>
            </a:r>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11</a:t>
            </a:fld>
            <a:endParaRPr lang="en-GB"/>
          </a:p>
        </p:txBody>
      </p:sp>
    </p:spTree>
    <p:extLst>
      <p:ext uri="{BB962C8B-B14F-4D97-AF65-F5344CB8AC3E}">
        <p14:creationId xmlns:p14="http://schemas.microsoft.com/office/powerpoint/2010/main" val="424331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effectLst/>
                <a:latin typeface="Georgia" panose="02040502050405020303" pitchFamily="18" charset="0"/>
              </a:rPr>
              <a:t>Bedhead Burrell Collection: Furniture Gifted by Sir William and Lady Burrell to the City of Glasgow, 1944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bg1"/>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effectLst/>
                <a:latin typeface="Georgia" panose="02040502050405020303" pitchFamily="18" charset="0"/>
              </a:rPr>
              <a:t>The bedhead that King Henry VIII had made for his fourth wife Anne of Cleeves. </a:t>
            </a:r>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12</a:t>
            </a:fld>
            <a:endParaRPr lang="en-GB"/>
          </a:p>
        </p:txBody>
      </p:sp>
    </p:spTree>
    <p:extLst>
      <p:ext uri="{BB962C8B-B14F-4D97-AF65-F5344CB8AC3E}">
        <p14:creationId xmlns:p14="http://schemas.microsoft.com/office/powerpoint/2010/main" val="33108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Tudor toy (pewter doll).</a:t>
            </a:r>
          </a:p>
          <a:p>
            <a:endParaRPr lang="en-GB" dirty="0"/>
          </a:p>
          <a:p>
            <a:r>
              <a:rPr lang="en-GB" dirty="0"/>
              <a:t>Find more information from the British Museum: </a:t>
            </a:r>
            <a:r>
              <a:rPr lang="en-GB" dirty="0">
                <a:hlinkClick r:id="rId3"/>
              </a:rPr>
              <a:t>doll | British Museum</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latin typeface="Helvetica Neue"/>
              </a:rPr>
              <a:t>© The Trustees of the British Museum</a:t>
            </a:r>
            <a:r>
              <a:rPr lang="en-GB" sz="1200" b="0" i="0" dirty="0">
                <a:solidFill>
                  <a:schemeClr val="bg1"/>
                </a:solidFill>
                <a:effectLst/>
                <a:latin typeface="Helvetica Neue"/>
              </a:rPr>
              <a:t>. Shared under a </a:t>
            </a:r>
            <a:r>
              <a:rPr lang="en-GB" sz="1200" b="0" i="0" u="none" strike="noStrike" dirty="0">
                <a:solidFill>
                  <a:schemeClr val="bg1"/>
                </a:solidFill>
                <a:effectLst/>
                <a:latin typeface="Helvetica Neue"/>
              </a:rPr>
              <a:t>Creative Commons Attribution-</a:t>
            </a:r>
            <a:r>
              <a:rPr lang="en-GB" sz="1200" b="0" i="0" u="none" strike="noStrike" dirty="0" err="1">
                <a:solidFill>
                  <a:schemeClr val="bg1"/>
                </a:solidFill>
                <a:effectLst/>
                <a:latin typeface="Helvetica Neue"/>
              </a:rPr>
              <a:t>NonCommercial</a:t>
            </a:r>
            <a:r>
              <a:rPr lang="en-GB" sz="1200" b="0" i="0" u="none" strike="noStrike" dirty="0">
                <a:solidFill>
                  <a:schemeClr val="bg1"/>
                </a:solidFill>
                <a:effectLst/>
                <a:latin typeface="Helvetica Neue"/>
              </a:rPr>
              <a:t>-</a:t>
            </a:r>
            <a:r>
              <a:rPr lang="en-GB" sz="1200" b="0" i="0" u="none" strike="noStrike" dirty="0" err="1">
                <a:solidFill>
                  <a:schemeClr val="bg1"/>
                </a:solidFill>
                <a:effectLst/>
                <a:latin typeface="Helvetica Neue"/>
              </a:rPr>
              <a:t>ShareAlike</a:t>
            </a:r>
            <a:r>
              <a:rPr lang="en-GB" sz="1200" b="0" i="0" u="none" strike="noStrike" dirty="0">
                <a:solidFill>
                  <a:schemeClr val="bg1"/>
                </a:solidFill>
                <a:effectLst/>
                <a:latin typeface="Helvetica Neue"/>
              </a:rPr>
              <a:t> 4.0 International (CC BY-NC-SA 4.0) licence</a:t>
            </a:r>
            <a:r>
              <a:rPr lang="en-GB" sz="1200" b="0" i="0" dirty="0">
                <a:solidFill>
                  <a:schemeClr val="bg1"/>
                </a:solidFill>
                <a:effectLst/>
                <a:latin typeface="Helvetica Neue"/>
              </a:rPr>
              <a:t>.</a:t>
            </a:r>
            <a:endParaRPr lang="en-GB" sz="1200" b="0" i="0" dirty="0">
              <a:solidFill>
                <a:schemeClr val="bg1"/>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B1943DFC-A1D9-4679-B696-6C0FFC690494}" type="slidenum">
              <a:rPr lang="en-GB" smtClean="0"/>
              <a:t>13</a:t>
            </a:fld>
            <a:endParaRPr lang="en-GB"/>
          </a:p>
        </p:txBody>
      </p:sp>
    </p:spTree>
    <p:extLst>
      <p:ext uri="{BB962C8B-B14F-4D97-AF65-F5344CB8AC3E}">
        <p14:creationId xmlns:p14="http://schemas.microsoft.com/office/powerpoint/2010/main" val="347807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scene depicting ‘confinement’ and childbirth during the Tudor period. </a:t>
            </a:r>
          </a:p>
        </p:txBody>
      </p:sp>
      <p:sp>
        <p:nvSpPr>
          <p:cNvPr id="4" name="Slide Number Placeholder 3"/>
          <p:cNvSpPr>
            <a:spLocks noGrp="1"/>
          </p:cNvSpPr>
          <p:nvPr>
            <p:ph type="sldNum" sz="quarter" idx="5"/>
          </p:nvPr>
        </p:nvSpPr>
        <p:spPr/>
        <p:txBody>
          <a:bodyPr/>
          <a:lstStyle/>
          <a:p>
            <a:fld id="{B1943DFC-A1D9-4679-B696-6C0FFC690494}" type="slidenum">
              <a:rPr lang="en-GB" smtClean="0"/>
              <a:t>14</a:t>
            </a:fld>
            <a:endParaRPr lang="en-GB"/>
          </a:p>
        </p:txBody>
      </p:sp>
    </p:spTree>
    <p:extLst>
      <p:ext uri="{BB962C8B-B14F-4D97-AF65-F5344CB8AC3E}">
        <p14:creationId xmlns:p14="http://schemas.microsoft.com/office/powerpoint/2010/main" val="213109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panose="020B0606030504020204" pitchFamily="34" charset="0"/>
              </a:rPr>
              <a:t>Contrary to popular belief, Tudors washed their bodies, if not their outer garments frequently.</a:t>
            </a:r>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15</a:t>
            </a:fld>
            <a:endParaRPr lang="en-GB"/>
          </a:p>
        </p:txBody>
      </p:sp>
    </p:spTree>
    <p:extLst>
      <p:ext uri="{BB962C8B-B14F-4D97-AF65-F5344CB8AC3E}">
        <p14:creationId xmlns:p14="http://schemas.microsoft.com/office/powerpoint/2010/main" val="15059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Ceramics which may have been part of Queen Elizabeth I’s luxurious bathroom. </a:t>
            </a:r>
          </a:p>
          <a:p>
            <a:endParaRPr lang="en-GB" dirty="0"/>
          </a:p>
          <a:p>
            <a:pPr algn="l"/>
            <a:r>
              <a:rPr lang="en-GB" b="0" i="0" dirty="0">
                <a:solidFill>
                  <a:srgbClr val="000000"/>
                </a:solidFill>
                <a:effectLst/>
                <a:latin typeface="Open Sans" panose="020B0606030504020204" pitchFamily="34" charset="0"/>
              </a:rPr>
              <a:t>Monarchs often had their own bath, with hot and cold running water, and a luxurious tiled bathroom. The air may have been perfumed with fragrant herbs.</a:t>
            </a:r>
          </a:p>
          <a:p>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16</a:t>
            </a:fld>
            <a:endParaRPr lang="en-GB"/>
          </a:p>
        </p:txBody>
      </p:sp>
    </p:spTree>
    <p:extLst>
      <p:ext uri="{BB962C8B-B14F-4D97-AF65-F5344CB8AC3E}">
        <p14:creationId xmlns:p14="http://schemas.microsoft.com/office/powerpoint/2010/main" val="3963886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31313"/>
                </a:solidFill>
                <a:effectLst/>
                <a:latin typeface="Roboto" panose="02000000000000000000" pitchFamily="2" charset="0"/>
              </a:rPr>
              <a:t>A richly embroidered altar cloth, preserved for centuries in a small rural church in </a:t>
            </a:r>
            <a:r>
              <a:rPr lang="en-GB" b="0" i="0" dirty="0" err="1">
                <a:solidFill>
                  <a:srgbClr val="131313"/>
                </a:solidFill>
                <a:effectLst/>
                <a:latin typeface="Roboto" panose="02000000000000000000" pitchFamily="2" charset="0"/>
              </a:rPr>
              <a:t>Bacton</a:t>
            </a:r>
            <a:r>
              <a:rPr lang="en-GB" b="0" i="0" dirty="0">
                <a:solidFill>
                  <a:srgbClr val="131313"/>
                </a:solidFill>
                <a:effectLst/>
                <a:latin typeface="Roboto" panose="02000000000000000000" pitchFamily="2" charset="0"/>
              </a:rPr>
              <a:t>, Herefordshire, was recently identified by experts as a piece of a sixteenth century dress, which may even have belonged to Queen Elizabeth I herself. </a:t>
            </a:r>
          </a:p>
          <a:p>
            <a:endParaRPr lang="en-GB" b="0" i="0" dirty="0">
              <a:solidFill>
                <a:srgbClr val="131313"/>
              </a:solidFill>
              <a:effectLst/>
              <a:latin typeface="Roboto" panose="02000000000000000000" pitchFamily="2" charset="0"/>
            </a:endParaRPr>
          </a:p>
          <a:p>
            <a:r>
              <a:rPr lang="en-GB" b="0" i="0" dirty="0">
                <a:solidFill>
                  <a:srgbClr val="131313"/>
                </a:solidFill>
                <a:effectLst/>
                <a:latin typeface="Roboto" panose="02000000000000000000" pitchFamily="2" charset="0"/>
              </a:rPr>
              <a:t>Find out more about the </a:t>
            </a:r>
            <a:r>
              <a:rPr lang="en-GB" b="0" i="0" dirty="0" err="1">
                <a:solidFill>
                  <a:srgbClr val="131313"/>
                </a:solidFill>
                <a:effectLst/>
                <a:latin typeface="Roboto" panose="02000000000000000000" pitchFamily="2" charset="0"/>
              </a:rPr>
              <a:t>Bacton</a:t>
            </a:r>
            <a:r>
              <a:rPr lang="en-GB" b="0" i="0" dirty="0">
                <a:solidFill>
                  <a:srgbClr val="131313"/>
                </a:solidFill>
                <a:effectLst/>
                <a:latin typeface="Roboto" panose="02000000000000000000" pitchFamily="2" charset="0"/>
              </a:rPr>
              <a:t> Alter Cloth: </a:t>
            </a:r>
            <a:r>
              <a:rPr lang="en-GB" dirty="0">
                <a:hlinkClick r:id="rId3"/>
              </a:rPr>
              <a:t>The </a:t>
            </a:r>
            <a:r>
              <a:rPr lang="en-GB" dirty="0" err="1">
                <a:hlinkClick r:id="rId3"/>
              </a:rPr>
              <a:t>Bacton</a:t>
            </a:r>
            <a:r>
              <a:rPr lang="en-GB" dirty="0">
                <a:hlinkClick r:id="rId3"/>
              </a:rPr>
              <a:t> Altar Cloth</a:t>
            </a:r>
            <a:endParaRPr lang="en-GB" b="0" i="0" dirty="0">
              <a:solidFill>
                <a:srgbClr val="13131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1943DFC-A1D9-4679-B696-6C0FFC690494}" type="slidenum">
              <a:rPr lang="en-GB" smtClean="0"/>
              <a:t>17</a:t>
            </a:fld>
            <a:endParaRPr lang="en-GB"/>
          </a:p>
        </p:txBody>
      </p:sp>
    </p:spTree>
    <p:extLst>
      <p:ext uri="{BB962C8B-B14F-4D97-AF65-F5344CB8AC3E}">
        <p14:creationId xmlns:p14="http://schemas.microsoft.com/office/powerpoint/2010/main" val="155165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121"/>
                </a:solidFill>
                <a:effectLst/>
                <a:latin typeface="-apple-system"/>
              </a:rPr>
              <a:t>Queen Elizabeth I receives Dutch Ambassadors.</a:t>
            </a:r>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18</a:t>
            </a:fld>
            <a:endParaRPr lang="en-GB"/>
          </a:p>
        </p:txBody>
      </p:sp>
    </p:spTree>
    <p:extLst>
      <p:ext uri="{BB962C8B-B14F-4D97-AF65-F5344CB8AC3E}">
        <p14:creationId xmlns:p14="http://schemas.microsoft.com/office/powerpoint/2010/main" val="46225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Great Hall sits at the very heart of the Tudor palace at Hampton Court, towering over the surrounding buildings. It was designed to impress and to proclaim Henry VIII’s power and magnificence.</a:t>
            </a:r>
          </a:p>
          <a:p>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2</a:t>
            </a:fld>
            <a:endParaRPr lang="en-GB"/>
          </a:p>
        </p:txBody>
      </p:sp>
    </p:spTree>
    <p:extLst>
      <p:ext uri="{BB962C8B-B14F-4D97-AF65-F5344CB8AC3E}">
        <p14:creationId xmlns:p14="http://schemas.microsoft.com/office/powerpoint/2010/main" val="296493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0" i="0" dirty="0">
                <a:solidFill>
                  <a:srgbClr val="080809"/>
                </a:solidFill>
                <a:effectLst/>
                <a:latin typeface="Segoe UI Historic" panose="020B0502040204020203" pitchFamily="34" charset="0"/>
              </a:rPr>
              <a:t> rare architectural survival believed to be part of the original Tudor scheme in the Great Hall. </a:t>
            </a:r>
            <a:r>
              <a:rPr lang="en-GB" dirty="0"/>
              <a:t>The falcon is Anne Boleyn’s emblem. </a:t>
            </a:r>
          </a:p>
        </p:txBody>
      </p:sp>
      <p:sp>
        <p:nvSpPr>
          <p:cNvPr id="4" name="Slide Number Placeholder 3"/>
          <p:cNvSpPr>
            <a:spLocks noGrp="1"/>
          </p:cNvSpPr>
          <p:nvPr>
            <p:ph type="sldNum" sz="quarter" idx="5"/>
          </p:nvPr>
        </p:nvSpPr>
        <p:spPr/>
        <p:txBody>
          <a:bodyPr/>
          <a:lstStyle/>
          <a:p>
            <a:fld id="{B1943DFC-A1D9-4679-B696-6C0FFC690494}" type="slidenum">
              <a:rPr lang="en-GB" smtClean="0"/>
              <a:t>3</a:t>
            </a:fld>
            <a:endParaRPr lang="en-GB"/>
          </a:p>
        </p:txBody>
      </p:sp>
    </p:spTree>
    <p:extLst>
      <p:ext uri="{BB962C8B-B14F-4D97-AF65-F5344CB8AC3E}">
        <p14:creationId xmlns:p14="http://schemas.microsoft.com/office/powerpoint/2010/main" val="1218234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celebrate Henry VIII and Anne Boleyn’s marriage, the carpenters added Anne's coat-of-arms to the roof and carved the entwined letters H and A on the wooden screen at the end of the Great Hall. These poignant reminders of Anne's time as Queen can still be seen today.</a:t>
            </a:r>
          </a:p>
        </p:txBody>
      </p:sp>
      <p:sp>
        <p:nvSpPr>
          <p:cNvPr id="4" name="Slide Number Placeholder 3"/>
          <p:cNvSpPr>
            <a:spLocks noGrp="1"/>
          </p:cNvSpPr>
          <p:nvPr>
            <p:ph type="sldNum" sz="quarter" idx="5"/>
          </p:nvPr>
        </p:nvSpPr>
        <p:spPr/>
        <p:txBody>
          <a:bodyPr/>
          <a:lstStyle/>
          <a:p>
            <a:fld id="{B1943DFC-A1D9-4679-B696-6C0FFC690494}" type="slidenum">
              <a:rPr lang="en-GB" smtClean="0"/>
              <a:t>4</a:t>
            </a:fld>
            <a:endParaRPr lang="en-GB"/>
          </a:p>
        </p:txBody>
      </p:sp>
    </p:spTree>
    <p:extLst>
      <p:ext uri="{BB962C8B-B14F-4D97-AF65-F5344CB8AC3E}">
        <p14:creationId xmlns:p14="http://schemas.microsoft.com/office/powerpoint/2010/main" val="100672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Wolsey Closet is one of the best surviving fragments of Henry VIII's privy (private) apartments at Hampton Court Palace. The Wolsey Closet contains an original Tudor fireplace and ceiling, 16th-century wooden panelling, a series of painted panels, and a portrait of Henry VIII.</a:t>
            </a:r>
          </a:p>
        </p:txBody>
      </p:sp>
      <p:sp>
        <p:nvSpPr>
          <p:cNvPr id="4" name="Slide Number Placeholder 3"/>
          <p:cNvSpPr>
            <a:spLocks noGrp="1"/>
          </p:cNvSpPr>
          <p:nvPr>
            <p:ph type="sldNum" sz="quarter" idx="5"/>
          </p:nvPr>
        </p:nvSpPr>
        <p:spPr/>
        <p:txBody>
          <a:bodyPr/>
          <a:lstStyle/>
          <a:p>
            <a:fld id="{B1943DFC-A1D9-4679-B696-6C0FFC690494}" type="slidenum">
              <a:rPr lang="en-GB" smtClean="0"/>
              <a:t>5</a:t>
            </a:fld>
            <a:endParaRPr lang="en-GB"/>
          </a:p>
        </p:txBody>
      </p:sp>
    </p:spTree>
    <p:extLst>
      <p:ext uri="{BB962C8B-B14F-4D97-AF65-F5344CB8AC3E}">
        <p14:creationId xmlns:p14="http://schemas.microsoft.com/office/powerpoint/2010/main" val="198392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Helvetica Neue"/>
              </a:rPr>
              <a:t>Henry VIII dining in his privy chamber</a:t>
            </a:r>
          </a:p>
          <a:p>
            <a:endParaRPr lang="en-GB" dirty="0"/>
          </a:p>
          <a:p>
            <a:r>
              <a:rPr lang="en-GB" dirty="0"/>
              <a:t>Find more information from the British Museum: </a:t>
            </a:r>
            <a:r>
              <a:rPr lang="en-GB" dirty="0">
                <a:hlinkClick r:id="rId3"/>
              </a:rPr>
              <a:t>drawing | British Museum</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latin typeface="Helvetica Neue"/>
              </a:rPr>
              <a:t>© The Trustees of the British Museum</a:t>
            </a:r>
            <a:r>
              <a:rPr lang="en-GB" sz="1200" b="0" i="0" dirty="0">
                <a:solidFill>
                  <a:schemeClr val="bg1"/>
                </a:solidFill>
                <a:effectLst/>
                <a:latin typeface="Helvetica Neue"/>
              </a:rPr>
              <a:t>. Shared under a </a:t>
            </a:r>
            <a:r>
              <a:rPr lang="en-GB" sz="1200" b="0" i="0" u="none" strike="noStrike" dirty="0">
                <a:solidFill>
                  <a:schemeClr val="bg1"/>
                </a:solidFill>
                <a:effectLst/>
                <a:latin typeface="Helvetica Neue"/>
              </a:rPr>
              <a:t>Creative Commons Attribution-</a:t>
            </a:r>
            <a:r>
              <a:rPr lang="en-GB" sz="1200" b="0" i="0" u="none" strike="noStrike" dirty="0" err="1">
                <a:solidFill>
                  <a:schemeClr val="bg1"/>
                </a:solidFill>
                <a:effectLst/>
                <a:latin typeface="Helvetica Neue"/>
              </a:rPr>
              <a:t>NonCommercial</a:t>
            </a:r>
            <a:r>
              <a:rPr lang="en-GB" sz="1200" b="0" i="0" u="none" strike="noStrike" dirty="0">
                <a:solidFill>
                  <a:schemeClr val="bg1"/>
                </a:solidFill>
                <a:effectLst/>
                <a:latin typeface="Helvetica Neue"/>
              </a:rPr>
              <a:t>-</a:t>
            </a:r>
            <a:r>
              <a:rPr lang="en-GB" sz="1200" b="0" i="0" u="none" strike="noStrike" dirty="0" err="1">
                <a:solidFill>
                  <a:schemeClr val="bg1"/>
                </a:solidFill>
                <a:effectLst/>
                <a:latin typeface="Helvetica Neue"/>
              </a:rPr>
              <a:t>ShareAlike</a:t>
            </a:r>
            <a:r>
              <a:rPr lang="en-GB" sz="1200" b="0" i="0" u="none" strike="noStrike" dirty="0">
                <a:solidFill>
                  <a:schemeClr val="bg1"/>
                </a:solidFill>
                <a:effectLst/>
                <a:latin typeface="Helvetica Neue"/>
              </a:rPr>
              <a:t> 4.0 International (CC BY-NC-SA 4.0) licence</a:t>
            </a:r>
            <a:r>
              <a:rPr lang="en-GB" sz="1200" b="0" i="0" dirty="0">
                <a:solidFill>
                  <a:schemeClr val="bg1"/>
                </a:solidFill>
                <a:effectLst/>
                <a:latin typeface="Helvetica Neue"/>
              </a:rPr>
              <a:t>.</a:t>
            </a:r>
            <a:endParaRPr lang="en-GB" sz="1200" dirty="0">
              <a:solidFill>
                <a:schemeClr val="bg1"/>
              </a:solidFill>
              <a:latin typeface="Georgia" panose="02040502050405020303" pitchFamily="18" charset="0"/>
            </a:endParaRPr>
          </a:p>
          <a:p>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6</a:t>
            </a:fld>
            <a:endParaRPr lang="en-GB"/>
          </a:p>
        </p:txBody>
      </p:sp>
    </p:spTree>
    <p:extLst>
      <p:ext uri="{BB962C8B-B14F-4D97-AF65-F5344CB8AC3E}">
        <p14:creationId xmlns:p14="http://schemas.microsoft.com/office/powerpoint/2010/main" val="99355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55555"/>
                </a:solidFill>
                <a:effectLst/>
                <a:latin typeface="Open Sans" panose="020B0606030504020204" pitchFamily="34" charset="0"/>
              </a:rPr>
              <a:t>Henry VII on his deathbed</a:t>
            </a:r>
          </a:p>
          <a:p>
            <a:endParaRPr lang="en-GB" b="0" i="0" dirty="0">
              <a:solidFill>
                <a:srgbClr val="555555"/>
              </a:solidFill>
              <a:effectLst/>
              <a:latin typeface="Open Sans" panose="020B0606030504020204" pitchFamily="34" charset="0"/>
            </a:endParaRPr>
          </a:p>
          <a:p>
            <a:r>
              <a:rPr lang="en-GB" dirty="0"/>
              <a:t>Find more information from the British Library: </a:t>
            </a:r>
            <a:r>
              <a:rPr lang="en-GB" dirty="0">
                <a:hlinkClick r:id="rId3"/>
              </a:rPr>
              <a:t>067729 - British Library Images</a:t>
            </a:r>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7</a:t>
            </a:fld>
            <a:endParaRPr lang="en-GB"/>
          </a:p>
        </p:txBody>
      </p:sp>
    </p:spTree>
    <p:extLst>
      <p:ext uri="{BB962C8B-B14F-4D97-AF65-F5344CB8AC3E}">
        <p14:creationId xmlns:p14="http://schemas.microsoft.com/office/powerpoint/2010/main" val="3575785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astronomical clock at Hampton Court Palace. Henry VIII was fascinated by science and astronomy. The dials rotate around the Earth – it was made three years before Copernicus presented his theory that the planets rotate around the sun.</a:t>
            </a:r>
          </a:p>
        </p:txBody>
      </p:sp>
      <p:sp>
        <p:nvSpPr>
          <p:cNvPr id="4" name="Slide Number Placeholder 3"/>
          <p:cNvSpPr>
            <a:spLocks noGrp="1"/>
          </p:cNvSpPr>
          <p:nvPr>
            <p:ph type="sldNum" sz="quarter" idx="5"/>
          </p:nvPr>
        </p:nvSpPr>
        <p:spPr/>
        <p:txBody>
          <a:bodyPr/>
          <a:lstStyle/>
          <a:p>
            <a:fld id="{B1943DFC-A1D9-4679-B696-6C0FFC690494}" type="slidenum">
              <a:rPr lang="en-GB" smtClean="0"/>
              <a:t>8</a:t>
            </a:fld>
            <a:endParaRPr lang="en-GB"/>
          </a:p>
        </p:txBody>
      </p:sp>
    </p:spTree>
    <p:extLst>
      <p:ext uri="{BB962C8B-B14F-4D97-AF65-F5344CB8AC3E}">
        <p14:creationId xmlns:p14="http://schemas.microsoft.com/office/powerpoint/2010/main" val="1749910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Bristowe</a:t>
            </a:r>
            <a:r>
              <a:rPr lang="en-GB" dirty="0"/>
              <a:t> Hat is a very rare example of Tudor or very early Stuart fashion. It has always been in the possession of the </a:t>
            </a:r>
            <a:r>
              <a:rPr lang="en-GB" dirty="0" err="1"/>
              <a:t>Bristowe</a:t>
            </a:r>
            <a:r>
              <a:rPr lang="en-GB" dirty="0"/>
              <a:t> family, who trace their genealogy to important Tudor courtiers. </a:t>
            </a:r>
            <a:r>
              <a:rPr lang="en-GB" b="0" i="0" dirty="0">
                <a:solidFill>
                  <a:srgbClr val="000000"/>
                </a:solidFill>
                <a:effectLst/>
                <a:latin typeface="Open Sans" panose="020B0606030504020204" pitchFamily="34" charset="0"/>
              </a:rPr>
              <a:t>Family tradition has it that this was Henry VIII's hat. </a:t>
            </a:r>
          </a:p>
          <a:p>
            <a:endParaRPr lang="en-GB" b="0" i="0" dirty="0">
              <a:solidFill>
                <a:srgbClr val="000000"/>
              </a:solidFill>
              <a:effectLst/>
              <a:latin typeface="Open Sans" panose="020B0606030504020204" pitchFamily="34" charset="0"/>
            </a:endParaRPr>
          </a:p>
          <a:p>
            <a:r>
              <a:rPr lang="en-GB" b="0" i="0" dirty="0">
                <a:solidFill>
                  <a:srgbClr val="000000"/>
                </a:solidFill>
                <a:effectLst/>
                <a:latin typeface="Open Sans" panose="020B0606030504020204" pitchFamily="34" charset="0"/>
              </a:rPr>
              <a:t>Find out more about the origins of the hat: https://youtu.be/LX4wVbRYcV4</a:t>
            </a:r>
            <a:endParaRPr lang="en-GB" dirty="0"/>
          </a:p>
        </p:txBody>
      </p:sp>
      <p:sp>
        <p:nvSpPr>
          <p:cNvPr id="4" name="Slide Number Placeholder 3"/>
          <p:cNvSpPr>
            <a:spLocks noGrp="1"/>
          </p:cNvSpPr>
          <p:nvPr>
            <p:ph type="sldNum" sz="quarter" idx="5"/>
          </p:nvPr>
        </p:nvSpPr>
        <p:spPr/>
        <p:txBody>
          <a:bodyPr/>
          <a:lstStyle/>
          <a:p>
            <a:fld id="{B1943DFC-A1D9-4679-B696-6C0FFC690494}" type="slidenum">
              <a:rPr lang="en-GB" smtClean="0"/>
              <a:t>9</a:t>
            </a:fld>
            <a:endParaRPr lang="en-GB"/>
          </a:p>
        </p:txBody>
      </p:sp>
    </p:spTree>
    <p:extLst>
      <p:ext uri="{BB962C8B-B14F-4D97-AF65-F5344CB8AC3E}">
        <p14:creationId xmlns:p14="http://schemas.microsoft.com/office/powerpoint/2010/main" val="406462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812B-87F2-9144-3B5A-0A90A1CAD49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C4AC574-4693-7E99-D8AD-D814D29DDF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DD4F96A-0063-2DDE-A20C-CF571C2CFDB1}"/>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5" name="Footer Placeholder 4">
            <a:extLst>
              <a:ext uri="{FF2B5EF4-FFF2-40B4-BE49-F238E27FC236}">
                <a16:creationId xmlns:a16="http://schemas.microsoft.com/office/drawing/2014/main" id="{88B78F1E-D73D-B907-24BF-B8B32C2BD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C9F852-6B08-62BD-1671-B4F43317EBAE}"/>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1186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396B-4229-651C-0DA9-980F320DFCC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5B1676F-3C62-3296-9158-2C31F46D76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86836C-66C5-6E62-5EFC-7D1869B59552}"/>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5" name="Footer Placeholder 4">
            <a:extLst>
              <a:ext uri="{FF2B5EF4-FFF2-40B4-BE49-F238E27FC236}">
                <a16:creationId xmlns:a16="http://schemas.microsoft.com/office/drawing/2014/main" id="{B31E7AAC-6996-A2F5-2FFF-F3AA7BA44A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E6A766-BF23-3774-87F9-C2B02246EAE9}"/>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08388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3D07F-C82B-3570-91D1-BBBD134E07A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2AB85D3-4ABA-B698-8A19-0B7076FE30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65A592-8F17-0B44-CC3E-B8974F28B8BE}"/>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5" name="Footer Placeholder 4">
            <a:extLst>
              <a:ext uri="{FF2B5EF4-FFF2-40B4-BE49-F238E27FC236}">
                <a16:creationId xmlns:a16="http://schemas.microsoft.com/office/drawing/2014/main" id="{40D5CC44-1E28-8C11-B185-777456475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5414D-4A95-354F-B2DB-1DB81C2F0587}"/>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73376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65B45-2753-3153-985D-BB60391477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DFD06F8-86AA-8382-D9D1-15F12301AC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0771EB-69A5-147F-FF14-C43F63CA0205}"/>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5" name="Footer Placeholder 4">
            <a:extLst>
              <a:ext uri="{FF2B5EF4-FFF2-40B4-BE49-F238E27FC236}">
                <a16:creationId xmlns:a16="http://schemas.microsoft.com/office/drawing/2014/main" id="{4E9AE0D6-F39F-FBC8-F1F2-4353A622A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E5D856-AABE-7D23-BD36-E7D96347C4B3}"/>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16922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4B00-874F-C7DB-9135-A8B85895E0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4A04748-4775-9238-830A-DD0B069A4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E9D70E-CAD9-18AC-2D59-C5D23348579F}"/>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5" name="Footer Placeholder 4">
            <a:extLst>
              <a:ext uri="{FF2B5EF4-FFF2-40B4-BE49-F238E27FC236}">
                <a16:creationId xmlns:a16="http://schemas.microsoft.com/office/drawing/2014/main" id="{71E15DF1-875A-9441-361F-176898E48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E7F2AB-6609-2DA0-F46C-6DE6926E498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39999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AFA7-B36C-DD02-07BC-248B368574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24AD677-F9B6-C348-78DE-3632724C8A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0E9E4EC-7A08-0D77-FEC3-67047FF8D1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77D9443-9D4A-60DA-0DD5-0F23DBEA69C2}"/>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6" name="Footer Placeholder 5">
            <a:extLst>
              <a:ext uri="{FF2B5EF4-FFF2-40B4-BE49-F238E27FC236}">
                <a16:creationId xmlns:a16="http://schemas.microsoft.com/office/drawing/2014/main" id="{C4FA8D65-8F24-2405-4828-BF0DD5F56C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17493F-2CAB-08CC-EDF9-F949C6D7A59B}"/>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87224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0258-BCA4-7DAD-1F10-1CB7701D004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28C890A-3B0F-1A38-C585-595B6C3BE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501426-72A9-28A2-98C4-DABB20334E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85F041-6D3A-46C4-34E7-B9235B805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32C5DE-178D-79D0-D9CE-98B50EA726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C732D71-52F3-7B61-BC00-667746913A03}"/>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8" name="Footer Placeholder 7">
            <a:extLst>
              <a:ext uri="{FF2B5EF4-FFF2-40B4-BE49-F238E27FC236}">
                <a16:creationId xmlns:a16="http://schemas.microsoft.com/office/drawing/2014/main" id="{20FA67BA-2C83-DF9D-D05E-C0743F9010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E23054-BC12-F4C0-88FE-50CC23CEE64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424876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347A-A529-6B7C-D72F-FD385A67D76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100564-B69B-0BFF-BEA9-984672A74FE9}"/>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4" name="Footer Placeholder 3">
            <a:extLst>
              <a:ext uri="{FF2B5EF4-FFF2-40B4-BE49-F238E27FC236}">
                <a16:creationId xmlns:a16="http://schemas.microsoft.com/office/drawing/2014/main" id="{157246CC-284E-AF45-AA6D-5123F65F21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917131-0619-9BAA-A3AE-2A0AC42108C5}"/>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85781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14DCA-E2D3-96E7-3297-0A4CE1B8900F}"/>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3" name="Footer Placeholder 2">
            <a:extLst>
              <a:ext uri="{FF2B5EF4-FFF2-40B4-BE49-F238E27FC236}">
                <a16:creationId xmlns:a16="http://schemas.microsoft.com/office/drawing/2014/main" id="{D58EE590-BB17-3CE5-AC28-6B3A039783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42A6F3-1204-84C0-C797-A1E13DFD95D6}"/>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46435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7A89-18B8-B0B2-A873-B37776E323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D1627B9-323F-02D9-51B8-68376D6B8F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28DF57E-A788-7246-ABE3-B02215B3C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71C0D8-0395-A067-B906-5821E523FB2A}"/>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6" name="Footer Placeholder 5">
            <a:extLst>
              <a:ext uri="{FF2B5EF4-FFF2-40B4-BE49-F238E27FC236}">
                <a16:creationId xmlns:a16="http://schemas.microsoft.com/office/drawing/2014/main" id="{4F333340-0D65-0C0E-D768-0F46FAC3A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04F1CB-3E1A-74A5-D08B-D98A01CEBF51}"/>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248685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8469-3E8B-CEE0-BCDC-CE0B44FD08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555B5FD-2A57-9ED1-A28F-D068888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946ABC-366D-A0C1-43DD-595727358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2A6497-EE4F-C73C-E110-3E016CD57815}"/>
              </a:ext>
            </a:extLst>
          </p:cNvPr>
          <p:cNvSpPr>
            <a:spLocks noGrp="1"/>
          </p:cNvSpPr>
          <p:nvPr>
            <p:ph type="dt" sz="half" idx="10"/>
          </p:nvPr>
        </p:nvSpPr>
        <p:spPr/>
        <p:txBody>
          <a:bodyPr/>
          <a:lstStyle/>
          <a:p>
            <a:fld id="{FC8D6E71-D995-4657-9F27-5235EA02FF64}" type="datetimeFigureOut">
              <a:rPr lang="en-GB" smtClean="0"/>
              <a:t>21/05/2025</a:t>
            </a:fld>
            <a:endParaRPr lang="en-GB"/>
          </a:p>
        </p:txBody>
      </p:sp>
      <p:sp>
        <p:nvSpPr>
          <p:cNvPr id="6" name="Footer Placeholder 5">
            <a:extLst>
              <a:ext uri="{FF2B5EF4-FFF2-40B4-BE49-F238E27FC236}">
                <a16:creationId xmlns:a16="http://schemas.microsoft.com/office/drawing/2014/main" id="{ABE3587C-579F-9A0B-4D35-AA51D0D96B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512099-FC99-D5F7-605A-669FFC0033BE}"/>
              </a:ext>
            </a:extLst>
          </p:cNvPr>
          <p:cNvSpPr>
            <a:spLocks noGrp="1"/>
          </p:cNvSpPr>
          <p:nvPr>
            <p:ph type="sldNum" sz="quarter" idx="12"/>
          </p:nvPr>
        </p:nvSpPr>
        <p:spPr/>
        <p:txBody>
          <a:bodyPr/>
          <a:lstStyle/>
          <a:p>
            <a:fld id="{8E127A45-964B-4A26-ACFA-A73E8B9FD3F3}" type="slidenum">
              <a:rPr lang="en-GB" smtClean="0"/>
              <a:t>‹#›</a:t>
            </a:fld>
            <a:endParaRPr lang="en-GB"/>
          </a:p>
        </p:txBody>
      </p:sp>
    </p:spTree>
    <p:extLst>
      <p:ext uri="{BB962C8B-B14F-4D97-AF65-F5344CB8AC3E}">
        <p14:creationId xmlns:p14="http://schemas.microsoft.com/office/powerpoint/2010/main" val="1947269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2540E-82C7-0089-DAAA-C7B94F612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5F3F345-52BA-10AA-5946-05E1C1A0A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9C4E68-B234-FA76-5B71-5C08FF0DE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D6E71-D995-4657-9F27-5235EA02FF64}" type="datetimeFigureOut">
              <a:rPr lang="en-GB" smtClean="0"/>
              <a:t>21/05/2025</a:t>
            </a:fld>
            <a:endParaRPr lang="en-GB"/>
          </a:p>
        </p:txBody>
      </p:sp>
      <p:sp>
        <p:nvSpPr>
          <p:cNvPr id="5" name="Footer Placeholder 4">
            <a:extLst>
              <a:ext uri="{FF2B5EF4-FFF2-40B4-BE49-F238E27FC236}">
                <a16:creationId xmlns:a16="http://schemas.microsoft.com/office/drawing/2014/main" id="{7E7480D7-B0EA-F0D0-009A-F5495FF5B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D10F1C-AE79-E49E-A4A3-56851D143F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27A45-964B-4A26-ACFA-A73E8B9FD3F3}" type="slidenum">
              <a:rPr lang="en-GB" smtClean="0"/>
              <a:t>‹#›</a:t>
            </a:fld>
            <a:endParaRPr lang="en-GB"/>
          </a:p>
        </p:txBody>
      </p:sp>
    </p:spTree>
    <p:extLst>
      <p:ext uri="{BB962C8B-B14F-4D97-AF65-F5344CB8AC3E}">
        <p14:creationId xmlns:p14="http://schemas.microsoft.com/office/powerpoint/2010/main" val="1708937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BC9D93-184D-F24A-9F4B-197FED1E12B7}"/>
              </a:ext>
            </a:extLst>
          </p:cNvPr>
          <p:cNvSpPr>
            <a:spLocks noGrp="1"/>
          </p:cNvSpPr>
          <p:nvPr>
            <p:ph type="ctrTitle"/>
          </p:nvPr>
        </p:nvSpPr>
        <p:spPr>
          <a:xfrm>
            <a:off x="1274781" y="-1436355"/>
            <a:ext cx="9144000" cy="2387600"/>
          </a:xfrm>
        </p:spPr>
        <p:txBody>
          <a:bodyPr/>
          <a:lstStyle/>
          <a:p>
            <a:r>
              <a:rPr lang="en-GB" dirty="0">
                <a:solidFill>
                  <a:srgbClr val="231F20"/>
                </a:solidFill>
              </a:rPr>
              <a:t>Hampton Court Palace</a:t>
            </a:r>
          </a:p>
        </p:txBody>
      </p:sp>
      <p:pic>
        <p:nvPicPr>
          <p:cNvPr id="5" name="Picture 4" descr="A large red brick building with arch ways and many windows. ">
            <a:extLst>
              <a:ext uri="{FF2B5EF4-FFF2-40B4-BE49-F238E27FC236}">
                <a16:creationId xmlns:a16="http://schemas.microsoft.com/office/drawing/2014/main" id="{1F4B909F-C616-F121-1490-CCE6B9B062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42618" y="1193412"/>
            <a:ext cx="6706762" cy="4471175"/>
          </a:xfrm>
          <a:prstGeom prst="rect">
            <a:avLst/>
          </a:prstGeom>
        </p:spPr>
      </p:pic>
      <p:sp>
        <p:nvSpPr>
          <p:cNvPr id="2" name="TextBox 1">
            <a:extLst>
              <a:ext uri="{FF2B5EF4-FFF2-40B4-BE49-F238E27FC236}">
                <a16:creationId xmlns:a16="http://schemas.microsoft.com/office/drawing/2014/main" id="{684A924B-DDB7-D29B-DC7F-8838803D1E75}"/>
              </a:ext>
              <a:ext uri="{C183D7F6-B498-43B3-948B-1728B52AA6E4}">
                <adec:decorative xmlns:adec="http://schemas.microsoft.com/office/drawing/2017/decorative" val="1"/>
              </a:ext>
            </a:extLst>
          </p:cNvPr>
          <p:cNvSpPr txBox="1"/>
          <p:nvPr/>
        </p:nvSpPr>
        <p:spPr>
          <a:xfrm>
            <a:off x="7521285" y="5663943"/>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
        <p:nvSpPr>
          <p:cNvPr id="3" name="TextBox 2">
            <a:extLst>
              <a:ext uri="{FF2B5EF4-FFF2-40B4-BE49-F238E27FC236}">
                <a16:creationId xmlns:a16="http://schemas.microsoft.com/office/drawing/2014/main" id="{44414B2E-C5A8-104F-B74B-7CC9B3A52681}"/>
              </a:ext>
            </a:extLst>
          </p:cNvPr>
          <p:cNvSpPr txBox="1"/>
          <p:nvPr/>
        </p:nvSpPr>
        <p:spPr>
          <a:xfrm>
            <a:off x="0" y="6595123"/>
            <a:ext cx="5846781" cy="276999"/>
          </a:xfrm>
          <a:prstGeom prst="rect">
            <a:avLst/>
          </a:prstGeom>
          <a:noFill/>
        </p:spPr>
        <p:txBody>
          <a:bodyPr wrap="square" lIns="91440" tIns="45720" rIns="91440" bIns="45720" anchor="t">
            <a:spAutoFit/>
          </a:bodyPr>
          <a:lstStyle/>
          <a:p>
            <a:r>
              <a:rPr lang="en-GB" sz="1200" dirty="0">
                <a:solidFill>
                  <a:schemeClr val="bg1"/>
                </a:solidFill>
                <a:latin typeface="Georgia"/>
              </a:rPr>
              <a:t>Find more details and full image credits in the ‘Notes’ section below the slide.</a:t>
            </a:r>
          </a:p>
        </p:txBody>
      </p:sp>
      <p:pic>
        <p:nvPicPr>
          <p:cNvPr id="4" name="Picture 3">
            <a:extLst>
              <a:ext uri="{FF2B5EF4-FFF2-40B4-BE49-F238E27FC236}">
                <a16:creationId xmlns:a16="http://schemas.microsoft.com/office/drawing/2014/main" id="{23665BB6-3A3D-9BEE-5782-EB5AEF7ABA4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1573" y="6229350"/>
            <a:ext cx="1395090" cy="633247"/>
          </a:xfrm>
          <a:prstGeom prst="rect">
            <a:avLst/>
          </a:prstGeom>
        </p:spPr>
      </p:pic>
    </p:spTree>
    <p:extLst>
      <p:ext uri="{BB962C8B-B14F-4D97-AF65-F5344CB8AC3E}">
        <p14:creationId xmlns:p14="http://schemas.microsoft.com/office/powerpoint/2010/main" val="70310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4E7C08-C3EA-73CD-6E42-880E97C7ADE3}"/>
              </a:ext>
            </a:extLst>
          </p:cNvPr>
          <p:cNvSpPr>
            <a:spLocks noGrp="1"/>
          </p:cNvSpPr>
          <p:nvPr>
            <p:ph type="title"/>
          </p:nvPr>
        </p:nvSpPr>
        <p:spPr>
          <a:xfrm>
            <a:off x="401594" y="-1735524"/>
            <a:ext cx="10515600" cy="1325563"/>
          </a:xfrm>
        </p:spPr>
        <p:txBody>
          <a:bodyPr/>
          <a:lstStyle/>
          <a:p>
            <a:r>
              <a:rPr lang="en-GB" dirty="0">
                <a:solidFill>
                  <a:srgbClr val="F0F0F0"/>
                </a:solidFill>
              </a:rPr>
              <a:t>Stool</a:t>
            </a:r>
          </a:p>
        </p:txBody>
      </p:sp>
      <p:pic>
        <p:nvPicPr>
          <p:cNvPr id="5" name="Content Placeholder 4" descr="A box with a lid, and a large hole. The area around the hole is covered in a soft red fabric. ">
            <a:extLst>
              <a:ext uri="{FF2B5EF4-FFF2-40B4-BE49-F238E27FC236}">
                <a16:creationId xmlns:a16="http://schemas.microsoft.com/office/drawing/2014/main" id="{022EAA60-4ACB-DDE7-92DC-ADF13F86DC2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659644" y="1253331"/>
            <a:ext cx="6872712" cy="4351338"/>
          </a:xfrm>
        </p:spPr>
      </p:pic>
      <p:sp>
        <p:nvSpPr>
          <p:cNvPr id="4" name="TextBox 3">
            <a:extLst>
              <a:ext uri="{FF2B5EF4-FFF2-40B4-BE49-F238E27FC236}">
                <a16:creationId xmlns:a16="http://schemas.microsoft.com/office/drawing/2014/main" id="{02BFE811-282A-BC25-304D-E564AAED43F4}"/>
              </a:ext>
              <a:ext uri="{C183D7F6-B498-43B3-948B-1728B52AA6E4}">
                <adec:decorative xmlns:adec="http://schemas.microsoft.com/office/drawing/2017/decorative" val="1"/>
              </a:ext>
            </a:extLst>
          </p:cNvPr>
          <p:cNvSpPr txBox="1"/>
          <p:nvPr/>
        </p:nvSpPr>
        <p:spPr>
          <a:xfrm>
            <a:off x="2576945" y="5598339"/>
            <a:ext cx="7013803"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 Royal Collection Enterprises Ltd 2025 | Royal Collection Trust; Photograph: Historic Royal Palaces</a:t>
            </a:r>
            <a:endParaRPr lang="en-GB" sz="1200" dirty="0">
              <a:solidFill>
                <a:schemeClr val="bg1"/>
              </a:solidFill>
              <a:latin typeface="Georgia"/>
            </a:endParaRPr>
          </a:p>
        </p:txBody>
      </p:sp>
    </p:spTree>
    <p:extLst>
      <p:ext uri="{BB962C8B-B14F-4D97-AF65-F5344CB8AC3E}">
        <p14:creationId xmlns:p14="http://schemas.microsoft.com/office/powerpoint/2010/main" val="274921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ge from a book with historic writing. There is a drawing of a person being given an enema. They have an unpleasant expression. ">
            <a:extLst>
              <a:ext uri="{FF2B5EF4-FFF2-40B4-BE49-F238E27FC236}">
                <a16:creationId xmlns:a16="http://schemas.microsoft.com/office/drawing/2014/main" id="{DF2782EE-5438-0EF7-3D91-4CEE00B3D4E0}"/>
              </a:ext>
            </a:extLst>
          </p:cNvPr>
          <p:cNvPicPr>
            <a:picLocks noChangeAspect="1"/>
          </p:cNvPicPr>
          <p:nvPr/>
        </p:nvPicPr>
        <p:blipFill>
          <a:blip r:embed="rId3" cstate="screen">
            <a:extLst>
              <a:ext uri="{28A0092B-C50C-407E-A947-70E740481C1C}">
                <a14:useLocalDpi xmlns:a14="http://schemas.microsoft.com/office/drawing/2010/main"/>
              </a:ext>
            </a:extLst>
          </a:blip>
          <a:srcRect l="33414" r="30022"/>
          <a:stretch/>
        </p:blipFill>
        <p:spPr>
          <a:xfrm>
            <a:off x="3749435" y="446502"/>
            <a:ext cx="4693129" cy="5964996"/>
          </a:xfrm>
          <a:prstGeom prst="rect">
            <a:avLst/>
          </a:prstGeom>
        </p:spPr>
      </p:pic>
      <p:sp>
        <p:nvSpPr>
          <p:cNvPr id="3" name="TextBox 2">
            <a:extLst>
              <a:ext uri="{FF2B5EF4-FFF2-40B4-BE49-F238E27FC236}">
                <a16:creationId xmlns:a16="http://schemas.microsoft.com/office/drawing/2014/main" id="{5250F7EE-A91D-585F-5957-33E819157C41}"/>
              </a:ext>
              <a:ext uri="{C183D7F6-B498-43B3-948B-1728B52AA6E4}">
                <adec:decorative xmlns:adec="http://schemas.microsoft.com/office/drawing/2017/decorative" val="1"/>
              </a:ext>
            </a:extLst>
          </p:cNvPr>
          <p:cNvSpPr txBox="1"/>
          <p:nvPr/>
        </p:nvSpPr>
        <p:spPr>
          <a:xfrm>
            <a:off x="5953124" y="6411498"/>
            <a:ext cx="2339547" cy="276999"/>
          </a:xfrm>
          <a:prstGeom prst="rect">
            <a:avLst/>
          </a:prstGeom>
          <a:noFill/>
        </p:spPr>
        <p:txBody>
          <a:bodyPr wrap="square">
            <a:spAutoFit/>
          </a:bodyPr>
          <a:lstStyle/>
          <a:p>
            <a:r>
              <a:rPr lang="en-GB" sz="1200" b="0" i="0" dirty="0" err="1">
                <a:solidFill>
                  <a:schemeClr val="bg1"/>
                </a:solidFill>
                <a:effectLst/>
                <a:latin typeface="Georgia" panose="02040502050405020303" pitchFamily="18" charset="0"/>
              </a:rPr>
              <a:t>Latromathematical</a:t>
            </a:r>
            <a:r>
              <a:rPr lang="en-GB" sz="1200" b="0" i="0" dirty="0">
                <a:solidFill>
                  <a:schemeClr val="bg1"/>
                </a:solidFill>
                <a:effectLst/>
                <a:latin typeface="Georgia" panose="02040502050405020303" pitchFamily="18" charset="0"/>
              </a:rPr>
              <a:t> </a:t>
            </a:r>
            <a:r>
              <a:rPr lang="en-GB" sz="1200" b="0" i="0" dirty="0" err="1">
                <a:solidFill>
                  <a:schemeClr val="bg1"/>
                </a:solidFill>
                <a:effectLst/>
                <a:latin typeface="Georgia" panose="02040502050405020303" pitchFamily="18" charset="0"/>
              </a:rPr>
              <a:t>housebook</a:t>
            </a:r>
            <a:endParaRPr lang="en-GB" sz="1200" dirty="0">
              <a:solidFill>
                <a:schemeClr val="bg1"/>
              </a:solidFill>
              <a:latin typeface="Georgia" panose="02040502050405020303" pitchFamily="18" charset="0"/>
            </a:endParaRPr>
          </a:p>
        </p:txBody>
      </p:sp>
      <p:sp>
        <p:nvSpPr>
          <p:cNvPr id="2" name="Title 1">
            <a:extLst>
              <a:ext uri="{FF2B5EF4-FFF2-40B4-BE49-F238E27FC236}">
                <a16:creationId xmlns:a16="http://schemas.microsoft.com/office/drawing/2014/main" id="{3AB2DFBF-6116-7253-B07C-985160F964DD}"/>
              </a:ext>
            </a:extLst>
          </p:cNvPr>
          <p:cNvSpPr>
            <a:spLocks noGrp="1"/>
          </p:cNvSpPr>
          <p:nvPr>
            <p:ph type="title"/>
          </p:nvPr>
        </p:nvSpPr>
        <p:spPr>
          <a:xfrm>
            <a:off x="570187" y="-1325563"/>
            <a:ext cx="10515600" cy="1325563"/>
          </a:xfrm>
        </p:spPr>
        <p:txBody>
          <a:bodyPr/>
          <a:lstStyle/>
          <a:p>
            <a:r>
              <a:rPr lang="en-GB" dirty="0">
                <a:solidFill>
                  <a:srgbClr val="F0F0F0"/>
                </a:solidFill>
              </a:rPr>
              <a:t>Depiction of an enema</a:t>
            </a:r>
          </a:p>
        </p:txBody>
      </p:sp>
    </p:spTree>
    <p:extLst>
      <p:ext uri="{BB962C8B-B14F-4D97-AF65-F5344CB8AC3E}">
        <p14:creationId xmlns:p14="http://schemas.microsoft.com/office/powerpoint/2010/main" val="376113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oden panel with black and red artwork. There is a H and A symbol in the middle of a flower. ">
            <a:extLst>
              <a:ext uri="{FF2B5EF4-FFF2-40B4-BE49-F238E27FC236}">
                <a16:creationId xmlns:a16="http://schemas.microsoft.com/office/drawing/2014/main" id="{DF2782EE-5438-0EF7-3D91-4CEE00B3D4E0}"/>
              </a:ext>
            </a:extLst>
          </p:cNvPr>
          <p:cNvPicPr>
            <a:picLocks noChangeAspect="1"/>
          </p:cNvPicPr>
          <p:nvPr/>
        </p:nvPicPr>
        <p:blipFill>
          <a:blip r:embed="rId3">
            <a:extLst>
              <a:ext uri="{28A0092B-C50C-407E-A947-70E740481C1C}">
                <a14:useLocalDpi xmlns:a14="http://schemas.microsoft.com/office/drawing/2010/main"/>
              </a:ext>
            </a:extLst>
          </a:blip>
          <a:srcRect l="729" r="729"/>
          <a:stretch/>
        </p:blipFill>
        <p:spPr>
          <a:xfrm>
            <a:off x="3936787" y="684627"/>
            <a:ext cx="4318426" cy="5488746"/>
          </a:xfrm>
          <a:prstGeom prst="rect">
            <a:avLst/>
          </a:prstGeom>
        </p:spPr>
      </p:pic>
      <p:sp>
        <p:nvSpPr>
          <p:cNvPr id="3" name="TextBox 2">
            <a:extLst>
              <a:ext uri="{FF2B5EF4-FFF2-40B4-BE49-F238E27FC236}">
                <a16:creationId xmlns:a16="http://schemas.microsoft.com/office/drawing/2014/main" id="{5250F7EE-A91D-585F-5957-33E819157C41}"/>
              </a:ext>
              <a:ext uri="{C183D7F6-B498-43B3-948B-1728B52AA6E4}">
                <adec:decorative xmlns:adec="http://schemas.microsoft.com/office/drawing/2017/decorative" val="1"/>
              </a:ext>
            </a:extLst>
          </p:cNvPr>
          <p:cNvSpPr txBox="1"/>
          <p:nvPr/>
        </p:nvSpPr>
        <p:spPr>
          <a:xfrm>
            <a:off x="6238875" y="6173373"/>
            <a:ext cx="2016338"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Bedhead Burrell Collection</a:t>
            </a:r>
            <a:endParaRPr lang="en-GB" sz="1200" dirty="0">
              <a:solidFill>
                <a:schemeClr val="bg1"/>
              </a:solidFill>
              <a:latin typeface="Georgia" panose="02040502050405020303" pitchFamily="18" charset="0"/>
            </a:endParaRPr>
          </a:p>
        </p:txBody>
      </p:sp>
      <p:sp>
        <p:nvSpPr>
          <p:cNvPr id="2" name="Title 1">
            <a:extLst>
              <a:ext uri="{FF2B5EF4-FFF2-40B4-BE49-F238E27FC236}">
                <a16:creationId xmlns:a16="http://schemas.microsoft.com/office/drawing/2014/main" id="{8388202E-354D-FD1C-366F-14E72DCE386A}"/>
              </a:ext>
            </a:extLst>
          </p:cNvPr>
          <p:cNvSpPr>
            <a:spLocks noGrp="1"/>
          </p:cNvSpPr>
          <p:nvPr>
            <p:ph type="title"/>
          </p:nvPr>
        </p:nvSpPr>
        <p:spPr>
          <a:xfrm>
            <a:off x="522889" y="-1069537"/>
            <a:ext cx="10515600" cy="1325563"/>
          </a:xfrm>
        </p:spPr>
        <p:txBody>
          <a:bodyPr/>
          <a:lstStyle/>
          <a:p>
            <a:r>
              <a:rPr lang="en-GB" dirty="0">
                <a:solidFill>
                  <a:srgbClr val="F0F0F0"/>
                </a:solidFill>
              </a:rPr>
              <a:t>Royal</a:t>
            </a:r>
            <a:r>
              <a:rPr lang="en-GB" baseline="0" dirty="0">
                <a:solidFill>
                  <a:srgbClr val="F0F0F0"/>
                </a:solidFill>
              </a:rPr>
              <a:t> bedhead</a:t>
            </a:r>
            <a:endParaRPr lang="en-GB" dirty="0">
              <a:solidFill>
                <a:srgbClr val="F0F0F0"/>
              </a:solidFill>
            </a:endParaRPr>
          </a:p>
        </p:txBody>
      </p:sp>
    </p:spTree>
    <p:extLst>
      <p:ext uri="{BB962C8B-B14F-4D97-AF65-F5344CB8AC3E}">
        <p14:creationId xmlns:p14="http://schemas.microsoft.com/office/powerpoint/2010/main" val="1015754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etallic figure in the shape of a person wearing a dress, with their hands clasped in front of them. ">
            <a:extLst>
              <a:ext uri="{FF2B5EF4-FFF2-40B4-BE49-F238E27FC236}">
                <a16:creationId xmlns:a16="http://schemas.microsoft.com/office/drawing/2014/main" id="{DF2782EE-5438-0EF7-3D91-4CEE00B3D4E0}"/>
              </a:ext>
            </a:extLst>
          </p:cNvPr>
          <p:cNvPicPr>
            <a:picLocks noChangeAspect="1"/>
          </p:cNvPicPr>
          <p:nvPr/>
        </p:nvPicPr>
        <p:blipFill>
          <a:blip r:embed="rId3" cstate="screen">
            <a:extLst>
              <a:ext uri="{28A0092B-C50C-407E-A947-70E740481C1C}">
                <a14:useLocalDpi xmlns:a14="http://schemas.microsoft.com/office/drawing/2010/main"/>
              </a:ext>
            </a:extLst>
          </a:blip>
          <a:srcRect t="2337" b="2337"/>
          <a:stretch/>
        </p:blipFill>
        <p:spPr>
          <a:xfrm>
            <a:off x="3936787" y="684627"/>
            <a:ext cx="4318426" cy="5488746"/>
          </a:xfrm>
          <a:prstGeom prst="rect">
            <a:avLst/>
          </a:prstGeom>
        </p:spPr>
      </p:pic>
      <p:sp>
        <p:nvSpPr>
          <p:cNvPr id="2" name="TextBox 1">
            <a:extLst>
              <a:ext uri="{FF2B5EF4-FFF2-40B4-BE49-F238E27FC236}">
                <a16:creationId xmlns:a16="http://schemas.microsoft.com/office/drawing/2014/main" id="{DC35E377-EBD6-E0BF-4566-5F971D62214A}"/>
              </a:ext>
              <a:ext uri="{C183D7F6-B498-43B3-948B-1728B52AA6E4}">
                <adec:decorative xmlns:adec="http://schemas.microsoft.com/office/drawing/2017/decorative" val="1"/>
              </a:ext>
            </a:extLst>
          </p:cNvPr>
          <p:cNvSpPr txBox="1"/>
          <p:nvPr/>
        </p:nvSpPr>
        <p:spPr>
          <a:xfrm>
            <a:off x="5410199" y="6173373"/>
            <a:ext cx="2845013" cy="276999"/>
          </a:xfrm>
          <a:prstGeom prst="rect">
            <a:avLst/>
          </a:prstGeom>
          <a:noFill/>
        </p:spPr>
        <p:txBody>
          <a:bodyPr wrap="square">
            <a:spAutoFit/>
          </a:bodyPr>
          <a:lstStyle/>
          <a:p>
            <a:r>
              <a:rPr lang="en-GB" sz="1200" i="0" dirty="0">
                <a:solidFill>
                  <a:schemeClr val="bg1"/>
                </a:solidFill>
                <a:effectLst/>
                <a:latin typeface="Georgia" panose="02040502050405020303" pitchFamily="18" charset="0"/>
              </a:rPr>
              <a:t>© The Trustees of the British Museum. </a:t>
            </a:r>
            <a:endParaRPr lang="en-GB" sz="1200" dirty="0">
              <a:solidFill>
                <a:schemeClr val="bg1"/>
              </a:solidFill>
              <a:latin typeface="Georgia" panose="02040502050405020303" pitchFamily="18" charset="0"/>
            </a:endParaRPr>
          </a:p>
        </p:txBody>
      </p:sp>
      <p:sp>
        <p:nvSpPr>
          <p:cNvPr id="3" name="Title 2">
            <a:extLst>
              <a:ext uri="{FF2B5EF4-FFF2-40B4-BE49-F238E27FC236}">
                <a16:creationId xmlns:a16="http://schemas.microsoft.com/office/drawing/2014/main" id="{98558D0C-BD8F-ACFC-BAA2-8B6724DFCC27}"/>
              </a:ext>
            </a:extLst>
          </p:cNvPr>
          <p:cNvSpPr>
            <a:spLocks noGrp="1"/>
          </p:cNvSpPr>
          <p:nvPr>
            <p:ph type="title"/>
          </p:nvPr>
        </p:nvSpPr>
        <p:spPr>
          <a:xfrm>
            <a:off x="692727" y="-1082675"/>
            <a:ext cx="10515600" cy="1325563"/>
          </a:xfrm>
        </p:spPr>
        <p:txBody>
          <a:bodyPr/>
          <a:lstStyle/>
          <a:p>
            <a:r>
              <a:rPr lang="en-GB" dirty="0">
                <a:solidFill>
                  <a:srgbClr val="F0F0F0"/>
                </a:solidFill>
              </a:rPr>
              <a:t>Pewter doll</a:t>
            </a:r>
          </a:p>
        </p:txBody>
      </p:sp>
    </p:spTree>
    <p:extLst>
      <p:ext uri="{BB962C8B-B14F-4D97-AF65-F5344CB8AC3E}">
        <p14:creationId xmlns:p14="http://schemas.microsoft.com/office/powerpoint/2010/main" val="349918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sy image depicting women in a room tending to several infants and a woman in a large bed. ">
            <a:extLst>
              <a:ext uri="{FF2B5EF4-FFF2-40B4-BE49-F238E27FC236}">
                <a16:creationId xmlns:a16="http://schemas.microsoft.com/office/drawing/2014/main" id="{DF2782EE-5438-0EF7-3D91-4CEE00B3D4E0}"/>
              </a:ext>
            </a:extLst>
          </p:cNvPr>
          <p:cNvPicPr>
            <a:picLocks noChangeAspect="1"/>
          </p:cNvPicPr>
          <p:nvPr/>
        </p:nvPicPr>
        <p:blipFill>
          <a:blip r:embed="rId3" cstate="screen">
            <a:extLst>
              <a:ext uri="{28A0092B-C50C-407E-A947-70E740481C1C}">
                <a14:useLocalDpi xmlns:a14="http://schemas.microsoft.com/office/drawing/2010/main"/>
              </a:ext>
            </a:extLst>
          </a:blip>
          <a:srcRect l="4212" r="4212"/>
          <a:stretch/>
        </p:blipFill>
        <p:spPr>
          <a:xfrm>
            <a:off x="3936787" y="684627"/>
            <a:ext cx="4318426" cy="5488746"/>
          </a:xfrm>
          <a:prstGeom prst="rect">
            <a:avLst/>
          </a:prstGeom>
        </p:spPr>
      </p:pic>
      <p:sp>
        <p:nvSpPr>
          <p:cNvPr id="2" name="TextBox 1">
            <a:extLst>
              <a:ext uri="{FF2B5EF4-FFF2-40B4-BE49-F238E27FC236}">
                <a16:creationId xmlns:a16="http://schemas.microsoft.com/office/drawing/2014/main" id="{DC35E377-EBD6-E0BF-4566-5F971D62214A}"/>
              </a:ext>
              <a:ext uri="{C183D7F6-B498-43B3-948B-1728B52AA6E4}">
                <adec:decorative xmlns:adec="http://schemas.microsoft.com/office/drawing/2017/decorative" val="1"/>
              </a:ext>
            </a:extLst>
          </p:cNvPr>
          <p:cNvSpPr txBox="1"/>
          <p:nvPr/>
        </p:nvSpPr>
        <p:spPr>
          <a:xfrm>
            <a:off x="5457825" y="6173373"/>
            <a:ext cx="2797388" cy="276999"/>
          </a:xfrm>
          <a:prstGeom prst="rect">
            <a:avLst/>
          </a:prstGeom>
          <a:noFill/>
        </p:spPr>
        <p:txBody>
          <a:bodyPr wrap="square">
            <a:spAutoFit/>
          </a:bodyPr>
          <a:lstStyle/>
          <a:p>
            <a:r>
              <a:rPr lang="en-GB" sz="1200" i="0" dirty="0">
                <a:solidFill>
                  <a:schemeClr val="bg1"/>
                </a:solidFill>
                <a:effectLst/>
                <a:latin typeface="Georgia" panose="02040502050405020303" pitchFamily="18" charset="0"/>
              </a:rPr>
              <a:t>© Sphinx </a:t>
            </a:r>
            <a:r>
              <a:rPr lang="en-GB" sz="1200" i="0" dirty="0" err="1">
                <a:solidFill>
                  <a:schemeClr val="bg1"/>
                </a:solidFill>
                <a:effectLst/>
                <a:latin typeface="Georgia" panose="02040502050405020303" pitchFamily="18" charset="0"/>
              </a:rPr>
              <a:t>FineArt</a:t>
            </a:r>
            <a:r>
              <a:rPr lang="en-GB" sz="1200" i="0" dirty="0">
                <a:solidFill>
                  <a:schemeClr val="bg1"/>
                </a:solidFill>
                <a:effectLst/>
                <a:latin typeface="Georgia" panose="02040502050405020303" pitchFamily="18" charset="0"/>
              </a:rPr>
              <a:t>/Bridgeman Images.</a:t>
            </a:r>
            <a:endParaRPr lang="en-GB" sz="1200" dirty="0">
              <a:solidFill>
                <a:schemeClr val="bg1"/>
              </a:solidFill>
              <a:latin typeface="Georgia" panose="02040502050405020303" pitchFamily="18" charset="0"/>
            </a:endParaRPr>
          </a:p>
        </p:txBody>
      </p:sp>
      <p:sp>
        <p:nvSpPr>
          <p:cNvPr id="3" name="Title 2">
            <a:extLst>
              <a:ext uri="{FF2B5EF4-FFF2-40B4-BE49-F238E27FC236}">
                <a16:creationId xmlns:a16="http://schemas.microsoft.com/office/drawing/2014/main" id="{61E51FD1-C5E3-DA62-7A54-7ACDB00EF71D}"/>
              </a:ext>
            </a:extLst>
          </p:cNvPr>
          <p:cNvSpPr>
            <a:spLocks noGrp="1"/>
          </p:cNvSpPr>
          <p:nvPr>
            <p:ph type="title"/>
          </p:nvPr>
        </p:nvSpPr>
        <p:spPr>
          <a:xfrm>
            <a:off x="491358" y="-1325563"/>
            <a:ext cx="10515600" cy="1325563"/>
          </a:xfrm>
        </p:spPr>
        <p:txBody>
          <a:bodyPr/>
          <a:lstStyle/>
          <a:p>
            <a:r>
              <a:rPr lang="en-GB" dirty="0">
                <a:solidFill>
                  <a:srgbClr val="F0F0F0"/>
                </a:solidFill>
              </a:rPr>
              <a:t>Confinement</a:t>
            </a:r>
          </a:p>
        </p:txBody>
      </p:sp>
    </p:spTree>
    <p:extLst>
      <p:ext uri="{BB962C8B-B14F-4D97-AF65-F5344CB8AC3E}">
        <p14:creationId xmlns:p14="http://schemas.microsoft.com/office/powerpoint/2010/main" val="97360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od panelled room with a bath shaped structure in the middle. The bath is lined with cloth and has a stool in the middle. ">
            <a:extLst>
              <a:ext uri="{FF2B5EF4-FFF2-40B4-BE49-F238E27FC236}">
                <a16:creationId xmlns:a16="http://schemas.microsoft.com/office/drawing/2014/main" id="{DF2782EE-5438-0EF7-3D91-4CEE00B3D4E0}"/>
              </a:ext>
            </a:extLst>
          </p:cNvPr>
          <p:cNvPicPr>
            <a:picLocks noChangeAspect="1"/>
          </p:cNvPicPr>
          <p:nvPr/>
        </p:nvPicPr>
        <p:blipFill>
          <a:blip r:embed="rId3" cstate="screen">
            <a:extLst>
              <a:ext uri="{28A0092B-C50C-407E-A947-70E740481C1C}">
                <a14:useLocalDpi xmlns:a14="http://schemas.microsoft.com/office/drawing/2010/main"/>
              </a:ext>
            </a:extLst>
          </a:blip>
          <a:srcRect l="10211" r="10211"/>
          <a:stretch/>
        </p:blipFill>
        <p:spPr>
          <a:xfrm>
            <a:off x="3936787" y="684627"/>
            <a:ext cx="4318426" cy="5488746"/>
          </a:xfrm>
          <a:prstGeom prst="rect">
            <a:avLst/>
          </a:prstGeom>
        </p:spPr>
      </p:pic>
      <p:sp>
        <p:nvSpPr>
          <p:cNvPr id="3" name="TextBox 2">
            <a:extLst>
              <a:ext uri="{FF2B5EF4-FFF2-40B4-BE49-F238E27FC236}">
                <a16:creationId xmlns:a16="http://schemas.microsoft.com/office/drawing/2014/main" id="{D50B0581-9EC5-48CB-76AD-319AB587074F}"/>
              </a:ext>
              <a:ext uri="{C183D7F6-B498-43B3-948B-1728B52AA6E4}">
                <adec:decorative xmlns:adec="http://schemas.microsoft.com/office/drawing/2017/decorative" val="1"/>
              </a:ext>
            </a:extLst>
          </p:cNvPr>
          <p:cNvSpPr txBox="1"/>
          <p:nvPr/>
        </p:nvSpPr>
        <p:spPr>
          <a:xfrm>
            <a:off x="6327118" y="6203121"/>
            <a:ext cx="1928095"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 Historic Royal Palaces</a:t>
            </a:r>
            <a:endParaRPr lang="en-GB" sz="1200" dirty="0">
              <a:solidFill>
                <a:schemeClr val="bg1"/>
              </a:solidFill>
              <a:latin typeface="Georgia"/>
            </a:endParaRPr>
          </a:p>
        </p:txBody>
      </p:sp>
      <p:sp>
        <p:nvSpPr>
          <p:cNvPr id="2" name="Title 1">
            <a:extLst>
              <a:ext uri="{FF2B5EF4-FFF2-40B4-BE49-F238E27FC236}">
                <a16:creationId xmlns:a16="http://schemas.microsoft.com/office/drawing/2014/main" id="{628C840D-DBBE-D05F-BB4D-E534050B30B5}"/>
              </a:ext>
            </a:extLst>
          </p:cNvPr>
          <p:cNvSpPr>
            <a:spLocks noGrp="1"/>
          </p:cNvSpPr>
          <p:nvPr>
            <p:ph type="title"/>
          </p:nvPr>
        </p:nvSpPr>
        <p:spPr>
          <a:xfrm>
            <a:off x="570186" y="-1325563"/>
            <a:ext cx="10515600" cy="1325563"/>
          </a:xfrm>
        </p:spPr>
        <p:txBody>
          <a:bodyPr/>
          <a:lstStyle/>
          <a:p>
            <a:r>
              <a:rPr lang="en-GB" dirty="0">
                <a:solidFill>
                  <a:srgbClr val="F0F0F0"/>
                </a:solidFill>
              </a:rPr>
              <a:t>Tudor bathroom</a:t>
            </a:r>
          </a:p>
        </p:txBody>
      </p:sp>
    </p:spTree>
    <p:extLst>
      <p:ext uri="{BB962C8B-B14F-4D97-AF65-F5344CB8AC3E}">
        <p14:creationId xmlns:p14="http://schemas.microsoft.com/office/powerpoint/2010/main" val="55289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4E7C08-C3EA-73CD-6E42-880E97C7ADE3}"/>
              </a:ext>
            </a:extLst>
          </p:cNvPr>
          <p:cNvSpPr>
            <a:spLocks noGrp="1"/>
          </p:cNvSpPr>
          <p:nvPr>
            <p:ph type="title"/>
          </p:nvPr>
        </p:nvSpPr>
        <p:spPr>
          <a:xfrm>
            <a:off x="401594" y="-1735524"/>
            <a:ext cx="10515600" cy="1325563"/>
          </a:xfrm>
        </p:spPr>
        <p:txBody>
          <a:bodyPr/>
          <a:lstStyle/>
          <a:p>
            <a:r>
              <a:rPr lang="en-GB" dirty="0">
                <a:solidFill>
                  <a:srgbClr val="F0F0F0"/>
                </a:solidFill>
              </a:rPr>
              <a:t>Ceramics</a:t>
            </a:r>
          </a:p>
        </p:txBody>
      </p:sp>
      <p:pic>
        <p:nvPicPr>
          <p:cNvPr id="5" name="Content Placeholder 4" descr="Broken pieces of green ceramic. ">
            <a:extLst>
              <a:ext uri="{FF2B5EF4-FFF2-40B4-BE49-F238E27FC236}">
                <a16:creationId xmlns:a16="http://schemas.microsoft.com/office/drawing/2014/main" id="{022EAA60-4ACB-DDE7-92DC-ADF13F86DC2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659644" y="1253331"/>
            <a:ext cx="6872712" cy="4351338"/>
          </a:xfrm>
        </p:spPr>
      </p:pic>
      <p:sp>
        <p:nvSpPr>
          <p:cNvPr id="4" name="TextBox 3">
            <a:extLst>
              <a:ext uri="{FF2B5EF4-FFF2-40B4-BE49-F238E27FC236}">
                <a16:creationId xmlns:a16="http://schemas.microsoft.com/office/drawing/2014/main" id="{02BFE811-282A-BC25-304D-E564AAED43F4}"/>
              </a:ext>
              <a:ext uri="{C183D7F6-B498-43B3-948B-1728B52AA6E4}">
                <adec:decorative xmlns:adec="http://schemas.microsoft.com/office/drawing/2017/decorative" val="1"/>
              </a:ext>
            </a:extLst>
          </p:cNvPr>
          <p:cNvSpPr txBox="1"/>
          <p:nvPr/>
        </p:nvSpPr>
        <p:spPr>
          <a:xfrm>
            <a:off x="7604261" y="5604669"/>
            <a:ext cx="1928095"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 Historic Royal Palaces</a:t>
            </a:r>
            <a:endParaRPr lang="en-GB" sz="1200" dirty="0">
              <a:solidFill>
                <a:schemeClr val="bg1"/>
              </a:solidFill>
              <a:latin typeface="Georgia"/>
            </a:endParaRPr>
          </a:p>
        </p:txBody>
      </p:sp>
    </p:spTree>
    <p:extLst>
      <p:ext uri="{BB962C8B-B14F-4D97-AF65-F5344CB8AC3E}">
        <p14:creationId xmlns:p14="http://schemas.microsoft.com/office/powerpoint/2010/main" val="1218917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kneeling by a large piece of fabric. The fabric is a light colour with lots of decorative plants and flowers. ">
            <a:extLst>
              <a:ext uri="{FF2B5EF4-FFF2-40B4-BE49-F238E27FC236}">
                <a16:creationId xmlns:a16="http://schemas.microsoft.com/office/drawing/2014/main" id="{DF2782EE-5438-0EF7-3D91-4CEE00B3D4E0}"/>
              </a:ext>
            </a:extLst>
          </p:cNvPr>
          <p:cNvPicPr>
            <a:picLocks noChangeAspect="1"/>
          </p:cNvPicPr>
          <p:nvPr/>
        </p:nvPicPr>
        <p:blipFill>
          <a:blip r:embed="rId3" cstate="screen">
            <a:extLst>
              <a:ext uri="{28A0092B-C50C-407E-A947-70E740481C1C}">
                <a14:useLocalDpi xmlns:a14="http://schemas.microsoft.com/office/drawing/2010/main"/>
              </a:ext>
            </a:extLst>
          </a:blip>
          <a:srcRect t="2536" b="2536"/>
          <a:stretch/>
        </p:blipFill>
        <p:spPr>
          <a:xfrm>
            <a:off x="3936787" y="684627"/>
            <a:ext cx="4318426" cy="5488746"/>
          </a:xfrm>
          <a:prstGeom prst="rect">
            <a:avLst/>
          </a:prstGeom>
        </p:spPr>
      </p:pic>
      <p:sp>
        <p:nvSpPr>
          <p:cNvPr id="3" name="TextBox 2">
            <a:extLst>
              <a:ext uri="{FF2B5EF4-FFF2-40B4-BE49-F238E27FC236}">
                <a16:creationId xmlns:a16="http://schemas.microsoft.com/office/drawing/2014/main" id="{D50B0581-9EC5-48CB-76AD-319AB587074F}"/>
              </a:ext>
              <a:ext uri="{C183D7F6-B498-43B3-948B-1728B52AA6E4}">
                <adec:decorative xmlns:adec="http://schemas.microsoft.com/office/drawing/2017/decorative" val="1"/>
              </a:ext>
            </a:extLst>
          </p:cNvPr>
          <p:cNvSpPr txBox="1"/>
          <p:nvPr/>
        </p:nvSpPr>
        <p:spPr>
          <a:xfrm>
            <a:off x="6353176" y="6173373"/>
            <a:ext cx="1902038"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 Historic Royal Palaces</a:t>
            </a:r>
            <a:endParaRPr lang="en-GB" sz="1200" dirty="0">
              <a:solidFill>
                <a:schemeClr val="bg1"/>
              </a:solidFill>
              <a:latin typeface="Georgia"/>
            </a:endParaRPr>
          </a:p>
        </p:txBody>
      </p:sp>
      <p:sp>
        <p:nvSpPr>
          <p:cNvPr id="2" name="Title 1">
            <a:extLst>
              <a:ext uri="{FF2B5EF4-FFF2-40B4-BE49-F238E27FC236}">
                <a16:creationId xmlns:a16="http://schemas.microsoft.com/office/drawing/2014/main" id="{7157ACE9-97B1-FF48-AA28-C70B72DEA76B}"/>
              </a:ext>
            </a:extLst>
          </p:cNvPr>
          <p:cNvSpPr>
            <a:spLocks noGrp="1"/>
          </p:cNvSpPr>
          <p:nvPr>
            <p:ph type="title"/>
          </p:nvPr>
        </p:nvSpPr>
        <p:spPr>
          <a:xfrm>
            <a:off x="444062" y="-1325563"/>
            <a:ext cx="10515600" cy="1325563"/>
          </a:xfrm>
        </p:spPr>
        <p:txBody>
          <a:bodyPr/>
          <a:lstStyle/>
          <a:p>
            <a:r>
              <a:rPr lang="en-GB" dirty="0" err="1">
                <a:solidFill>
                  <a:srgbClr val="F0F0F0"/>
                </a:solidFill>
              </a:rPr>
              <a:t>Bacton</a:t>
            </a:r>
            <a:r>
              <a:rPr lang="en-GB" dirty="0">
                <a:solidFill>
                  <a:srgbClr val="F0F0F0"/>
                </a:solidFill>
              </a:rPr>
              <a:t> Alter Cloth</a:t>
            </a:r>
          </a:p>
        </p:txBody>
      </p:sp>
    </p:spTree>
    <p:extLst>
      <p:ext uri="{BB962C8B-B14F-4D97-AF65-F5344CB8AC3E}">
        <p14:creationId xmlns:p14="http://schemas.microsoft.com/office/powerpoint/2010/main" val="70700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rtwork depicting two men kneeling in front of a woman in a high status dress, in front of a throne. ">
            <a:extLst>
              <a:ext uri="{FF2B5EF4-FFF2-40B4-BE49-F238E27FC236}">
                <a16:creationId xmlns:a16="http://schemas.microsoft.com/office/drawing/2014/main" id="{022EAA60-4ACB-DDE7-92DC-ADF13F86DC2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659644" y="1253331"/>
            <a:ext cx="6872712" cy="4351338"/>
          </a:xfrm>
        </p:spPr>
      </p:pic>
      <p:sp>
        <p:nvSpPr>
          <p:cNvPr id="2" name="TextBox 1">
            <a:extLst>
              <a:ext uri="{FF2B5EF4-FFF2-40B4-BE49-F238E27FC236}">
                <a16:creationId xmlns:a16="http://schemas.microsoft.com/office/drawing/2014/main" id="{51622147-E751-F6B8-7C49-4E76694C2608}"/>
              </a:ext>
              <a:ext uri="{C183D7F6-B498-43B3-948B-1728B52AA6E4}">
                <adec:decorative xmlns:adec="http://schemas.microsoft.com/office/drawing/2017/decorative" val="1"/>
              </a:ext>
            </a:extLst>
          </p:cNvPr>
          <p:cNvSpPr txBox="1"/>
          <p:nvPr/>
        </p:nvSpPr>
        <p:spPr>
          <a:xfrm>
            <a:off x="6096000" y="5604669"/>
            <a:ext cx="3553142" cy="276999"/>
          </a:xfrm>
          <a:prstGeom prst="rect">
            <a:avLst/>
          </a:prstGeom>
          <a:noFill/>
        </p:spPr>
        <p:txBody>
          <a:bodyPr wrap="square">
            <a:spAutoFit/>
          </a:bodyPr>
          <a:lstStyle/>
          <a:p>
            <a:r>
              <a:rPr lang="de-DE" sz="1200" b="0" i="0" dirty="0">
                <a:solidFill>
                  <a:schemeClr val="bg1"/>
                </a:solidFill>
                <a:effectLst/>
                <a:latin typeface="Georgia" panose="02040502050405020303" pitchFamily="18" charset="0"/>
              </a:rPr>
              <a:t>© Hessen Kassel Heritage / Bridgeman Images</a:t>
            </a:r>
            <a:endParaRPr lang="en-GB" sz="1200" dirty="0">
              <a:solidFill>
                <a:schemeClr val="bg1"/>
              </a:solidFill>
              <a:latin typeface="Georgia" panose="02040502050405020303" pitchFamily="18" charset="0"/>
            </a:endParaRPr>
          </a:p>
        </p:txBody>
      </p:sp>
      <p:sp>
        <p:nvSpPr>
          <p:cNvPr id="3" name="Title 2">
            <a:extLst>
              <a:ext uri="{FF2B5EF4-FFF2-40B4-BE49-F238E27FC236}">
                <a16:creationId xmlns:a16="http://schemas.microsoft.com/office/drawing/2014/main" id="{6187AC1E-243C-E177-F306-0A2660508C1E}"/>
              </a:ext>
            </a:extLst>
          </p:cNvPr>
          <p:cNvSpPr>
            <a:spLocks noGrp="1"/>
          </p:cNvSpPr>
          <p:nvPr>
            <p:ph type="title"/>
          </p:nvPr>
        </p:nvSpPr>
        <p:spPr/>
        <p:txBody>
          <a:bodyPr/>
          <a:lstStyle/>
          <a:p>
            <a:r>
              <a:rPr lang="en-GB" dirty="0"/>
              <a:t>Meeting</a:t>
            </a:r>
            <a:r>
              <a:rPr lang="en-GB" baseline="0" dirty="0"/>
              <a:t> the queen</a:t>
            </a:r>
            <a:endParaRPr lang="en-GB" dirty="0"/>
          </a:p>
        </p:txBody>
      </p:sp>
    </p:spTree>
    <p:extLst>
      <p:ext uri="{BB962C8B-B14F-4D97-AF65-F5344CB8AC3E}">
        <p14:creationId xmlns:p14="http://schemas.microsoft.com/office/powerpoint/2010/main" val="68810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60F3CE-2DF5-7E4E-DD0F-617A9ED172BC}"/>
              </a:ext>
            </a:extLst>
          </p:cNvPr>
          <p:cNvSpPr>
            <a:spLocks noGrp="1"/>
          </p:cNvSpPr>
          <p:nvPr>
            <p:ph type="title"/>
          </p:nvPr>
        </p:nvSpPr>
        <p:spPr>
          <a:xfrm>
            <a:off x="401594" y="-1735524"/>
            <a:ext cx="10515600" cy="1325563"/>
          </a:xfrm>
        </p:spPr>
        <p:txBody>
          <a:bodyPr/>
          <a:lstStyle/>
          <a:p>
            <a:r>
              <a:rPr lang="en-GB" dirty="0">
                <a:solidFill>
                  <a:srgbClr val="E6E6E6"/>
                </a:solidFill>
              </a:rPr>
              <a:t>The Great Hall</a:t>
            </a:r>
          </a:p>
        </p:txBody>
      </p:sp>
      <p:pic>
        <p:nvPicPr>
          <p:cNvPr id="5" name="Content Placeholder 4" descr="A huge room with large tapestries hanging on the walls, intricate woodwork on the ceiling and stained glass windows. ">
            <a:extLst>
              <a:ext uri="{FF2B5EF4-FFF2-40B4-BE49-F238E27FC236}">
                <a16:creationId xmlns:a16="http://schemas.microsoft.com/office/drawing/2014/main" id="{91A5D475-8414-75D9-AA6C-3CB1EB5F9327}"/>
              </a:ext>
              <a:ext uri="{C183D7F6-B498-43B3-948B-1728B52AA6E4}">
                <adec:decorative xmlns:adec="http://schemas.microsoft.com/office/drawing/2017/decorative" val="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830536" y="1253331"/>
            <a:ext cx="6530927" cy="4351338"/>
          </a:xfrm>
        </p:spPr>
      </p:pic>
      <p:sp>
        <p:nvSpPr>
          <p:cNvPr id="2" name="TextBox 1">
            <a:extLst>
              <a:ext uri="{FF2B5EF4-FFF2-40B4-BE49-F238E27FC236}">
                <a16:creationId xmlns:a16="http://schemas.microsoft.com/office/drawing/2014/main" id="{29BDA363-D3F3-64D9-9BC3-8D0C22CED254}"/>
              </a:ext>
              <a:ext uri="{C183D7F6-B498-43B3-948B-1728B52AA6E4}">
                <adec:decorative xmlns:adec="http://schemas.microsoft.com/office/drawing/2017/decorative" val="1"/>
              </a:ext>
            </a:extLst>
          </p:cNvPr>
          <p:cNvSpPr txBox="1"/>
          <p:nvPr/>
        </p:nvSpPr>
        <p:spPr>
          <a:xfrm>
            <a:off x="7433368" y="5604669"/>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8849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399464-EDCE-CF9A-D7ED-7C6765584F56}"/>
              </a:ext>
            </a:extLst>
          </p:cNvPr>
          <p:cNvSpPr txBox="1">
            <a:spLocks noGrp="1"/>
          </p:cNvSpPr>
          <p:nvPr>
            <p:ph type="title" idx="4294967295"/>
          </p:nvPr>
        </p:nvSpPr>
        <p:spPr>
          <a:xfrm>
            <a:off x="401594" y="-1735524"/>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E6E6E6"/>
                </a:solidFill>
                <a:effectLst/>
                <a:uLnTx/>
                <a:uFillTx/>
                <a:latin typeface="+mj-lt"/>
                <a:ea typeface="+mj-ea"/>
                <a:cs typeface="+mj-cs"/>
              </a:rPr>
              <a:t>Falcon</a:t>
            </a:r>
          </a:p>
        </p:txBody>
      </p:sp>
      <p:pic>
        <p:nvPicPr>
          <p:cNvPr id="5" name="Content Placeholder 4" descr="A golden coloured carving of a bird holding a sceptre. ">
            <a:extLst>
              <a:ext uri="{FF2B5EF4-FFF2-40B4-BE49-F238E27FC236}">
                <a16:creationId xmlns:a16="http://schemas.microsoft.com/office/drawing/2014/main" id="{F4A7A49C-A3D8-9444-AC2E-D06BB4A79FC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830536" y="1253331"/>
            <a:ext cx="6530927" cy="4351338"/>
          </a:xfrm>
        </p:spPr>
      </p:pic>
      <p:sp>
        <p:nvSpPr>
          <p:cNvPr id="3" name="TextBox 2">
            <a:extLst>
              <a:ext uri="{FF2B5EF4-FFF2-40B4-BE49-F238E27FC236}">
                <a16:creationId xmlns:a16="http://schemas.microsoft.com/office/drawing/2014/main" id="{71FDF275-C897-A6EE-276F-84EE2230F41B}"/>
              </a:ext>
              <a:ext uri="{C183D7F6-B498-43B3-948B-1728B52AA6E4}">
                <adec:decorative xmlns:adec="http://schemas.microsoft.com/office/drawing/2017/decorative" val="1"/>
              </a:ext>
            </a:extLst>
          </p:cNvPr>
          <p:cNvSpPr txBox="1"/>
          <p:nvPr/>
        </p:nvSpPr>
        <p:spPr>
          <a:xfrm>
            <a:off x="7433368" y="5604669"/>
            <a:ext cx="1928095"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 Historic Royal Palaces</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1782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ved wood with the letters H and A intertwined. ">
            <a:extLst>
              <a:ext uri="{FF2B5EF4-FFF2-40B4-BE49-F238E27FC236}">
                <a16:creationId xmlns:a16="http://schemas.microsoft.com/office/drawing/2014/main" id="{337484ED-73E3-4B8D-1485-CC5ABD2995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3333" y="555473"/>
            <a:ext cx="4085334" cy="5747054"/>
          </a:xfrm>
          <a:prstGeom prst="rect">
            <a:avLst/>
          </a:prstGeom>
        </p:spPr>
      </p:pic>
      <p:sp>
        <p:nvSpPr>
          <p:cNvPr id="3" name="TextBox 2">
            <a:extLst>
              <a:ext uri="{FF2B5EF4-FFF2-40B4-BE49-F238E27FC236}">
                <a16:creationId xmlns:a16="http://schemas.microsoft.com/office/drawing/2014/main" id="{74E44CDC-5188-5DE1-B789-05C03ED5AE01}"/>
              </a:ext>
              <a:ext uri="{C183D7F6-B498-43B3-948B-1728B52AA6E4}">
                <adec:decorative xmlns:adec="http://schemas.microsoft.com/office/drawing/2017/decorative" val="1"/>
              </a:ext>
            </a:extLst>
          </p:cNvPr>
          <p:cNvSpPr txBox="1"/>
          <p:nvPr/>
        </p:nvSpPr>
        <p:spPr>
          <a:xfrm>
            <a:off x="6210572" y="6302527"/>
            <a:ext cx="1928095"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 Historic Royal Palaces</a:t>
            </a:r>
            <a:endParaRPr lang="en-GB" sz="1200" dirty="0">
              <a:solidFill>
                <a:schemeClr val="bg1"/>
              </a:solidFill>
              <a:latin typeface="Georgia"/>
            </a:endParaRPr>
          </a:p>
        </p:txBody>
      </p:sp>
      <p:sp>
        <p:nvSpPr>
          <p:cNvPr id="2" name="Title 1">
            <a:extLst>
              <a:ext uri="{FF2B5EF4-FFF2-40B4-BE49-F238E27FC236}">
                <a16:creationId xmlns:a16="http://schemas.microsoft.com/office/drawing/2014/main" id="{F61664A9-DAE8-D375-B48F-50952F5CD391}"/>
              </a:ext>
            </a:extLst>
          </p:cNvPr>
          <p:cNvSpPr>
            <a:spLocks noGrp="1"/>
          </p:cNvSpPr>
          <p:nvPr>
            <p:ph type="title"/>
          </p:nvPr>
        </p:nvSpPr>
        <p:spPr>
          <a:xfrm>
            <a:off x="838200" y="-1325563"/>
            <a:ext cx="10515600" cy="1325563"/>
          </a:xfrm>
        </p:spPr>
        <p:txBody>
          <a:bodyPr/>
          <a:lstStyle/>
          <a:p>
            <a:r>
              <a:rPr lang="en-GB" dirty="0">
                <a:solidFill>
                  <a:srgbClr val="F0F0F0"/>
                </a:solidFill>
              </a:rPr>
              <a:t>Anne Boleyn Symbol</a:t>
            </a:r>
          </a:p>
        </p:txBody>
      </p:sp>
    </p:spTree>
    <p:extLst>
      <p:ext uri="{BB962C8B-B14F-4D97-AF65-F5344CB8AC3E}">
        <p14:creationId xmlns:p14="http://schemas.microsoft.com/office/powerpoint/2010/main" val="138612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315AD58-63C2-4E3F-C2A4-067F85A10318}"/>
              </a:ext>
            </a:extLst>
          </p:cNvPr>
          <p:cNvSpPr>
            <a:spLocks noGrp="1"/>
          </p:cNvSpPr>
          <p:nvPr>
            <p:ph type="title"/>
          </p:nvPr>
        </p:nvSpPr>
        <p:spPr>
          <a:xfrm>
            <a:off x="401594" y="-1735524"/>
            <a:ext cx="10515600" cy="1325563"/>
          </a:xfrm>
        </p:spPr>
        <p:txBody>
          <a:bodyPr/>
          <a:lstStyle/>
          <a:p>
            <a:r>
              <a:rPr lang="en-GB" dirty="0">
                <a:solidFill>
                  <a:srgbClr val="F0F0F0"/>
                </a:solidFill>
              </a:rPr>
              <a:t>Wolsey Closet</a:t>
            </a:r>
          </a:p>
        </p:txBody>
      </p:sp>
      <p:pic>
        <p:nvPicPr>
          <p:cNvPr id="6" name="Picture 5" descr="A room with wooden panels along the bottom half of the walls, with an elaborate painting along the top half. There are also intricate gold details on the ceiling. ">
            <a:extLst>
              <a:ext uri="{FF2B5EF4-FFF2-40B4-BE49-F238E27FC236}">
                <a16:creationId xmlns:a16="http://schemas.microsoft.com/office/drawing/2014/main" id="{337484ED-73E3-4B8D-1485-CC5ABD2995D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65896" y="637526"/>
            <a:ext cx="4460207" cy="5582948"/>
          </a:xfrm>
          <a:prstGeom prst="rect">
            <a:avLst/>
          </a:prstGeom>
        </p:spPr>
      </p:pic>
      <p:sp>
        <p:nvSpPr>
          <p:cNvPr id="3" name="TextBox 2">
            <a:extLst>
              <a:ext uri="{FF2B5EF4-FFF2-40B4-BE49-F238E27FC236}">
                <a16:creationId xmlns:a16="http://schemas.microsoft.com/office/drawing/2014/main" id="{74E44CDC-5188-5DE1-B789-05C03ED5AE01}"/>
              </a:ext>
              <a:ext uri="{C183D7F6-B498-43B3-948B-1728B52AA6E4}">
                <adec:decorative xmlns:adec="http://schemas.microsoft.com/office/drawing/2017/decorative" val="1"/>
              </a:ext>
            </a:extLst>
          </p:cNvPr>
          <p:cNvSpPr txBox="1"/>
          <p:nvPr/>
        </p:nvSpPr>
        <p:spPr>
          <a:xfrm>
            <a:off x="6398008" y="6220474"/>
            <a:ext cx="1928095"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 Historic Royal Palaces</a:t>
            </a:r>
            <a:endParaRPr lang="en-GB" sz="1200" dirty="0">
              <a:solidFill>
                <a:schemeClr val="bg1"/>
              </a:solidFill>
              <a:latin typeface="Georgia"/>
            </a:endParaRPr>
          </a:p>
        </p:txBody>
      </p:sp>
    </p:spTree>
    <p:extLst>
      <p:ext uri="{BB962C8B-B14F-4D97-AF65-F5344CB8AC3E}">
        <p14:creationId xmlns:p14="http://schemas.microsoft.com/office/powerpoint/2010/main" val="265163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879C3DA-3359-4255-5065-DA2BB0A07A8F}"/>
              </a:ext>
            </a:extLst>
          </p:cNvPr>
          <p:cNvSpPr>
            <a:spLocks noGrp="1"/>
          </p:cNvSpPr>
          <p:nvPr>
            <p:ph type="title"/>
          </p:nvPr>
        </p:nvSpPr>
        <p:spPr>
          <a:xfrm>
            <a:off x="401594" y="-1735524"/>
            <a:ext cx="10515600" cy="1325563"/>
          </a:xfrm>
        </p:spPr>
        <p:txBody>
          <a:bodyPr/>
          <a:lstStyle/>
          <a:p>
            <a:r>
              <a:rPr lang="en-GB" dirty="0">
                <a:solidFill>
                  <a:srgbClr val="F0F0F0"/>
                </a:solidFill>
              </a:rPr>
              <a:t>Henry dining in private</a:t>
            </a:r>
          </a:p>
        </p:txBody>
      </p:sp>
      <p:pic>
        <p:nvPicPr>
          <p:cNvPr id="5" name="Content Placeholder 4" descr="A sketch of a man sitting at a decorated table with many people surrounding him. ">
            <a:extLst>
              <a:ext uri="{FF2B5EF4-FFF2-40B4-BE49-F238E27FC236}">
                <a16:creationId xmlns:a16="http://schemas.microsoft.com/office/drawing/2014/main" id="{2A9FEEDA-FC87-0F58-A098-6045EB4AADE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830536" y="1253331"/>
            <a:ext cx="6530927" cy="4351338"/>
          </a:xfrm>
        </p:spPr>
      </p:pic>
      <p:sp>
        <p:nvSpPr>
          <p:cNvPr id="3" name="TextBox 2">
            <a:extLst>
              <a:ext uri="{FF2B5EF4-FFF2-40B4-BE49-F238E27FC236}">
                <a16:creationId xmlns:a16="http://schemas.microsoft.com/office/drawing/2014/main" id="{0E0A3223-E9C2-7803-ADBB-1EF9BD9CEE06}"/>
              </a:ext>
              <a:ext uri="{C183D7F6-B498-43B3-948B-1728B52AA6E4}">
                <adec:decorative xmlns:adec="http://schemas.microsoft.com/office/drawing/2017/decorative" val="1"/>
              </a:ext>
            </a:extLst>
          </p:cNvPr>
          <p:cNvSpPr txBox="1"/>
          <p:nvPr/>
        </p:nvSpPr>
        <p:spPr>
          <a:xfrm>
            <a:off x="6524625" y="5604669"/>
            <a:ext cx="2836838" cy="276999"/>
          </a:xfrm>
          <a:prstGeom prst="rect">
            <a:avLst/>
          </a:prstGeom>
          <a:noFill/>
        </p:spPr>
        <p:txBody>
          <a:bodyPr wrap="square">
            <a:spAutoFit/>
          </a:bodyPr>
          <a:lstStyle/>
          <a:p>
            <a:r>
              <a:rPr lang="en-GB" sz="1200" i="0" dirty="0">
                <a:solidFill>
                  <a:schemeClr val="bg1"/>
                </a:solidFill>
                <a:effectLst/>
                <a:latin typeface="Georgia" panose="02040502050405020303" pitchFamily="18" charset="0"/>
              </a:rPr>
              <a:t>© The Trustees of the British Museum</a:t>
            </a:r>
            <a:endParaRPr lang="en-GB" sz="1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48470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ketch of several men surrounding a four poster bed. In the bed is a man wearing a crown. ">
            <a:extLst>
              <a:ext uri="{FF2B5EF4-FFF2-40B4-BE49-F238E27FC236}">
                <a16:creationId xmlns:a16="http://schemas.microsoft.com/office/drawing/2014/main" id="{00CB1BA5-09BE-2946-4B41-BDAFA80951B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2830536" y="1253331"/>
            <a:ext cx="6530927" cy="4351338"/>
          </a:xfrm>
        </p:spPr>
      </p:pic>
      <p:sp>
        <p:nvSpPr>
          <p:cNvPr id="3" name="TextBox 2">
            <a:extLst>
              <a:ext uri="{FF2B5EF4-FFF2-40B4-BE49-F238E27FC236}">
                <a16:creationId xmlns:a16="http://schemas.microsoft.com/office/drawing/2014/main" id="{C9F9D93A-5191-20C4-878B-4F5F7488E454}"/>
              </a:ext>
              <a:ext uri="{C183D7F6-B498-43B3-948B-1728B52AA6E4}">
                <adec:decorative xmlns:adec="http://schemas.microsoft.com/office/drawing/2017/decorative" val="1"/>
              </a:ext>
            </a:extLst>
          </p:cNvPr>
          <p:cNvSpPr txBox="1"/>
          <p:nvPr/>
        </p:nvSpPr>
        <p:spPr>
          <a:xfrm>
            <a:off x="5391149" y="5604669"/>
            <a:ext cx="3970314" cy="276999"/>
          </a:xfrm>
          <a:prstGeom prst="rect">
            <a:avLst/>
          </a:prstGeom>
          <a:noFill/>
        </p:spPr>
        <p:txBody>
          <a:bodyPr wrap="square">
            <a:spAutoFit/>
          </a:bodyPr>
          <a:lstStyle/>
          <a:p>
            <a:r>
              <a:rPr lang="en-GB" sz="1200" b="0" i="0" dirty="0">
                <a:solidFill>
                  <a:schemeClr val="bg1"/>
                </a:solidFill>
                <a:effectLst/>
                <a:latin typeface="Georgia" panose="02040502050405020303" pitchFamily="18" charset="0"/>
              </a:rPr>
              <a:t>From the British Library archive </a:t>
            </a:r>
            <a:r>
              <a:rPr lang="en-GB" sz="1200" b="0" i="0" dirty="0" err="1">
                <a:solidFill>
                  <a:schemeClr val="bg1"/>
                </a:solidFill>
                <a:effectLst/>
                <a:latin typeface="Georgia" panose="02040502050405020303" pitchFamily="18" charset="0"/>
              </a:rPr>
              <a:t>Shelfmark</a:t>
            </a:r>
            <a:r>
              <a:rPr lang="en-GB" sz="1200" b="0" i="0" dirty="0">
                <a:solidFill>
                  <a:schemeClr val="bg1"/>
                </a:solidFill>
                <a:effectLst/>
                <a:latin typeface="Georgia" panose="02040502050405020303" pitchFamily="18" charset="0"/>
              </a:rPr>
              <a:t>: Add. 45131</a:t>
            </a:r>
            <a:endParaRPr lang="en-GB" sz="1200" dirty="0">
              <a:solidFill>
                <a:schemeClr val="bg1"/>
              </a:solidFill>
              <a:latin typeface="Georgia" panose="02040502050405020303" pitchFamily="18" charset="0"/>
            </a:endParaRPr>
          </a:p>
        </p:txBody>
      </p:sp>
      <p:sp>
        <p:nvSpPr>
          <p:cNvPr id="2" name="Title 1">
            <a:extLst>
              <a:ext uri="{FF2B5EF4-FFF2-40B4-BE49-F238E27FC236}">
                <a16:creationId xmlns:a16="http://schemas.microsoft.com/office/drawing/2014/main" id="{63430AD9-3827-7256-147E-63D57641A55E}"/>
              </a:ext>
            </a:extLst>
          </p:cNvPr>
          <p:cNvSpPr>
            <a:spLocks noGrp="1"/>
          </p:cNvSpPr>
          <p:nvPr>
            <p:ph type="title"/>
          </p:nvPr>
        </p:nvSpPr>
        <p:spPr>
          <a:xfrm>
            <a:off x="838199" y="-1116833"/>
            <a:ext cx="10515600" cy="1325563"/>
          </a:xfrm>
        </p:spPr>
        <p:txBody>
          <a:bodyPr/>
          <a:lstStyle/>
          <a:p>
            <a:r>
              <a:rPr lang="en-GB" dirty="0">
                <a:solidFill>
                  <a:srgbClr val="F0F0F0"/>
                </a:solidFill>
              </a:rPr>
              <a:t>Henry VII</a:t>
            </a:r>
            <a:r>
              <a:rPr lang="en-GB" baseline="0" dirty="0">
                <a:solidFill>
                  <a:srgbClr val="F0F0F0"/>
                </a:solidFill>
              </a:rPr>
              <a:t> deathbed</a:t>
            </a:r>
            <a:endParaRPr lang="en-GB" dirty="0">
              <a:solidFill>
                <a:srgbClr val="F0F0F0"/>
              </a:solidFill>
            </a:endParaRPr>
          </a:p>
        </p:txBody>
      </p:sp>
    </p:spTree>
    <p:extLst>
      <p:ext uri="{BB962C8B-B14F-4D97-AF65-F5344CB8AC3E}">
        <p14:creationId xmlns:p14="http://schemas.microsoft.com/office/powerpoint/2010/main" val="197848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315AD58-63C2-4E3F-C2A4-067F85A10318}"/>
              </a:ext>
            </a:extLst>
          </p:cNvPr>
          <p:cNvSpPr>
            <a:spLocks noGrp="1"/>
          </p:cNvSpPr>
          <p:nvPr>
            <p:ph type="title"/>
          </p:nvPr>
        </p:nvSpPr>
        <p:spPr>
          <a:xfrm>
            <a:off x="401594" y="-1735524"/>
            <a:ext cx="10515600" cy="1325563"/>
          </a:xfrm>
        </p:spPr>
        <p:txBody>
          <a:bodyPr/>
          <a:lstStyle/>
          <a:p>
            <a:r>
              <a:rPr lang="en-GB" dirty="0">
                <a:solidFill>
                  <a:srgbClr val="F0F0F0"/>
                </a:solidFill>
              </a:rPr>
              <a:t>Astronomical</a:t>
            </a:r>
            <a:r>
              <a:rPr lang="en-GB" baseline="0" dirty="0">
                <a:solidFill>
                  <a:srgbClr val="F0F0F0"/>
                </a:solidFill>
              </a:rPr>
              <a:t> clock</a:t>
            </a:r>
            <a:endParaRPr lang="en-GB" dirty="0">
              <a:solidFill>
                <a:srgbClr val="F0F0F0"/>
              </a:solidFill>
            </a:endParaRPr>
          </a:p>
        </p:txBody>
      </p:sp>
      <p:pic>
        <p:nvPicPr>
          <p:cNvPr id="6" name="Picture 5" descr="A very elaborate clock with many astronomical symbols around the edge. ">
            <a:extLst>
              <a:ext uri="{FF2B5EF4-FFF2-40B4-BE49-F238E27FC236}">
                <a16:creationId xmlns:a16="http://schemas.microsoft.com/office/drawing/2014/main" id="{337484ED-73E3-4B8D-1485-CC5ABD2995D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65896" y="1188965"/>
            <a:ext cx="4460207" cy="4480070"/>
          </a:xfrm>
          <a:prstGeom prst="rect">
            <a:avLst/>
          </a:prstGeom>
        </p:spPr>
      </p:pic>
      <p:sp>
        <p:nvSpPr>
          <p:cNvPr id="3" name="TextBox 2">
            <a:extLst>
              <a:ext uri="{FF2B5EF4-FFF2-40B4-BE49-F238E27FC236}">
                <a16:creationId xmlns:a16="http://schemas.microsoft.com/office/drawing/2014/main" id="{74E44CDC-5188-5DE1-B789-05C03ED5AE01}"/>
              </a:ext>
              <a:ext uri="{C183D7F6-B498-43B3-948B-1728B52AA6E4}">
                <adec:decorative xmlns:adec="http://schemas.microsoft.com/office/drawing/2017/decorative" val="1"/>
              </a:ext>
            </a:extLst>
          </p:cNvPr>
          <p:cNvSpPr txBox="1"/>
          <p:nvPr/>
        </p:nvSpPr>
        <p:spPr>
          <a:xfrm>
            <a:off x="6398008" y="5669035"/>
            <a:ext cx="1928095"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 Historic Royal Palaces</a:t>
            </a:r>
            <a:endParaRPr lang="en-GB" sz="1200" dirty="0">
              <a:solidFill>
                <a:schemeClr val="bg1"/>
              </a:solidFill>
              <a:latin typeface="Georgia"/>
            </a:endParaRPr>
          </a:p>
        </p:txBody>
      </p:sp>
    </p:spTree>
    <p:extLst>
      <p:ext uri="{BB962C8B-B14F-4D97-AF65-F5344CB8AC3E}">
        <p14:creationId xmlns:p14="http://schemas.microsoft.com/office/powerpoint/2010/main" val="304148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4E7C08-C3EA-73CD-6E42-880E97C7ADE3}"/>
              </a:ext>
            </a:extLst>
          </p:cNvPr>
          <p:cNvSpPr>
            <a:spLocks noGrp="1"/>
          </p:cNvSpPr>
          <p:nvPr>
            <p:ph type="title"/>
          </p:nvPr>
        </p:nvSpPr>
        <p:spPr>
          <a:xfrm>
            <a:off x="401594" y="-1735524"/>
            <a:ext cx="10515600" cy="1325563"/>
          </a:xfrm>
        </p:spPr>
        <p:txBody>
          <a:bodyPr/>
          <a:lstStyle/>
          <a:p>
            <a:r>
              <a:rPr lang="en-GB" dirty="0" err="1">
                <a:solidFill>
                  <a:srgbClr val="F0F0F0"/>
                </a:solidFill>
              </a:rPr>
              <a:t>Bristowe</a:t>
            </a:r>
            <a:r>
              <a:rPr lang="en-GB" dirty="0">
                <a:solidFill>
                  <a:srgbClr val="F0F0F0"/>
                </a:solidFill>
              </a:rPr>
              <a:t> hat</a:t>
            </a:r>
          </a:p>
        </p:txBody>
      </p:sp>
      <p:pic>
        <p:nvPicPr>
          <p:cNvPr id="5" name="Content Placeholder 4" descr="A red hat with a velvet-like appearance, with a large green feather. ">
            <a:extLst>
              <a:ext uri="{FF2B5EF4-FFF2-40B4-BE49-F238E27FC236}">
                <a16:creationId xmlns:a16="http://schemas.microsoft.com/office/drawing/2014/main" id="{022EAA60-4ACB-DDE7-92DC-ADF13F86DC2A}"/>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p:blipFill>
        <p:spPr>
          <a:xfrm>
            <a:off x="2659644" y="1253331"/>
            <a:ext cx="6872712" cy="4351338"/>
          </a:xfrm>
        </p:spPr>
      </p:pic>
      <p:sp>
        <p:nvSpPr>
          <p:cNvPr id="4" name="TextBox 3">
            <a:extLst>
              <a:ext uri="{FF2B5EF4-FFF2-40B4-BE49-F238E27FC236}">
                <a16:creationId xmlns:a16="http://schemas.microsoft.com/office/drawing/2014/main" id="{02BFE811-282A-BC25-304D-E564AAED43F4}"/>
              </a:ext>
              <a:ext uri="{C183D7F6-B498-43B3-948B-1728B52AA6E4}">
                <adec:decorative xmlns:adec="http://schemas.microsoft.com/office/drawing/2017/decorative" val="1"/>
              </a:ext>
            </a:extLst>
          </p:cNvPr>
          <p:cNvSpPr txBox="1"/>
          <p:nvPr/>
        </p:nvSpPr>
        <p:spPr>
          <a:xfrm>
            <a:off x="7662653" y="5598339"/>
            <a:ext cx="1928095" cy="276999"/>
          </a:xfrm>
          <a:prstGeom prst="rect">
            <a:avLst/>
          </a:prstGeom>
          <a:noFill/>
        </p:spPr>
        <p:txBody>
          <a:bodyPr wrap="square" lIns="91440" tIns="45720" rIns="91440" bIns="45720" anchor="t">
            <a:spAutoFit/>
          </a:bodyPr>
          <a:lstStyle/>
          <a:p>
            <a:r>
              <a:rPr lang="en-GB" sz="1200" b="0" i="0" dirty="0">
                <a:solidFill>
                  <a:schemeClr val="bg1"/>
                </a:solidFill>
                <a:effectLst/>
                <a:latin typeface="Georgia"/>
              </a:rPr>
              <a:t>© Historic Royal Palaces</a:t>
            </a:r>
            <a:endParaRPr lang="en-GB" sz="1200" dirty="0">
              <a:solidFill>
                <a:schemeClr val="bg1"/>
              </a:solidFill>
              <a:latin typeface="Georgia"/>
            </a:endParaRPr>
          </a:p>
        </p:txBody>
      </p:sp>
    </p:spTree>
    <p:extLst>
      <p:ext uri="{BB962C8B-B14F-4D97-AF65-F5344CB8AC3E}">
        <p14:creationId xmlns:p14="http://schemas.microsoft.com/office/powerpoint/2010/main" val="168132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4" ma:contentTypeDescription="Create a new document." ma:contentTypeScope="" ma:versionID="1e473d87bd5aa6bba6d6de0187bc8461">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8872ccacd59310a38cf77f353eeebe7a"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TMSDE-177636704-50437</_dlc_DocId>
    <_dlc_DocIdUrl xmlns="6a0bfff4-67be-4a96-b973-4401e8ac1668">
      <Url>https://historicroyalpalaces2.sharepoint.com/sites/TMS_Digital_Engagement_Workspace/_layouts/15/DocIdRedir.aspx?ID=TMSDE-177636704-50437</Url>
      <Description>TMSDE-177636704-50437</Description>
    </_dlc_DocIdUrl>
    <SharedWithUsers xmlns="311830fd-edab-4bb4-afbf-658c422cd60d">
      <UserInfo>
        <DisplayName>Lucie Parkes</DisplayName>
        <AccountId>39</AccountId>
        <AccountType/>
      </UserInfo>
      <UserInfo>
        <DisplayName>Steve Goggin</DisplayName>
        <AccountId>21</AccountId>
        <AccountType/>
      </UserInfo>
      <UserInfo>
        <DisplayName>Jake Patel</DisplayName>
        <AccountId>37</AccountId>
        <AccountType/>
      </UserInfo>
      <UserInfo>
        <DisplayName>Catherine Jones</DisplayName>
        <AccountId>43</AccountId>
        <AccountType/>
      </UserInfo>
      <UserInfo>
        <DisplayName>Rosie Cooper</DisplayName>
        <AccountId>295</AccountId>
        <AccountType/>
      </UserInfo>
      <UserInfo>
        <DisplayName>Evie Crockard</DisplayName>
        <AccountId>735</AccountId>
        <AccountType/>
      </UserInfo>
      <UserInfo>
        <DisplayName>Tom Keates-Miles</DisplayName>
        <AccountId>579</AccountId>
        <AccountType/>
      </UserInfo>
      <UserInfo>
        <DisplayName>Charlotte Gunnell</DisplayName>
        <AccountId>30</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7296E1-D18D-4F4F-9FB2-B8CB67E59771}">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B26654-0395-4091-98C2-81A27BD93801}">
  <ds:schemaRefs>
    <ds:schemaRef ds:uri="http://purl.org/dc/dcmitype/"/>
    <ds:schemaRef ds:uri="c12aeb96-693d-4a38-af2e-b31719837d9a"/>
    <ds:schemaRef ds:uri="311830fd-edab-4bb4-afbf-658c422cd60d"/>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6a0bfff4-67be-4a96-b973-4401e8ac1668"/>
    <ds:schemaRef ds:uri="http://purl.org/dc/terms/"/>
  </ds:schemaRefs>
</ds:datastoreItem>
</file>

<file path=customXml/itemProps3.xml><?xml version="1.0" encoding="utf-8"?>
<ds:datastoreItem xmlns:ds="http://schemas.openxmlformats.org/officeDocument/2006/customXml" ds:itemID="{54F5D301-377C-4A6C-BFEC-8C14D1D40290}">
  <ds:schemaRefs>
    <ds:schemaRef ds:uri="http://schemas.microsoft.com/sharepoint/events"/>
  </ds:schemaRefs>
</ds:datastoreItem>
</file>

<file path=customXml/itemProps4.xml><?xml version="1.0" encoding="utf-8"?>
<ds:datastoreItem xmlns:ds="http://schemas.openxmlformats.org/officeDocument/2006/customXml" ds:itemID="{9D5B18C8-64D0-427D-9F5D-A2CA38C352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330</TotalTime>
  <Words>934</Words>
  <Application>Microsoft Office PowerPoint</Application>
  <PresentationFormat>Widescreen</PresentationFormat>
  <Paragraphs>100</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-apple-system</vt:lpstr>
      <vt:lpstr>Arial</vt:lpstr>
      <vt:lpstr>Calibri</vt:lpstr>
      <vt:lpstr>Calibri Light</vt:lpstr>
      <vt:lpstr>Georgia</vt:lpstr>
      <vt:lpstr>Helvetica Neue</vt:lpstr>
      <vt:lpstr>Open Sans</vt:lpstr>
      <vt:lpstr>Roboto</vt:lpstr>
      <vt:lpstr>Segoe UI Historic</vt:lpstr>
      <vt:lpstr>Office Theme</vt:lpstr>
      <vt:lpstr>Hampton Court Palace</vt:lpstr>
      <vt:lpstr>The Great Hall</vt:lpstr>
      <vt:lpstr>Falcon</vt:lpstr>
      <vt:lpstr>Anne Boleyn Symbol</vt:lpstr>
      <vt:lpstr>Wolsey Closet</vt:lpstr>
      <vt:lpstr>Henry dining in private</vt:lpstr>
      <vt:lpstr>Henry VII deathbed</vt:lpstr>
      <vt:lpstr>Astronomical clock</vt:lpstr>
      <vt:lpstr>Bristowe hat</vt:lpstr>
      <vt:lpstr>Stool</vt:lpstr>
      <vt:lpstr>Depiction of an enema</vt:lpstr>
      <vt:lpstr>Royal bedhead</vt:lpstr>
      <vt:lpstr>Pewter doll</vt:lpstr>
      <vt:lpstr>Confinement</vt:lpstr>
      <vt:lpstr>Tudor bathroom</vt:lpstr>
      <vt:lpstr>Ceramics</vt:lpstr>
      <vt:lpstr>Bacton Alter Cloth</vt:lpstr>
      <vt:lpstr>Meeting the queen</vt:lpstr>
    </vt:vector>
  </TitlesOfParts>
  <Company>Historic Royal Palaces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Cooper</dc:creator>
  <cp:lastModifiedBy>Rosie Cooper</cp:lastModifiedBy>
  <cp:revision>22</cp:revision>
  <dcterms:created xsi:type="dcterms:W3CDTF">2023-09-21T13:05:47Z</dcterms:created>
  <dcterms:modified xsi:type="dcterms:W3CDTF">2025-05-21T15:14:17Z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d942aeba-2842-4401-a6bf-86eb9b371563</vt:lpwstr>
  </property>
  <property fmtid="{D5CDD505-2E9C-101B-9397-08002B2CF9AE}" pid="4" name="MediaServiceImageTags">
    <vt:lpwstr/>
  </property>
</Properties>
</file>