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5"/>
  </p:notesMasterIdLst>
  <p:sldIdLst>
    <p:sldId id="433" r:id="rId6"/>
    <p:sldId id="257" r:id="rId7"/>
    <p:sldId id="269" r:id="rId8"/>
    <p:sldId id="435" r:id="rId9"/>
    <p:sldId id="436" r:id="rId10"/>
    <p:sldId id="259" r:id="rId11"/>
    <p:sldId id="265" r:id="rId12"/>
    <p:sldId id="262"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orient="horz" pos="1933" userDrawn="1">
          <p15:clr>
            <a:srgbClr val="A4A3A4"/>
          </p15:clr>
        </p15:guide>
        <p15:guide id="3" orient="horz" pos="2387" userDrawn="1">
          <p15:clr>
            <a:srgbClr val="A4A3A4"/>
          </p15:clr>
        </p15:guide>
        <p15:guide id="4" orient="horz" pos="2478" userDrawn="1">
          <p15:clr>
            <a:srgbClr val="A4A3A4"/>
          </p15:clr>
        </p15:guide>
        <p15:guide id="5"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6C301B-4710-C1DD-19E1-41D9E716FEDB}" name="Stuart Tiffany" initials="ST" userId="387205289fd7095c" providerId="Windows Live"/>
  <p188:author id="{AF8EA67D-3B4A-C7FB-1A95-FEB7B67B49AF}" name="Rosie Cooper" initials="RC" userId="S::Rosie.Cooper@hrp.org.uk::bf124abb-9a2b-4602-9121-6ae61623fa8e" providerId="AD"/>
  <p188:author id="{3FA6F79A-ED44-2C1B-13E7-D8C3855E9F8C}" name="Gail Cameron" initials="GC" userId="S::gail.cameron@hrp.org.uk::30622550-0145-4589-8daf-9c4d1638f1c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17382"/>
    <a:srgbClr val="CD1632"/>
    <a:srgbClr val="3A71B9"/>
    <a:srgbClr val="B8C5E7"/>
    <a:srgbClr val="9CCDA1"/>
    <a:srgbClr val="31AC60"/>
    <a:srgbClr val="ECADA4"/>
    <a:srgbClr val="E18078"/>
    <a:srgbClr val="000000"/>
    <a:srgbClr val="D65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54C54-633D-42DB-BB1C-8A9CEBBB6F07}" v="142" dt="2025-03-28T14:08:31.140"/>
    <p1510:client id="{76C9457A-5B46-B904-9A63-970636954F5E}" v="87" dt="2025-03-27T22:43:44.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04" autoAdjust="0"/>
    <p:restoredTop sz="69904" autoAdjust="0"/>
  </p:normalViewPr>
  <p:slideViewPr>
    <p:cSldViewPr snapToGrid="0">
      <p:cViewPr varScale="1">
        <p:scale>
          <a:sx n="78" d="100"/>
          <a:sy n="78" d="100"/>
        </p:scale>
        <p:origin x="1284" y="90"/>
      </p:cViewPr>
      <p:guideLst>
        <p:guide orient="horz" pos="2636"/>
        <p:guide orient="horz" pos="1933"/>
        <p:guide orient="horz" pos="2387"/>
        <p:guide orient="horz" pos="2478"/>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ie Cooper" userId="bf124abb-9a2b-4602-9121-6ae61623fa8e" providerId="ADAL" clId="{4BB54C54-633D-42DB-BB1C-8A9CEBBB6F07}"/>
    <pc:docChg chg="undo custSel modSld">
      <pc:chgData name="Rosie Cooper" userId="bf124abb-9a2b-4602-9121-6ae61623fa8e" providerId="ADAL" clId="{4BB54C54-633D-42DB-BB1C-8A9CEBBB6F07}" dt="2025-03-28T12:22:54.255" v="329" actId="14429"/>
      <pc:docMkLst>
        <pc:docMk/>
      </pc:docMkLst>
      <pc:sldChg chg="modSp modNotesTx">
        <pc:chgData name="Rosie Cooper" userId="bf124abb-9a2b-4602-9121-6ae61623fa8e" providerId="ADAL" clId="{4BB54C54-633D-42DB-BB1C-8A9CEBBB6F07}" dt="2025-03-28T12:11:51.253" v="30"/>
        <pc:sldMkLst>
          <pc:docMk/>
          <pc:sldMk cId="456366982" sldId="257"/>
        </pc:sldMkLst>
        <pc:picChg chg="mod">
          <ac:chgData name="Rosie Cooper" userId="bf124abb-9a2b-4602-9121-6ae61623fa8e" providerId="ADAL" clId="{4BB54C54-633D-42DB-BB1C-8A9CEBBB6F07}" dt="2025-03-28T12:11:41.928" v="29"/>
          <ac:picMkLst>
            <pc:docMk/>
            <pc:sldMk cId="456366982" sldId="257"/>
            <ac:picMk id="25" creationId="{06CC0225-F51D-0B88-C0B8-34C1A7056062}"/>
          </ac:picMkLst>
        </pc:picChg>
        <pc:picChg chg="mod">
          <ac:chgData name="Rosie Cooper" userId="bf124abb-9a2b-4602-9121-6ae61623fa8e" providerId="ADAL" clId="{4BB54C54-633D-42DB-BB1C-8A9CEBBB6F07}" dt="2025-03-28T12:11:29.200" v="28"/>
          <ac:picMkLst>
            <pc:docMk/>
            <pc:sldMk cId="456366982" sldId="257"/>
            <ac:picMk id="29" creationId="{D68CB819-B91F-4775-4C95-2E283DDA92DD}"/>
          </ac:picMkLst>
        </pc:picChg>
        <pc:picChg chg="mod">
          <ac:chgData name="Rosie Cooper" userId="bf124abb-9a2b-4602-9121-6ae61623fa8e" providerId="ADAL" clId="{4BB54C54-633D-42DB-BB1C-8A9CEBBB6F07}" dt="2025-03-28T12:11:51.253" v="30"/>
          <ac:picMkLst>
            <pc:docMk/>
            <pc:sldMk cId="456366982" sldId="257"/>
            <ac:picMk id="31" creationId="{6A676900-C8B8-072F-3987-3FCC019035DF}"/>
          </ac:picMkLst>
        </pc:picChg>
      </pc:sldChg>
      <pc:sldChg chg="addSp delSp modSp mod modNotesTx">
        <pc:chgData name="Rosie Cooper" userId="bf124abb-9a2b-4602-9121-6ae61623fa8e" providerId="ADAL" clId="{4BB54C54-633D-42DB-BB1C-8A9CEBBB6F07}" dt="2025-03-28T12:20:17.339" v="211" actId="1038"/>
        <pc:sldMkLst>
          <pc:docMk/>
          <pc:sldMk cId="4053274419" sldId="259"/>
        </pc:sldMkLst>
        <pc:spChg chg="mod">
          <ac:chgData name="Rosie Cooper" userId="bf124abb-9a2b-4602-9121-6ae61623fa8e" providerId="ADAL" clId="{4BB54C54-633D-42DB-BB1C-8A9CEBBB6F07}" dt="2025-03-28T12:19:39.474" v="181" actId="14430"/>
          <ac:spMkLst>
            <pc:docMk/>
            <pc:sldMk cId="4053274419" sldId="259"/>
            <ac:spMk id="4" creationId="{BE861341-2E14-6115-3F85-F85F3D02367B}"/>
          </ac:spMkLst>
        </pc:spChg>
        <pc:spChg chg="add del mod">
          <ac:chgData name="Rosie Cooper" userId="bf124abb-9a2b-4602-9121-6ae61623fa8e" providerId="ADAL" clId="{4BB54C54-633D-42DB-BB1C-8A9CEBBB6F07}" dt="2025-03-28T12:19:57.352" v="190" actId="478"/>
          <ac:spMkLst>
            <pc:docMk/>
            <pc:sldMk cId="4053274419" sldId="259"/>
            <ac:spMk id="5" creationId="{E414A97C-7A6B-9099-E599-86675948B4F1}"/>
          </ac:spMkLst>
        </pc:spChg>
        <pc:spChg chg="mod">
          <ac:chgData name="Rosie Cooper" userId="bf124abb-9a2b-4602-9121-6ae61623fa8e" providerId="ADAL" clId="{4BB54C54-633D-42DB-BB1C-8A9CEBBB6F07}" dt="2025-03-28T12:19:36.053" v="177" actId="14429"/>
          <ac:spMkLst>
            <pc:docMk/>
            <pc:sldMk cId="4053274419" sldId="259"/>
            <ac:spMk id="13" creationId="{EC774FA0-6DDB-2F20-49D3-B6D82F556320}"/>
          </ac:spMkLst>
        </pc:spChg>
        <pc:picChg chg="mod">
          <ac:chgData name="Rosie Cooper" userId="bf124abb-9a2b-4602-9121-6ae61623fa8e" providerId="ADAL" clId="{4BB54C54-633D-42DB-BB1C-8A9CEBBB6F07}" dt="2025-03-28T12:19:37.168" v="179" actId="14429"/>
          <ac:picMkLst>
            <pc:docMk/>
            <pc:sldMk cId="4053274419" sldId="259"/>
            <ac:picMk id="2" creationId="{4100F7F1-D60C-6028-57F9-A3BB51AF738E}"/>
          </ac:picMkLst>
        </pc:picChg>
        <pc:picChg chg="del mod modVis">
          <ac:chgData name="Rosie Cooper" userId="bf124abb-9a2b-4602-9121-6ae61623fa8e" providerId="ADAL" clId="{4BB54C54-633D-42DB-BB1C-8A9CEBBB6F07}" dt="2025-03-28T12:19:44.089" v="186" actId="478"/>
          <ac:picMkLst>
            <pc:docMk/>
            <pc:sldMk cId="4053274419" sldId="259"/>
            <ac:picMk id="3" creationId="{ED9ABFB4-64A6-4F28-4D50-1E9F406E622D}"/>
          </ac:picMkLst>
        </pc:picChg>
        <pc:picChg chg="add mod ord">
          <ac:chgData name="Rosie Cooper" userId="bf124abb-9a2b-4602-9121-6ae61623fa8e" providerId="ADAL" clId="{4BB54C54-633D-42DB-BB1C-8A9CEBBB6F07}" dt="2025-03-28T12:20:17.339" v="211" actId="1038"/>
          <ac:picMkLst>
            <pc:docMk/>
            <pc:sldMk cId="4053274419" sldId="259"/>
            <ac:picMk id="6" creationId="{C0E55546-4FA7-59F3-B162-971575218B48}"/>
          </ac:picMkLst>
        </pc:picChg>
        <pc:picChg chg="mod">
          <ac:chgData name="Rosie Cooper" userId="bf124abb-9a2b-4602-9121-6ae61623fa8e" providerId="ADAL" clId="{4BB54C54-633D-42DB-BB1C-8A9CEBBB6F07}" dt="2025-03-28T12:20:09.247" v="195" actId="1076"/>
          <ac:picMkLst>
            <pc:docMk/>
            <pc:sldMk cId="4053274419" sldId="259"/>
            <ac:picMk id="18" creationId="{8D879EF4-E83F-9B91-2B8C-67753A4478A9}"/>
          </ac:picMkLst>
        </pc:picChg>
      </pc:sldChg>
      <pc:sldChg chg="addSp delSp modSp mod">
        <pc:chgData name="Rosie Cooper" userId="bf124abb-9a2b-4602-9121-6ae61623fa8e" providerId="ADAL" clId="{4BB54C54-633D-42DB-BB1C-8A9CEBBB6F07}" dt="2025-03-28T12:21:40.423" v="323" actId="1076"/>
        <pc:sldMkLst>
          <pc:docMk/>
          <pc:sldMk cId="2787683985" sldId="262"/>
        </pc:sldMkLst>
        <pc:spChg chg="add del mod">
          <ac:chgData name="Rosie Cooper" userId="bf124abb-9a2b-4602-9121-6ae61623fa8e" providerId="ADAL" clId="{4BB54C54-633D-42DB-BB1C-8A9CEBBB6F07}" dt="2025-03-28T12:21:26.325" v="319" actId="478"/>
          <ac:spMkLst>
            <pc:docMk/>
            <pc:sldMk cId="2787683985" sldId="262"/>
            <ac:spMk id="7" creationId="{60B8D0B3-0CE3-7121-93CA-09AF6D51F5D1}"/>
          </ac:spMkLst>
        </pc:spChg>
        <pc:picChg chg="del">
          <ac:chgData name="Rosie Cooper" userId="bf124abb-9a2b-4602-9121-6ae61623fa8e" providerId="ADAL" clId="{4BB54C54-633D-42DB-BB1C-8A9CEBBB6F07}" dt="2025-03-28T12:21:23.733" v="318" actId="478"/>
          <ac:picMkLst>
            <pc:docMk/>
            <pc:sldMk cId="2787683985" sldId="262"/>
            <ac:picMk id="3" creationId="{F6558271-8324-2B07-D222-CAEBD2B007D6}"/>
          </ac:picMkLst>
        </pc:picChg>
        <pc:picChg chg="add mod">
          <ac:chgData name="Rosie Cooper" userId="bf124abb-9a2b-4602-9121-6ae61623fa8e" providerId="ADAL" clId="{4BB54C54-633D-42DB-BB1C-8A9CEBBB6F07}" dt="2025-03-28T12:21:40.423" v="323" actId="1076"/>
          <ac:picMkLst>
            <pc:docMk/>
            <pc:sldMk cId="2787683985" sldId="262"/>
            <ac:picMk id="6" creationId="{D0C954D4-8006-AC04-D3DA-31E38172FE65}"/>
          </ac:picMkLst>
        </pc:picChg>
      </pc:sldChg>
      <pc:sldChg chg="modNotesTx">
        <pc:chgData name="Rosie Cooper" userId="bf124abb-9a2b-4602-9121-6ae61623fa8e" providerId="ADAL" clId="{4BB54C54-633D-42DB-BB1C-8A9CEBBB6F07}" dt="2025-03-28T12:22:28.440" v="328" actId="6549"/>
        <pc:sldMkLst>
          <pc:docMk/>
          <pc:sldMk cId="1298964203" sldId="264"/>
        </pc:sldMkLst>
      </pc:sldChg>
      <pc:sldChg chg="modSp modNotesTx">
        <pc:chgData name="Rosie Cooper" userId="bf124abb-9a2b-4602-9121-6ae61623fa8e" providerId="ADAL" clId="{4BB54C54-633D-42DB-BB1C-8A9CEBBB6F07}" dt="2025-03-28T12:21:16.571" v="316" actId="962"/>
        <pc:sldMkLst>
          <pc:docMk/>
          <pc:sldMk cId="950441561" sldId="265"/>
        </pc:sldMkLst>
        <pc:picChg chg="mod">
          <ac:chgData name="Rosie Cooper" userId="bf124abb-9a2b-4602-9121-6ae61623fa8e" providerId="ADAL" clId="{4BB54C54-633D-42DB-BB1C-8A9CEBBB6F07}" dt="2025-03-28T12:21:16.571" v="316" actId="962"/>
          <ac:picMkLst>
            <pc:docMk/>
            <pc:sldMk cId="950441561" sldId="265"/>
            <ac:picMk id="2" creationId="{1CE8F594-D74E-A153-4AB3-531CCB00AE1C}"/>
          </ac:picMkLst>
        </pc:picChg>
      </pc:sldChg>
      <pc:sldChg chg="addSp delSp modSp mod modNotesTx">
        <pc:chgData name="Rosie Cooper" userId="bf124abb-9a2b-4602-9121-6ae61623fa8e" providerId="ADAL" clId="{4BB54C54-633D-42DB-BB1C-8A9CEBBB6F07}" dt="2025-03-28T12:18:14.798" v="152" actId="14429"/>
        <pc:sldMkLst>
          <pc:docMk/>
          <pc:sldMk cId="878530208" sldId="433"/>
        </pc:sldMkLst>
        <pc:spChg chg="add del mod">
          <ac:chgData name="Rosie Cooper" userId="bf124abb-9a2b-4602-9121-6ae61623fa8e" providerId="ADAL" clId="{4BB54C54-633D-42DB-BB1C-8A9CEBBB6F07}" dt="2025-03-28T12:17:02.438" v="64"/>
          <ac:spMkLst>
            <pc:docMk/>
            <pc:sldMk cId="878530208" sldId="433"/>
            <ac:spMk id="5" creationId="{E5FB88B7-26DA-F853-3040-28D5319665E5}"/>
          </ac:spMkLst>
        </pc:spChg>
        <pc:spChg chg="mod">
          <ac:chgData name="Rosie Cooper" userId="bf124abb-9a2b-4602-9121-6ae61623fa8e" providerId="ADAL" clId="{4BB54C54-633D-42DB-BB1C-8A9CEBBB6F07}" dt="2025-03-28T12:11:08.977" v="26" actId="20577"/>
          <ac:spMkLst>
            <pc:docMk/>
            <pc:sldMk cId="878530208" sldId="433"/>
            <ac:spMk id="9" creationId="{478B1542-1CC3-8F94-C7BD-1A3C721C1A90}"/>
          </ac:spMkLst>
        </pc:spChg>
        <pc:picChg chg="del mod modVis">
          <ac:chgData name="Rosie Cooper" userId="bf124abb-9a2b-4602-9121-6ae61623fa8e" providerId="ADAL" clId="{4BB54C54-633D-42DB-BB1C-8A9CEBBB6F07}" dt="2025-03-28T12:16:55.753" v="63" actId="478"/>
          <ac:picMkLst>
            <pc:docMk/>
            <pc:sldMk cId="878530208" sldId="433"/>
            <ac:picMk id="2" creationId="{A50A030A-8440-D091-D5F6-715C4E2CDC90}"/>
          </ac:picMkLst>
        </pc:picChg>
        <pc:picChg chg="mod ord modVis">
          <ac:chgData name="Rosie Cooper" userId="bf124abb-9a2b-4602-9121-6ae61623fa8e" providerId="ADAL" clId="{4BB54C54-633D-42DB-BB1C-8A9CEBBB6F07}" dt="2025-03-28T12:17:28.729" v="75" actId="13244"/>
          <ac:picMkLst>
            <pc:docMk/>
            <pc:sldMk cId="878530208" sldId="433"/>
            <ac:picMk id="3" creationId="{436E6993-A73A-5B9D-3123-73BD03927CCB}"/>
          </ac:picMkLst>
        </pc:picChg>
        <pc:picChg chg="mod modVis">
          <ac:chgData name="Rosie Cooper" userId="bf124abb-9a2b-4602-9121-6ae61623fa8e" providerId="ADAL" clId="{4BB54C54-633D-42DB-BB1C-8A9CEBBB6F07}" dt="2025-03-28T12:18:13.650" v="150" actId="14429"/>
          <ac:picMkLst>
            <pc:docMk/>
            <pc:sldMk cId="878530208" sldId="433"/>
            <ac:picMk id="8" creationId="{2EB90099-6EE6-BCD8-46D2-8E11275C5922}"/>
          </ac:picMkLst>
        </pc:picChg>
        <pc:picChg chg="add mod ord modVis modCrop">
          <ac:chgData name="Rosie Cooper" userId="bf124abb-9a2b-4602-9121-6ae61623fa8e" providerId="ADAL" clId="{4BB54C54-633D-42DB-BB1C-8A9CEBBB6F07}" dt="2025-03-28T12:18:14.798" v="152" actId="14429"/>
          <ac:picMkLst>
            <pc:docMk/>
            <pc:sldMk cId="878530208" sldId="433"/>
            <ac:picMk id="10" creationId="{37B21C29-23DA-6EDA-8E6B-4FEEFF5AFC60}"/>
          </ac:picMkLst>
        </pc:picChg>
      </pc:sldChg>
      <pc:sldChg chg="addSp delSp modSp mod">
        <pc:chgData name="Rosie Cooper" userId="bf124abb-9a2b-4602-9121-6ae61623fa8e" providerId="ADAL" clId="{4BB54C54-633D-42DB-BB1C-8A9CEBBB6F07}" dt="2025-03-28T12:22:54.255" v="329" actId="14429"/>
        <pc:sldMkLst>
          <pc:docMk/>
          <pc:sldMk cId="155609663" sldId="435"/>
        </pc:sldMkLst>
        <pc:spChg chg="mod modVis">
          <ac:chgData name="Rosie Cooper" userId="bf124abb-9a2b-4602-9121-6ae61623fa8e" providerId="ADAL" clId="{4BB54C54-633D-42DB-BB1C-8A9CEBBB6F07}" dt="2025-03-28T12:22:54.255" v="329" actId="14429"/>
          <ac:spMkLst>
            <pc:docMk/>
            <pc:sldMk cId="155609663" sldId="435"/>
            <ac:spMk id="8" creationId="{3A3F65CC-DACC-FEE3-20F5-8E517ABD478D}"/>
          </ac:spMkLst>
        </pc:spChg>
        <pc:spChg chg="add del mod">
          <ac:chgData name="Rosie Cooper" userId="bf124abb-9a2b-4602-9121-6ae61623fa8e" providerId="ADAL" clId="{4BB54C54-633D-42DB-BB1C-8A9CEBBB6F07}" dt="2025-03-28T12:18:56.318" v="162"/>
          <ac:spMkLst>
            <pc:docMk/>
            <pc:sldMk cId="155609663" sldId="435"/>
            <ac:spMk id="12" creationId="{3FFA2ED8-6EE5-1B56-7D2D-435E7766B06D}"/>
          </ac:spMkLst>
        </pc:spChg>
        <pc:spChg chg="add del mod">
          <ac:chgData name="Rosie Cooper" userId="bf124abb-9a2b-4602-9121-6ae61623fa8e" providerId="ADAL" clId="{4BB54C54-633D-42DB-BB1C-8A9CEBBB6F07}" dt="2025-03-28T12:19:28.548" v="175" actId="478"/>
          <ac:spMkLst>
            <pc:docMk/>
            <pc:sldMk cId="155609663" sldId="435"/>
            <ac:spMk id="21" creationId="{FF44868A-FA9E-ADE2-977F-9DE53A647B83}"/>
          </ac:spMkLst>
        </pc:spChg>
        <pc:picChg chg="del mod modVis">
          <ac:chgData name="Rosie Cooper" userId="bf124abb-9a2b-4602-9121-6ae61623fa8e" providerId="ADAL" clId="{4BB54C54-633D-42DB-BB1C-8A9CEBBB6F07}" dt="2025-03-28T12:18:51.913" v="161" actId="478"/>
          <ac:picMkLst>
            <pc:docMk/>
            <pc:sldMk cId="155609663" sldId="435"/>
            <ac:picMk id="5" creationId="{ED261709-503C-3AAE-00D3-9FD7C9047A99}"/>
          </ac:picMkLst>
        </pc:picChg>
        <pc:picChg chg="add mod">
          <ac:chgData name="Rosie Cooper" userId="bf124abb-9a2b-4602-9121-6ae61623fa8e" providerId="ADAL" clId="{4BB54C54-633D-42DB-BB1C-8A9CEBBB6F07}" dt="2025-03-28T12:18:28.961" v="156"/>
          <ac:picMkLst>
            <pc:docMk/>
            <pc:sldMk cId="155609663" sldId="435"/>
            <ac:picMk id="6" creationId="{B7F65831-75F9-2A3B-0ECC-02E575945650}"/>
          </ac:picMkLst>
        </pc:picChg>
        <pc:picChg chg="mod modVis">
          <ac:chgData name="Rosie Cooper" userId="bf124abb-9a2b-4602-9121-6ae61623fa8e" providerId="ADAL" clId="{4BB54C54-633D-42DB-BB1C-8A9CEBBB6F07}" dt="2025-03-28T12:18:36.659" v="158" actId="14429"/>
          <ac:picMkLst>
            <pc:docMk/>
            <pc:sldMk cId="155609663" sldId="435"/>
            <ac:picMk id="9" creationId="{F94DE98F-C66C-22A0-C14F-94FBCE1B8F70}"/>
          </ac:picMkLst>
        </pc:picChg>
        <pc:picChg chg="add mod">
          <ac:chgData name="Rosie Cooper" userId="bf124abb-9a2b-4602-9121-6ae61623fa8e" providerId="ADAL" clId="{4BB54C54-633D-42DB-BB1C-8A9CEBBB6F07}" dt="2025-03-28T12:18:28.254" v="155" actId="14100"/>
          <ac:picMkLst>
            <pc:docMk/>
            <pc:sldMk cId="155609663" sldId="435"/>
            <ac:picMk id="11" creationId="{6F0C4BC8-9675-7587-2C1B-2C8430FAEB53}"/>
          </ac:picMkLst>
        </pc:picChg>
        <pc:picChg chg="add del mod">
          <ac:chgData name="Rosie Cooper" userId="bf124abb-9a2b-4602-9121-6ae61623fa8e" providerId="ADAL" clId="{4BB54C54-633D-42DB-BB1C-8A9CEBBB6F07}" dt="2025-03-28T12:18:59.197" v="166" actId="478"/>
          <ac:picMkLst>
            <pc:docMk/>
            <pc:sldMk cId="155609663" sldId="435"/>
            <ac:picMk id="19" creationId="{FCD3297F-65AD-1AA2-17DC-29AE068CBE32}"/>
          </ac:picMkLst>
        </pc:picChg>
        <pc:picChg chg="add mod ord">
          <ac:chgData name="Rosie Cooper" userId="bf124abb-9a2b-4602-9121-6ae61623fa8e" providerId="ADAL" clId="{4BB54C54-633D-42DB-BB1C-8A9CEBBB6F07}" dt="2025-03-28T12:19:24.236" v="174" actId="13244"/>
          <ac:picMkLst>
            <pc:docMk/>
            <pc:sldMk cId="155609663" sldId="435"/>
            <ac:picMk id="27" creationId="{8CCE3C74-9C5F-724F-FCFC-045B7479BA95}"/>
          </ac:picMkLst>
        </pc:picChg>
      </pc:sldChg>
      <pc:sldChg chg="modSp mod modNotesTx">
        <pc:chgData name="Rosie Cooper" userId="bf124abb-9a2b-4602-9121-6ae61623fa8e" providerId="ADAL" clId="{4BB54C54-633D-42DB-BB1C-8A9CEBBB6F07}" dt="2025-03-28T12:12:17.671" v="32"/>
        <pc:sldMkLst>
          <pc:docMk/>
          <pc:sldMk cId="2467620001" sldId="436"/>
        </pc:sldMkLst>
        <pc:spChg chg="mod">
          <ac:chgData name="Rosie Cooper" userId="bf124abb-9a2b-4602-9121-6ae61623fa8e" providerId="ADAL" clId="{4BB54C54-633D-42DB-BB1C-8A9CEBBB6F07}" dt="2025-03-28T12:12:08.232" v="31" actId="6549"/>
          <ac:spMkLst>
            <pc:docMk/>
            <pc:sldMk cId="2467620001" sldId="436"/>
            <ac:spMk id="2" creationId="{0C076CAB-BA6E-A49E-2649-72F72CEA87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315CD-7D2F-4C31-B1EE-A75D37E7D008}" type="datetimeFigureOut">
              <a:rPr lang="en-GB" smtClean="0"/>
              <a:t>28/03/2025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7763D-30BC-40D1-94C9-1E24159BADCE}" type="slidenum">
              <a:rPr lang="en-GB" smtClean="0"/>
              <a:t>‹#›</a:t>
            </a:fld>
            <a:endParaRPr lang="en-GB"/>
          </a:p>
        </p:txBody>
      </p:sp>
    </p:spTree>
    <p:extLst>
      <p:ext uri="{BB962C8B-B14F-4D97-AF65-F5344CB8AC3E}">
        <p14:creationId xmlns:p14="http://schemas.microsoft.com/office/powerpoint/2010/main" val="2982268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ages.hrp.org.uk/search/?searchQuery=will%20somers&amp;page=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uturelearn.com/info/courses/tudor-entertainment/0/steps/38737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ct.uk/collection/405796/the-family-of-Henry-vii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i="0" dirty="0"/>
              <a:t>Image Credit:</a:t>
            </a:r>
          </a:p>
          <a:p>
            <a:pPr marL="0" indent="0">
              <a:buNone/>
            </a:pP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dirty="0">
                <a:solidFill>
                  <a:srgbClr val="000000"/>
                </a:solidFill>
                <a:effectLst/>
                <a:latin typeface="Aptos Narrow" panose="020B0004020202020204" pitchFamily="34" charset="0"/>
              </a:rPr>
              <a:t>Historic Royal Palaces</a:t>
            </a:r>
            <a:endParaRPr lang="en-GB" b="0" dirty="0"/>
          </a:p>
          <a:p>
            <a:endParaRPr lang="en-US" dirty="0"/>
          </a:p>
        </p:txBody>
      </p:sp>
      <p:sp>
        <p:nvSpPr>
          <p:cNvPr id="4" name="Slide Number Placeholder 3"/>
          <p:cNvSpPr>
            <a:spLocks noGrp="1"/>
          </p:cNvSpPr>
          <p:nvPr>
            <p:ph type="sldNum" sz="quarter" idx="5"/>
          </p:nvPr>
        </p:nvSpPr>
        <p:spPr/>
        <p:txBody>
          <a:bodyPr/>
          <a:lstStyle/>
          <a:p>
            <a:fld id="{3437763D-30BC-40D1-94C9-1E24159BADCE}" type="slidenum">
              <a:rPr lang="en-GB" smtClean="0"/>
              <a:t>1</a:t>
            </a:fld>
            <a:endParaRPr lang="en-GB"/>
          </a:p>
        </p:txBody>
      </p:sp>
    </p:spTree>
    <p:extLst>
      <p:ext uri="{BB962C8B-B14F-4D97-AF65-F5344CB8AC3E}">
        <p14:creationId xmlns:p14="http://schemas.microsoft.com/office/powerpoint/2010/main" val="170608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the videos: https://youtube.com/playlist?list=PLmQztN3936tL1ZgIHlfwlsKaRAqEDNQf1&amp;feature=shared </a:t>
            </a:r>
          </a:p>
        </p:txBody>
      </p:sp>
      <p:sp>
        <p:nvSpPr>
          <p:cNvPr id="4" name="Slide Number Placeholder 3"/>
          <p:cNvSpPr>
            <a:spLocks noGrp="1"/>
          </p:cNvSpPr>
          <p:nvPr>
            <p:ph type="sldNum" sz="quarter" idx="5"/>
          </p:nvPr>
        </p:nvSpPr>
        <p:spPr/>
        <p:txBody>
          <a:bodyPr/>
          <a:lstStyle/>
          <a:p>
            <a:fld id="{3437763D-30BC-40D1-94C9-1E24159BADCE}" type="slidenum">
              <a:rPr lang="en-GB" smtClean="0"/>
              <a:t>2</a:t>
            </a:fld>
            <a:endParaRPr lang="en-GB"/>
          </a:p>
        </p:txBody>
      </p:sp>
    </p:spTree>
    <p:extLst>
      <p:ext uri="{BB962C8B-B14F-4D97-AF65-F5344CB8AC3E}">
        <p14:creationId xmlns:p14="http://schemas.microsoft.com/office/powerpoint/2010/main" val="112681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r>
              <a:rPr lang="en-GB" b="0" u="none" dirty="0"/>
              <a:t>These terms are </a:t>
            </a:r>
            <a:r>
              <a:rPr lang="en-GB" dirty="0"/>
              <a:t>used </a:t>
            </a:r>
            <a:r>
              <a:rPr lang="en-GB" b="0" u="none" dirty="0"/>
              <a:t>in the</a:t>
            </a:r>
            <a:r>
              <a:rPr lang="en-GB" dirty="0"/>
              <a:t> </a:t>
            </a:r>
            <a:r>
              <a:rPr lang="en-GB" b="0" u="none" dirty="0"/>
              <a:t>video </a:t>
            </a:r>
            <a:r>
              <a:rPr lang="en-GB" dirty="0"/>
              <a:t>and </a:t>
            </a:r>
            <a:r>
              <a:rPr lang="en-GB" b="0" u="none" dirty="0"/>
              <a:t>this source task. It would be useful for </a:t>
            </a:r>
            <a:r>
              <a:rPr lang="en-GB" dirty="0"/>
              <a:t>students </a:t>
            </a:r>
            <a:r>
              <a:rPr lang="en-GB" b="0" u="none" dirty="0"/>
              <a:t>to be aware of them</a:t>
            </a:r>
            <a:r>
              <a:rPr lang="en-GB" dirty="0"/>
              <a:t>. However students</a:t>
            </a:r>
            <a:r>
              <a:rPr lang="en-GB" b="0" u="none" dirty="0"/>
              <a:t> do </a:t>
            </a:r>
            <a:r>
              <a:rPr lang="en-GB" b="1" u="none" dirty="0"/>
              <a:t>not</a:t>
            </a:r>
            <a:r>
              <a:rPr lang="en-GB" b="0" u="none" dirty="0"/>
              <a:t> need to memorise or discuss all of them.</a:t>
            </a:r>
            <a:endParaRPr lang="en-US" dirty="0"/>
          </a:p>
          <a:p>
            <a:endParaRPr lang="en-GB" dirty="0"/>
          </a:p>
          <a:p>
            <a:endParaRPr lang="en-US" dirty="0"/>
          </a:p>
        </p:txBody>
      </p:sp>
      <p:sp>
        <p:nvSpPr>
          <p:cNvPr id="4" name="Slide Number Placeholder 3"/>
          <p:cNvSpPr>
            <a:spLocks noGrp="1"/>
          </p:cNvSpPr>
          <p:nvPr>
            <p:ph type="sldNum" sz="quarter" idx="5"/>
          </p:nvPr>
        </p:nvSpPr>
        <p:spPr/>
        <p:txBody>
          <a:bodyPr/>
          <a:lstStyle/>
          <a:p>
            <a:fld id="{6C3B4D40-2803-9C45-985E-21B6ED138107}" type="slidenum">
              <a:rPr lang="en-US" smtClean="0"/>
              <a:t>3</a:t>
            </a:fld>
            <a:endParaRPr lang="en-US"/>
          </a:p>
        </p:txBody>
      </p:sp>
    </p:spTree>
    <p:extLst>
      <p:ext uri="{BB962C8B-B14F-4D97-AF65-F5344CB8AC3E}">
        <p14:creationId xmlns:p14="http://schemas.microsoft.com/office/powerpoint/2010/main" val="2489117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0" dirty="0"/>
              <a:t>Teacher notes:</a:t>
            </a:r>
          </a:p>
          <a:p>
            <a:endParaRPr lang="en-US" i="0" dirty="0"/>
          </a:p>
          <a:p>
            <a:r>
              <a:rPr lang="en-GB" b="0" i="0" dirty="0"/>
              <a:t>The purpose of this slide is for children to understand that this period of history is a long time in the past which is why life is so different to what they know. </a:t>
            </a:r>
            <a:endParaRPr lang="en-US" b="0" i="0" dirty="0"/>
          </a:p>
          <a:p>
            <a:endParaRPr lang="en-GB" b="0" i="0" dirty="0"/>
          </a:p>
          <a:p>
            <a:pPr marL="228600" indent="-228600">
              <a:buAutoNum type="arabicParenR"/>
            </a:pPr>
            <a:r>
              <a:rPr lang="en-GB" b="0" i="0" dirty="0"/>
              <a:t>Ask children to find </a:t>
            </a:r>
            <a:r>
              <a:rPr lang="en-GB" dirty="0"/>
              <a:t>'now'. Explain </a:t>
            </a:r>
            <a:r>
              <a:rPr lang="en-GB" b="0" i="0" dirty="0"/>
              <a:t>this is where we are today.</a:t>
            </a:r>
            <a:endParaRPr lang="en-US" b="0" i="0" dirty="0"/>
          </a:p>
          <a:p>
            <a:pPr marL="228600" indent="-228600">
              <a:buAutoNum type="arabicParenR"/>
            </a:pPr>
            <a:r>
              <a:rPr lang="en-GB" b="0" i="0" dirty="0"/>
              <a:t>Move finger back to the end of the bright blue section. This is how far the oldest people alive today can remember. The Tudors are further in the past than that.</a:t>
            </a:r>
            <a:endParaRPr lang="en-US" b="0" i="0" dirty="0"/>
          </a:p>
          <a:p>
            <a:pPr marL="228600" indent="-228600">
              <a:buAutoNum type="arabicParenR"/>
            </a:pPr>
            <a:r>
              <a:rPr lang="en-GB" b="0" i="0" dirty="0"/>
              <a:t>Say the word Tudor and explain this was the family who </a:t>
            </a:r>
            <a:r>
              <a:rPr lang="en-GB" dirty="0"/>
              <a:t>ruled </a:t>
            </a:r>
            <a:r>
              <a:rPr lang="en-GB" b="0" i="0" dirty="0"/>
              <a:t>over </a:t>
            </a:r>
            <a:r>
              <a:rPr lang="en-GB" dirty="0"/>
              <a:t>England and</a:t>
            </a:r>
            <a:r>
              <a:rPr lang="en-GB" b="0" i="0" dirty="0"/>
              <a:t> who we will learn more about.</a:t>
            </a:r>
          </a:p>
          <a:p>
            <a:pPr marL="228600" indent="-228600">
              <a:buAutoNum type="arabicParen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We don’t know when Will </a:t>
            </a:r>
            <a:r>
              <a:rPr lang="en-GB" b="1" dirty="0" err="1"/>
              <a:t>Somer</a:t>
            </a:r>
            <a:r>
              <a:rPr lang="en-GB" b="1" dirty="0"/>
              <a:t> was born, but there is evidence that he worked for the royal family around 1535.</a:t>
            </a:r>
            <a:endParaRPr lang="en-GB" dirty="0"/>
          </a:p>
          <a:p>
            <a:endParaRPr lang="en-GB" b="1" i="0" dirty="0"/>
          </a:p>
        </p:txBody>
      </p:sp>
      <p:sp>
        <p:nvSpPr>
          <p:cNvPr id="4" name="Slide Number Placeholder 3"/>
          <p:cNvSpPr>
            <a:spLocks noGrp="1"/>
          </p:cNvSpPr>
          <p:nvPr>
            <p:ph type="sldNum" sz="quarter" idx="5"/>
          </p:nvPr>
        </p:nvSpPr>
        <p:spPr/>
        <p:txBody>
          <a:bodyPr/>
          <a:lstStyle/>
          <a:p>
            <a:fld id="{3437763D-30BC-40D1-94C9-1E24159BADCE}" type="slidenum">
              <a:rPr lang="en-GB" smtClean="0"/>
              <a:t>4</a:t>
            </a:fld>
            <a:endParaRPr lang="en-GB"/>
          </a:p>
        </p:txBody>
      </p:sp>
    </p:spTree>
    <p:extLst>
      <p:ext uri="{BB962C8B-B14F-4D97-AF65-F5344CB8AC3E}">
        <p14:creationId xmlns:p14="http://schemas.microsoft.com/office/powerpoint/2010/main" val="2093794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550B8-2E20-55DC-0F65-0C2E06C341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A33B1F-42A3-B7ED-234F-4A284F912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7063-C979-6A8A-2F15-09D977417750}"/>
              </a:ext>
            </a:extLst>
          </p:cNvPr>
          <p:cNvSpPr>
            <a:spLocks noGrp="1"/>
          </p:cNvSpPr>
          <p:nvPr>
            <p:ph type="body" idx="1"/>
          </p:nvPr>
        </p:nvSpPr>
        <p:spPr/>
        <p:txBody>
          <a:bodyPr/>
          <a:lstStyle/>
          <a:p>
            <a:pPr marL="0" indent="0">
              <a:buNone/>
            </a:pPr>
            <a:r>
              <a:rPr lang="en-GB" b="1" i="0" dirty="0"/>
              <a:t>Image Credit:</a:t>
            </a:r>
          </a:p>
          <a:p>
            <a:pPr marL="0" indent="0">
              <a:buNone/>
            </a:pPr>
            <a:endParaRPr lang="en-GB" b="1" i="0" dirty="0"/>
          </a:p>
          <a:p>
            <a:pPr marL="0" indent="0">
              <a:buNone/>
            </a:pPr>
            <a:r>
              <a:rPr lang="en-GB" b="0" i="0" dirty="0"/>
              <a:t>Henry VII </a:t>
            </a:r>
            <a:r>
              <a:rPr lang="en-GB" b="0" i="0" dirty="0">
                <a:solidFill>
                  <a:srgbClr val="404040"/>
                </a:solidFill>
                <a:effectLst/>
                <a:latin typeface="Inter"/>
              </a:rPr>
              <a:t>© National Portrait Gallery, London</a:t>
            </a:r>
            <a:endParaRPr lang="en-GB"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Henry VIII </a:t>
            </a:r>
            <a:r>
              <a:rPr lang="en-GB" sz="18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ptos Narrow" panose="020B0004020202020204" pitchFamily="34" charset="0"/>
              </a:rPr>
              <a:t>Edward VI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Mary I </a:t>
            </a:r>
            <a:r>
              <a:rPr lang="en-GB" sz="1200" b="0" i="1" u="none" strike="noStrike" dirty="0">
                <a:solidFill>
                  <a:srgbClr val="000000"/>
                </a:solidFill>
                <a:effectLst/>
                <a:latin typeface="Aptos Narrow" panose="020B0004020202020204" pitchFamily="34" charset="0"/>
              </a:rPr>
              <a:t>© Royal Collection Enterprises Limited 2025 | Royal Collection Trust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Aptos Narrow" panose="020B0004020202020204" pitchFamily="34" charset="0"/>
              </a:rPr>
              <a:t>Elizabeth I </a:t>
            </a:r>
            <a:r>
              <a:rPr lang="en-GB" sz="1800" b="0" i="1" u="none" strike="noStrike" dirty="0">
                <a:solidFill>
                  <a:srgbClr val="000000"/>
                </a:solidFill>
                <a:effectLst/>
                <a:latin typeface="Aptos Narrow" panose="020B0004020202020204" pitchFamily="34" charset="0"/>
              </a:rPr>
              <a:t>Elizabeth 1, 1533 – 1603 (the Armada Portrait) © National Maritime Museum, Greenwich, London</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p>
          <a:p>
            <a:endParaRPr lang="en-GB" b="1" i="0" dirty="0"/>
          </a:p>
        </p:txBody>
      </p:sp>
      <p:sp>
        <p:nvSpPr>
          <p:cNvPr id="4" name="Slide Number Placeholder 3">
            <a:extLst>
              <a:ext uri="{FF2B5EF4-FFF2-40B4-BE49-F238E27FC236}">
                <a16:creationId xmlns:a16="http://schemas.microsoft.com/office/drawing/2014/main" id="{9759313B-D855-CAC3-3E13-811788B0E355}"/>
              </a:ext>
            </a:extLst>
          </p:cNvPr>
          <p:cNvSpPr>
            <a:spLocks noGrp="1"/>
          </p:cNvSpPr>
          <p:nvPr>
            <p:ph type="sldNum" sz="quarter" idx="5"/>
          </p:nvPr>
        </p:nvSpPr>
        <p:spPr/>
        <p:txBody>
          <a:bodyPr/>
          <a:lstStyle/>
          <a:p>
            <a:fld id="{3437763D-30BC-40D1-94C9-1E24159BADCE}" type="slidenum">
              <a:rPr lang="en-GB" smtClean="0"/>
              <a:t>5</a:t>
            </a:fld>
            <a:endParaRPr lang="en-GB"/>
          </a:p>
        </p:txBody>
      </p:sp>
    </p:spTree>
    <p:extLst>
      <p:ext uri="{BB962C8B-B14F-4D97-AF65-F5344CB8AC3E}">
        <p14:creationId xmlns:p14="http://schemas.microsoft.com/office/powerpoint/2010/main" val="1622713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About this source:</a:t>
            </a:r>
          </a:p>
          <a:p>
            <a:endParaRPr lang="en-GB" dirty="0"/>
          </a:p>
          <a:p>
            <a:pPr marL="171450" indent="-171450">
              <a:buFont typeface="Arial"/>
              <a:buChar char="•"/>
            </a:pPr>
            <a:r>
              <a:rPr lang="en-GB" b="0" dirty="0"/>
              <a:t>This </a:t>
            </a:r>
            <a:r>
              <a:rPr lang="en-GB" dirty="0"/>
              <a:t>source is an engraving made by Francis </a:t>
            </a:r>
            <a:r>
              <a:rPr lang="en-GB" dirty="0" err="1"/>
              <a:t>Delaram</a:t>
            </a:r>
            <a:r>
              <a:rPr lang="en-GB" dirty="0"/>
              <a:t> (1590-1627). It shows Will at court, wearing a hat with feathers and a spotted gown. Will died in 1560, which means this source was created some time after his death. </a:t>
            </a:r>
          </a:p>
          <a:p>
            <a:pPr marL="171450" indent="-171450">
              <a:buFont typeface="Arial"/>
              <a:buChar char="•"/>
            </a:pPr>
            <a:r>
              <a:rPr lang="en-GB" dirty="0"/>
              <a:t>In the background we can see scenes such as a man on slits, kites being flown and children playing games. </a:t>
            </a:r>
          </a:p>
          <a:p>
            <a:pPr marL="171450" indent="-171450">
              <a:buFont typeface="Arial"/>
              <a:buChar char="•"/>
            </a:pPr>
            <a:r>
              <a:rPr lang="en-GB" b="0" dirty="0"/>
              <a:t>Will was </a:t>
            </a:r>
            <a:r>
              <a:rPr lang="en-GB" dirty="0"/>
              <a:t>close</a:t>
            </a:r>
            <a:r>
              <a:rPr lang="en-GB" b="0" dirty="0"/>
              <a:t> to King Henry </a:t>
            </a:r>
            <a:r>
              <a:rPr lang="en-GB" dirty="0"/>
              <a:t>VIII </a:t>
            </a:r>
            <a:r>
              <a:rPr lang="en-GB" b="0" dirty="0"/>
              <a:t>and his family and was popular at the royal court. </a:t>
            </a:r>
            <a:r>
              <a:rPr lang="en-GB" dirty="0"/>
              <a:t>His </a:t>
            </a:r>
            <a:r>
              <a:rPr lang="en-GB" b="0" dirty="0"/>
              <a:t>role was to entertain people</a:t>
            </a:r>
            <a:r>
              <a:rPr lang="en-GB" dirty="0"/>
              <a:t> </a:t>
            </a:r>
            <a:r>
              <a:rPr lang="en-GB" b="0" dirty="0"/>
              <a:t>and well thought of by many people. </a:t>
            </a:r>
          </a:p>
          <a:p>
            <a:endParaRPr lang="en-GB" dirty="0"/>
          </a:p>
          <a:p>
            <a:r>
              <a:rPr lang="en-GB" dirty="0"/>
              <a:t>Learn more about this source with Historic Royal Palaces:</a:t>
            </a:r>
          </a:p>
          <a:p>
            <a:r>
              <a:rPr lang="en-GB" dirty="0">
                <a:hlinkClick r:id="rId3"/>
              </a:rPr>
              <a:t>Search - Historic Royal Palaces</a:t>
            </a:r>
            <a:endParaRPr lang="en-GB" dirty="0"/>
          </a:p>
          <a:p>
            <a:r>
              <a:rPr lang="en-GB" b="0" dirty="0"/>
              <a:t> </a:t>
            </a:r>
          </a:p>
          <a:p>
            <a:endParaRPr lang="en-GB" b="0" dirty="0"/>
          </a:p>
          <a:p>
            <a:endParaRPr lang="en-GB" b="0"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6</a:t>
            </a:fld>
            <a:endParaRPr lang="en-GB"/>
          </a:p>
        </p:txBody>
      </p:sp>
    </p:spTree>
    <p:extLst>
      <p:ext uri="{BB962C8B-B14F-4D97-AF65-F5344CB8AC3E}">
        <p14:creationId xmlns:p14="http://schemas.microsoft.com/office/powerpoint/2010/main" val="3843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A22-CE32-2EF9-0680-AB7D62D8A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27467F-0760-3C2C-77CE-84A2E4374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C4EFA1-EBD4-573A-5FE5-EAF7343FE6FE}"/>
              </a:ext>
            </a:extLst>
          </p:cNvPr>
          <p:cNvSpPr>
            <a:spLocks noGrp="1"/>
          </p:cNvSpPr>
          <p:nvPr>
            <p:ph type="body" idx="1"/>
          </p:nvPr>
        </p:nvSpPr>
        <p:spPr/>
        <p:txBody>
          <a:bodyPr/>
          <a:lstStyle/>
          <a:p>
            <a:r>
              <a:rPr lang="en-GB" b="1" dirty="0"/>
              <a:t>Task:</a:t>
            </a:r>
          </a:p>
          <a:p>
            <a:r>
              <a:rPr lang="en-GB" dirty="0"/>
              <a:t>Ask the students to look closely at this source.</a:t>
            </a:r>
          </a:p>
          <a:p>
            <a:endParaRPr lang="en-GB" b="1" dirty="0"/>
          </a:p>
          <a:p>
            <a:r>
              <a:rPr lang="en-GB" b="1" dirty="0"/>
              <a:t>Questions to ask:</a:t>
            </a:r>
          </a:p>
          <a:p>
            <a:pPr marL="171450" indent="-171450">
              <a:buFont typeface="Arial"/>
              <a:buChar char="•"/>
            </a:pPr>
            <a:r>
              <a:rPr lang="en-GB" dirty="0"/>
              <a:t>The video mentioned Will had green clothes, but his clothes aren’t green here. Does this mean this source is wrong?</a:t>
            </a:r>
            <a:endParaRPr lang="en-US" dirty="0"/>
          </a:p>
          <a:p>
            <a:r>
              <a:rPr lang="en-GB" dirty="0"/>
              <a:t>No, not everything is made in colour. Also, Will might have worn different colours on different days. Other sources can help us add more to our understanding.</a:t>
            </a:r>
            <a:endParaRPr lang="en-US" dirty="0"/>
          </a:p>
          <a:p>
            <a:endParaRPr lang="en-GB" dirty="0"/>
          </a:p>
          <a:p>
            <a:pPr marL="171450" indent="-171450">
              <a:buFont typeface="Arial"/>
              <a:buChar char="•"/>
            </a:pPr>
            <a:r>
              <a:rPr lang="en-GB" dirty="0"/>
              <a:t>What different types of entertainment can you see in this source?</a:t>
            </a:r>
          </a:p>
          <a:p>
            <a:r>
              <a:rPr lang="en-GB" dirty="0"/>
              <a:t>We can see lots of different activities in the background, such as a man on slits, kites being flown and children playing games. This tells us that entertainment was very important in the Tudor period. </a:t>
            </a:r>
          </a:p>
          <a:p>
            <a:endParaRPr lang="en-GB" dirty="0"/>
          </a:p>
          <a:p>
            <a:pPr marL="171450" indent="-171450">
              <a:buFont typeface="Arial"/>
              <a:buChar char="•"/>
            </a:pPr>
            <a:r>
              <a:rPr lang="en-GB" dirty="0"/>
              <a:t>I can’t see a monkey, can you?</a:t>
            </a:r>
          </a:p>
          <a:p>
            <a:r>
              <a:rPr lang="en-GB" dirty="0"/>
              <a:t>No, but other sources and paintings show Will with a monkey, so we know he had one.</a:t>
            </a:r>
          </a:p>
          <a:p>
            <a:endParaRPr lang="en-GB" dirty="0"/>
          </a:p>
          <a:p>
            <a:pPr marL="171450" indent="-171450">
              <a:buFont typeface="Arial"/>
              <a:buChar char="•"/>
            </a:pPr>
            <a:r>
              <a:rPr lang="en-GB" dirty="0"/>
              <a:t>This portrait was made a long time after Will had died. The artist who made the portrait never met Will. How did they know what he looked like?</a:t>
            </a:r>
          </a:p>
          <a:p>
            <a:r>
              <a:rPr lang="en-GB" dirty="0"/>
              <a:t>There were other images of Will made whilst he was still alive. Plus, there would have been descriptions of what he looked like. But there were no cameras so the artist would not know for sure what he looked like. This might mean it is not a very accurate image. </a:t>
            </a:r>
          </a:p>
          <a:p>
            <a:pPr marL="171450" indent="-171450">
              <a:buFont typeface="Arial"/>
              <a:buChar char="•"/>
            </a:pPr>
            <a:endParaRPr lang="en-GB" dirty="0"/>
          </a:p>
          <a:p>
            <a:endParaRPr lang="en-GB" b="1" dirty="0"/>
          </a:p>
          <a:p>
            <a:r>
              <a:rPr lang="en-GB" b="1" dirty="0"/>
              <a:t>Themes to explore:</a:t>
            </a:r>
          </a:p>
          <a:p>
            <a:endParaRPr lang="en-GB" b="1" dirty="0"/>
          </a:p>
          <a:p>
            <a:pPr marL="171450" indent="-171450">
              <a:buFont typeface="Arial"/>
              <a:buChar char="•"/>
            </a:pPr>
            <a:r>
              <a:rPr lang="en-GB" dirty="0"/>
              <a:t>It is thought that Will may have had a learning disability, but we don’t know for sure. People with learning disabilities were sometimes seen as having an important gift. Some worked at the Tudor Court as entertainers and were often called ‘natural fools’. ‘Natural fools’ held valued positions at court and could speak openly when others could not. However, disabled people also faced discrimination, ridicule and mistreatment. </a:t>
            </a:r>
            <a:endParaRPr lang="en-US" dirty="0"/>
          </a:p>
          <a:p>
            <a:pPr marL="171450" indent="-171450">
              <a:buFont typeface="Arial"/>
              <a:buChar char="•"/>
            </a:pPr>
            <a:endParaRPr lang="en-GB" dirty="0"/>
          </a:p>
          <a:p>
            <a:pPr marL="171450" indent="-171450">
              <a:buFont typeface="Arial"/>
              <a:buChar char="•"/>
            </a:pPr>
            <a:r>
              <a:rPr lang="en-GB" dirty="0"/>
              <a:t>Will was known for falling asleep in odd places and possibly getting his words confused (although this may have been part of his act). He was able to say things to the king that other people would have been punished severely for. </a:t>
            </a:r>
            <a:endParaRPr lang="en-US" dirty="0"/>
          </a:p>
          <a:p>
            <a:pPr marL="171450" indent="-171450">
              <a:buFont typeface="Arial"/>
              <a:buChar char="•"/>
            </a:pPr>
            <a:endParaRPr lang="en-GB" dirty="0"/>
          </a:p>
          <a:p>
            <a:pPr marL="171450" indent="-171450">
              <a:buFont typeface="Arial"/>
              <a:buChar char="•"/>
            </a:pPr>
            <a:r>
              <a:rPr lang="en-GB" dirty="0"/>
              <a:t>While he was popular with many at court, there is evidence that he experienced both kindness from some people, and what we would describe as bullying from others. </a:t>
            </a:r>
            <a:endParaRPr lang="en-US" dirty="0"/>
          </a:p>
          <a:p>
            <a:pPr marL="171450" indent="-171450">
              <a:buFont typeface="Arial"/>
              <a:buChar char="•"/>
            </a:pPr>
            <a:endParaRPr lang="en-GB" dirty="0"/>
          </a:p>
          <a:p>
            <a:pPr marL="171450" indent="-171450">
              <a:buFont typeface="Arial"/>
              <a:buChar char="•"/>
            </a:pPr>
            <a:endParaRPr lang="en-GB" dirty="0"/>
          </a:p>
          <a:p>
            <a:r>
              <a:rPr lang="en-GB" dirty="0"/>
              <a:t>Learn more about disability in the Tudor Period with Historic Royal Palaces on Future Learn:</a:t>
            </a:r>
          </a:p>
          <a:p>
            <a:r>
              <a:rPr lang="en-GB" dirty="0">
                <a:hlinkClick r:id="rId3"/>
              </a:rPr>
              <a:t>“Fools” and disability in the Tudor court</a:t>
            </a:r>
            <a:endParaRPr lang="en-GB" dirty="0"/>
          </a:p>
          <a:p>
            <a:endParaRPr lang="en-GB" dirty="0"/>
          </a:p>
        </p:txBody>
      </p:sp>
      <p:sp>
        <p:nvSpPr>
          <p:cNvPr id="4" name="Slide Number Placeholder 3">
            <a:extLst>
              <a:ext uri="{FF2B5EF4-FFF2-40B4-BE49-F238E27FC236}">
                <a16:creationId xmlns:a16="http://schemas.microsoft.com/office/drawing/2014/main" id="{B6B46638-4C07-5EB7-3B56-F45D59FFC1F9}"/>
              </a:ext>
            </a:extLst>
          </p:cNvPr>
          <p:cNvSpPr>
            <a:spLocks noGrp="1"/>
          </p:cNvSpPr>
          <p:nvPr>
            <p:ph type="sldNum" sz="quarter" idx="5"/>
          </p:nvPr>
        </p:nvSpPr>
        <p:spPr/>
        <p:txBody>
          <a:bodyPr/>
          <a:lstStyle/>
          <a:p>
            <a:fld id="{3437763D-30BC-40D1-94C9-1E24159BADCE}" type="slidenum">
              <a:rPr lang="en-GB" smtClean="0"/>
              <a:t>7</a:t>
            </a:fld>
            <a:endParaRPr lang="en-GB"/>
          </a:p>
        </p:txBody>
      </p:sp>
    </p:spTree>
    <p:extLst>
      <p:ext uri="{BB962C8B-B14F-4D97-AF65-F5344CB8AC3E}">
        <p14:creationId xmlns:p14="http://schemas.microsoft.com/office/powerpoint/2010/main" val="16973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 </a:t>
            </a:r>
          </a:p>
          <a:p>
            <a:endParaRPr lang="en-US" dirty="0"/>
          </a:p>
          <a:p>
            <a:pPr marL="171450" indent="-171450">
              <a:buFont typeface="Arial,Sans-Serif"/>
              <a:buChar char="•"/>
            </a:pPr>
            <a:r>
              <a:rPr lang="en-GB" dirty="0"/>
              <a:t>Ask the students to look closely at this source.</a:t>
            </a:r>
            <a:endParaRPr lang="en-US" dirty="0"/>
          </a:p>
          <a:p>
            <a:pPr marL="171450" indent="-171450">
              <a:buFont typeface="Arial,Sans-Serif"/>
              <a:buChar char="•"/>
            </a:pPr>
            <a:r>
              <a:rPr lang="en-GB" dirty="0"/>
              <a:t>Use the source as evidence to answer the questions on the slide.</a:t>
            </a:r>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8</a:t>
            </a:fld>
            <a:endParaRPr lang="en-GB"/>
          </a:p>
        </p:txBody>
      </p:sp>
    </p:spTree>
    <p:extLst>
      <p:ext uri="{BB962C8B-B14F-4D97-AF65-F5344CB8AC3E}">
        <p14:creationId xmlns:p14="http://schemas.microsoft.com/office/powerpoint/2010/main" val="326049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Remind </a:t>
            </a:r>
            <a:r>
              <a:rPr lang="en-GB" dirty="0"/>
              <a:t>students that</a:t>
            </a:r>
            <a:r>
              <a:rPr lang="en-GB" b="0" dirty="0"/>
              <a:t> paintings such as this are carefully </a:t>
            </a:r>
            <a:r>
              <a:rPr lang="en-GB" dirty="0"/>
              <a:t>created</a:t>
            </a:r>
            <a:r>
              <a:rPr lang="en-GB" b="0" dirty="0"/>
              <a:t>. </a:t>
            </a:r>
            <a:r>
              <a:rPr lang="en-GB" dirty="0"/>
              <a:t>They may not be factual or accurate. In this image, we see Henry VIII's family. However, Henry's wife Jane Seymour (on his right) died shortly after their son Edward was born. Despite this, we can see Edward as a young man, on Henry's left. This scenario would not have happened in real life. </a:t>
            </a:r>
            <a:endParaRPr lang="en-GB" b="0" dirty="0"/>
          </a:p>
          <a:p>
            <a:endParaRPr lang="en-GB" b="0" dirty="0"/>
          </a:p>
          <a:p>
            <a:pPr marL="171450" indent="-171450">
              <a:buFont typeface="Arial"/>
              <a:buChar char="•"/>
            </a:pPr>
            <a:r>
              <a:rPr lang="en-GB" dirty="0"/>
              <a:t>Can you spot Will </a:t>
            </a:r>
            <a:r>
              <a:rPr lang="en-GB" dirty="0" err="1"/>
              <a:t>Somer</a:t>
            </a:r>
            <a:r>
              <a:rPr lang="en-GB" dirty="0"/>
              <a:t>? </a:t>
            </a:r>
            <a:endParaRPr lang="en-GB" b="0" dirty="0"/>
          </a:p>
          <a:p>
            <a:r>
              <a:rPr lang="en-GB" dirty="0"/>
              <a:t>Will is on the far right hand side, standing in an archway. He is standing close by a young Elizabeth, who would later become queen.</a:t>
            </a:r>
          </a:p>
          <a:p>
            <a:endParaRPr lang="en-GB" b="0" dirty="0"/>
          </a:p>
          <a:p>
            <a:pPr marL="171450" indent="-171450">
              <a:buFont typeface="Arial"/>
              <a:buChar char="•"/>
            </a:pPr>
            <a:r>
              <a:rPr lang="en-GB" dirty="0"/>
              <a:t>How do we know that is Will? </a:t>
            </a:r>
          </a:p>
          <a:p>
            <a:r>
              <a:rPr lang="en-GB" dirty="0"/>
              <a:t>He has a monkey on his shoulder, and he is wearing green.</a:t>
            </a:r>
          </a:p>
          <a:p>
            <a:endParaRPr lang="en-GB" dirty="0"/>
          </a:p>
          <a:p>
            <a:r>
              <a:rPr lang="en-GB" dirty="0"/>
              <a:t>This</a:t>
            </a:r>
            <a:r>
              <a:rPr lang="en-GB" b="0" dirty="0"/>
              <a:t> </a:t>
            </a:r>
            <a:r>
              <a:rPr lang="en-GB" dirty="0"/>
              <a:t>painting shows</a:t>
            </a:r>
            <a:r>
              <a:rPr lang="en-GB" b="0" dirty="0"/>
              <a:t> that the royal family liked </a:t>
            </a:r>
            <a:r>
              <a:rPr lang="en-GB" dirty="0"/>
              <a:t>and respected </a:t>
            </a:r>
            <a:r>
              <a:rPr lang="en-GB" b="0" dirty="0"/>
              <a:t>Will because they chose to include him in </a:t>
            </a:r>
            <a:r>
              <a:rPr lang="en-GB" dirty="0"/>
              <a:t>their family</a:t>
            </a:r>
            <a:r>
              <a:rPr lang="en-GB" b="0" dirty="0"/>
              <a:t> </a:t>
            </a:r>
            <a:r>
              <a:rPr lang="en-GB" dirty="0"/>
              <a:t>portrait</a:t>
            </a:r>
            <a:r>
              <a:rPr lang="en-GB" b="0" dirty="0"/>
              <a:t>.</a:t>
            </a:r>
          </a:p>
          <a:p>
            <a:endParaRPr lang="en-GB" b="0" dirty="0"/>
          </a:p>
          <a:p>
            <a:r>
              <a:rPr lang="en-GB" dirty="0"/>
              <a:t>Learn more about this source with the Royal Collection Trust:</a:t>
            </a:r>
            <a:endParaRPr lang="en-GB" b="0" dirty="0"/>
          </a:p>
          <a:p>
            <a:pPr>
              <a:lnSpc>
                <a:spcPct val="90000"/>
              </a:lnSpc>
              <a:spcBef>
                <a:spcPts val="1000"/>
              </a:spcBef>
            </a:pPr>
            <a:r>
              <a:rPr lang="en-GB" dirty="0">
                <a:hlinkClick r:id="rId3"/>
              </a:rPr>
              <a:t>https://www.rct.uk/collection/405796/the-family-of-Henry-viii</a:t>
            </a:r>
            <a:r>
              <a:rPr lang="en-GB" dirty="0"/>
              <a:t> </a:t>
            </a:r>
          </a:p>
          <a:p>
            <a:pPr>
              <a:lnSpc>
                <a:spcPct val="90000"/>
              </a:lnSpc>
              <a:spcBef>
                <a:spcPts val="1000"/>
              </a:spcBef>
            </a:pPr>
            <a:endParaRPr lang="en-GB" dirty="0"/>
          </a:p>
          <a:p>
            <a:pPr marL="0" indent="0">
              <a:buNone/>
            </a:pPr>
            <a:r>
              <a:rPr lang="en-GB" b="1" i="0" dirty="0"/>
              <a:t>Image Credit:</a:t>
            </a:r>
          </a:p>
          <a:p>
            <a:pPr marL="0" indent="0">
              <a:buNone/>
            </a:pPr>
            <a:endParaRPr lang="en-GB" b="1"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1" u="none" strike="noStrike" dirty="0">
                <a:solidFill>
                  <a:srgbClr val="000000"/>
                </a:solidFill>
                <a:effectLst/>
                <a:latin typeface="Aptos Narrow" panose="020B0004020202020204" pitchFamily="34" charset="0"/>
              </a:rPr>
              <a:t>© Royal Collection Enterprises Limited 2025 | Royal Collection Trust</a:t>
            </a:r>
          </a:p>
          <a:p>
            <a:pPr>
              <a:lnSpc>
                <a:spcPct val="90000"/>
              </a:lnSpc>
              <a:spcBef>
                <a:spcPts val="1000"/>
              </a:spcBef>
            </a:pPr>
            <a:endParaRPr lang="en-US" dirty="0"/>
          </a:p>
          <a:p>
            <a:endParaRPr lang="en-GB" dirty="0"/>
          </a:p>
        </p:txBody>
      </p:sp>
      <p:sp>
        <p:nvSpPr>
          <p:cNvPr id="4" name="Slide Number Placeholder 3"/>
          <p:cNvSpPr>
            <a:spLocks noGrp="1"/>
          </p:cNvSpPr>
          <p:nvPr>
            <p:ph type="sldNum" sz="quarter" idx="5"/>
          </p:nvPr>
        </p:nvSpPr>
        <p:spPr/>
        <p:txBody>
          <a:bodyPr/>
          <a:lstStyle/>
          <a:p>
            <a:fld id="{3437763D-30BC-40D1-94C9-1E24159BADCE}" type="slidenum">
              <a:rPr lang="en-GB" smtClean="0"/>
              <a:t>9</a:t>
            </a:fld>
            <a:endParaRPr lang="en-GB"/>
          </a:p>
        </p:txBody>
      </p:sp>
    </p:spTree>
    <p:extLst>
      <p:ext uri="{BB962C8B-B14F-4D97-AF65-F5344CB8AC3E}">
        <p14:creationId xmlns:p14="http://schemas.microsoft.com/office/powerpoint/2010/main" val="1696403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D6AD7-BB8D-C7FD-5047-02B536AD2F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09D78C-F217-5E2E-1B9B-0371D5AFF3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CE3602E-8E88-F871-4667-9CEB0701A9D4}"/>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7A38E7-A13D-A0FB-6E44-5F97CA46B5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A03D2-75F2-34C6-56AE-941A599756C6}"/>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90997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814B7-3E8C-2EC8-9B8D-400ECD7430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CE6385-9852-A37E-4ECA-426098D8C6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24D811-431F-A97E-1FCE-E45F0554893A}"/>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C9B463C1-9853-EF12-D983-3829CAC80F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89305F-8271-48D9-B74B-71AC95B5D9A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267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A1F72-93F3-F0C8-A79C-1C953E40CD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906FE3-3868-30DA-D543-7FED3AD489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179CDB-240B-BFAC-6C84-DB63B606BC5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DC154E7-9D6D-235B-31BC-624B8BA22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4F95F1-834B-8823-DBA8-EE5137160344}"/>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23446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2E1A0-7B5E-06B1-6BCE-A3D2309E23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E7192F-4F89-A1B9-78D4-DD6812DAD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DB2660-064F-25B6-686D-0605528FFB2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04C3ACF1-3F8A-EBE8-BA40-DACDF2C7A9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5F513-EB40-12DB-D8EC-F6DDC21199B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896531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A4F1-5867-CE68-6BA4-1509F05E9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D69BA4-698A-425C-7350-E439DD88CF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C8E280-74CB-D8EA-FA15-B7E9622E9701}"/>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EB69E1BC-5516-5AEB-225B-34E642943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735A5C-4300-8A46-1F9A-8A5CA8A426ED}"/>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257028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7283-264A-2AEB-3813-9A6CE77DFC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4D2E224-CA12-59C3-9B95-314ADA8532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8FC9DB-82FA-15F0-1329-78E6CAF404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38DD6C-76C0-27CD-3710-5D4216AB84B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2840FC23-E1F0-8C27-51F2-378909EA8C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DC6C2A-E612-8209-134D-35F302912215}"/>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627212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EDC55-CD36-72DE-9CB4-413966BA54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7FB569-8AE7-FD4C-9D7F-D12D97229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FD80C2-754E-E261-4D1A-64996826D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D8AD9A-50BC-9DDD-7EDD-042C826B90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325089-12C2-E348-85E3-ED3283D2EF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68D950-C137-6DA6-057B-B5A80BBBEF60}"/>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8" name="Footer Placeholder 7">
            <a:extLst>
              <a:ext uri="{FF2B5EF4-FFF2-40B4-BE49-F238E27FC236}">
                <a16:creationId xmlns:a16="http://schemas.microsoft.com/office/drawing/2014/main" id="{69B65FBB-05E6-AFB7-F37A-87D565C87B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CC697C-2A28-5821-D172-D54B98DE7F10}"/>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35924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731E-F6F3-8508-E248-8659ED2A55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BA1BF5-7D36-E0C4-286E-1ABD44ED10E8}"/>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4" name="Footer Placeholder 3">
            <a:extLst>
              <a:ext uri="{FF2B5EF4-FFF2-40B4-BE49-F238E27FC236}">
                <a16:creationId xmlns:a16="http://schemas.microsoft.com/office/drawing/2014/main" id="{57CD69CF-CB59-44AE-61A6-DA7E5A8CFD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D5442C0-2761-83DF-F27C-78F3BA39288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347273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38C3F0-780B-3A5D-6755-32F3D4EDBF89}"/>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3" name="Footer Placeholder 2">
            <a:extLst>
              <a:ext uri="{FF2B5EF4-FFF2-40B4-BE49-F238E27FC236}">
                <a16:creationId xmlns:a16="http://schemas.microsoft.com/office/drawing/2014/main" id="{0D9EBA8D-5B9A-B130-7CD5-91EBE95D0D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6541D2-3343-A165-B08F-31045B6F7F4C}"/>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1006516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C3B0-6FB8-47B2-E8E7-91A54FCFD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8B262C-CC68-42D6-C172-2715A5597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9C4891-2E67-638B-09B0-21FB686D3C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C2965-30D4-8E6C-D1FD-9D56657F951C}"/>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AE280EB6-817A-16D9-D9D6-609F064E595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564DED-D31F-E1B1-488A-E57EB10C7C5B}"/>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5550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0053D-A0CF-2500-E610-67B50D3D04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188A3FC-81C7-0B77-ED20-D73A4C060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762022-9EEC-086E-D825-CC7553BF8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2F6FC-C708-BEC1-2141-26A1AD6422A7}"/>
              </a:ext>
            </a:extLst>
          </p:cNvPr>
          <p:cNvSpPr>
            <a:spLocks noGrp="1"/>
          </p:cNvSpPr>
          <p:nvPr>
            <p:ph type="dt" sz="half" idx="10"/>
          </p:nvPr>
        </p:nvSpPr>
        <p:spPr/>
        <p:txBody>
          <a:bodyPr/>
          <a:lstStyle/>
          <a:p>
            <a:fld id="{AFA7A63D-2471-43A0-8AFB-BF12A22910D1}" type="datetimeFigureOut">
              <a:rPr lang="en-GB" smtClean="0"/>
              <a:t>28/03/2025</a:t>
            </a:fld>
            <a:endParaRPr lang="en-GB"/>
          </a:p>
        </p:txBody>
      </p:sp>
      <p:sp>
        <p:nvSpPr>
          <p:cNvPr id="6" name="Footer Placeholder 5">
            <a:extLst>
              <a:ext uri="{FF2B5EF4-FFF2-40B4-BE49-F238E27FC236}">
                <a16:creationId xmlns:a16="http://schemas.microsoft.com/office/drawing/2014/main" id="{FD406554-2278-54F8-9D6E-E3732122AE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DCDFC-2600-99B3-822D-AEB069EECE6A}"/>
              </a:ext>
            </a:extLst>
          </p:cNvPr>
          <p:cNvSpPr>
            <a:spLocks noGrp="1"/>
          </p:cNvSpPr>
          <p:nvPr>
            <p:ph type="sldNum" sz="quarter" idx="12"/>
          </p:nvPr>
        </p:nvSpPr>
        <p:spPr/>
        <p:txBody>
          <a:bodyPr/>
          <a:lstStyle/>
          <a:p>
            <a:fld id="{6AC5F2E5-92FC-4754-B86D-00225C73A162}" type="slidenum">
              <a:rPr lang="en-GB" smtClean="0"/>
              <a:t>‹#›</a:t>
            </a:fld>
            <a:endParaRPr lang="en-GB"/>
          </a:p>
        </p:txBody>
      </p:sp>
    </p:spTree>
    <p:extLst>
      <p:ext uri="{BB962C8B-B14F-4D97-AF65-F5344CB8AC3E}">
        <p14:creationId xmlns:p14="http://schemas.microsoft.com/office/powerpoint/2010/main" val="414602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06CB0D-D080-E3CD-A910-B991B5C7C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C52A02-5203-FFF2-DA40-99883333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63CE49-6E43-DFCF-2214-687FF7EFBA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A7A63D-2471-43A0-8AFB-BF12A22910D1}" type="datetimeFigureOut">
              <a:rPr lang="en-GB" smtClean="0"/>
              <a:t>28/03/2025</a:t>
            </a:fld>
            <a:endParaRPr lang="en-GB"/>
          </a:p>
        </p:txBody>
      </p:sp>
      <p:sp>
        <p:nvSpPr>
          <p:cNvPr id="5" name="Footer Placeholder 4">
            <a:extLst>
              <a:ext uri="{FF2B5EF4-FFF2-40B4-BE49-F238E27FC236}">
                <a16:creationId xmlns:a16="http://schemas.microsoft.com/office/drawing/2014/main" id="{AF4F020F-A3B0-CAC0-B5D7-3FAD7223E0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E9D757-F1BE-8392-686D-A638AA1059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C5F2E5-92FC-4754-B86D-00225C73A162}" type="slidenum">
              <a:rPr lang="en-GB" smtClean="0"/>
              <a:t>‹#›</a:t>
            </a:fld>
            <a:endParaRPr lang="en-GB"/>
          </a:p>
        </p:txBody>
      </p:sp>
    </p:spTree>
    <p:extLst>
      <p:ext uri="{BB962C8B-B14F-4D97-AF65-F5344CB8AC3E}">
        <p14:creationId xmlns:p14="http://schemas.microsoft.com/office/powerpoint/2010/main" val="385329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https://youtu.be/CwazwhGfdso?feature=shared" TargetMode="Externa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hyperlink" Target="https://youtu.be/F1YHxwnKnvY?feature=shared" TargetMode="External"/><Relationship Id="rId5" Type="http://schemas.openxmlformats.org/officeDocument/2006/relationships/image" Target="../media/image5.jpeg"/><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hyperlink" Target="https://youtu.be/DCvdpwQUbWI?feature=shar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6E6993-A73A-5B9D-3123-73BD03927CC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806" y="-75157"/>
            <a:ext cx="12693040" cy="7139835"/>
          </a:xfrm>
          <a:prstGeom prst="rect">
            <a:avLst/>
          </a:prstGeom>
        </p:spPr>
      </p:pic>
      <p:sp>
        <p:nvSpPr>
          <p:cNvPr id="4" name="Title 3" hidden="1">
            <a:extLst>
              <a:ext uri="{FF2B5EF4-FFF2-40B4-BE49-F238E27FC236}">
                <a16:creationId xmlns:a16="http://schemas.microsoft.com/office/drawing/2014/main" id="{87455D8D-871E-484B-C8BD-7D6938540FB1}"/>
              </a:ext>
            </a:extLst>
          </p:cNvPr>
          <p:cNvSpPr>
            <a:spLocks noGrp="1"/>
          </p:cNvSpPr>
          <p:nvPr>
            <p:ph type="title"/>
          </p:nvPr>
        </p:nvSpPr>
        <p:spPr>
          <a:xfrm>
            <a:off x="838200" y="-1204764"/>
            <a:ext cx="10515600" cy="1325563"/>
          </a:xfrm>
        </p:spPr>
        <p:txBody>
          <a:bodyPr/>
          <a:lstStyle/>
          <a:p>
            <a:r>
              <a:rPr lang="en-US" dirty="0"/>
              <a:t>Will </a:t>
            </a:r>
            <a:r>
              <a:rPr lang="en-US" dirty="0" err="1"/>
              <a:t>Somer</a:t>
            </a:r>
            <a:r>
              <a:rPr lang="en-US" dirty="0"/>
              <a:t> – source</a:t>
            </a:r>
            <a:r>
              <a:rPr lang="en-US" baseline="0" dirty="0"/>
              <a:t> task</a:t>
            </a:r>
            <a:endParaRPr lang="en-US" dirty="0"/>
          </a:p>
        </p:txBody>
      </p:sp>
      <p:pic>
        <p:nvPicPr>
          <p:cNvPr id="10" name="Content Placeholder 9" descr="An illustration of a person in a long robe holding a horn.">
            <a:extLst>
              <a:ext uri="{FF2B5EF4-FFF2-40B4-BE49-F238E27FC236}">
                <a16:creationId xmlns:a16="http://schemas.microsoft.com/office/drawing/2014/main" id="{37B21C29-23DA-6EDA-8E6B-4FEEFF5AFC60}"/>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rcRect/>
          <a:stretch/>
        </p:blipFill>
        <p:spPr>
          <a:xfrm>
            <a:off x="4298645" y="576896"/>
            <a:ext cx="4104473" cy="4828597"/>
          </a:xfrm>
        </p:spPr>
      </p:pic>
      <p:pic>
        <p:nvPicPr>
          <p:cNvPr id="8" name="Picture 7">
            <a:extLst>
              <a:ext uri="{FF2B5EF4-FFF2-40B4-BE49-F238E27FC236}">
                <a16:creationId xmlns:a16="http://schemas.microsoft.com/office/drawing/2014/main" id="{2EB90099-6EE6-BCD8-46D2-8E11275C5922}"/>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3002" y="74372"/>
            <a:ext cx="10313424" cy="5801301"/>
          </a:xfrm>
          <a:prstGeom prst="rect">
            <a:avLst/>
          </a:prstGeom>
        </p:spPr>
      </p:pic>
      <p:sp>
        <p:nvSpPr>
          <p:cNvPr id="6" name="Title 8">
            <a:extLst>
              <a:ext uri="{FF2B5EF4-FFF2-40B4-BE49-F238E27FC236}">
                <a16:creationId xmlns:a16="http://schemas.microsoft.com/office/drawing/2014/main" id="{38336CDA-D3EB-24C6-5900-8B59760339AD}"/>
              </a:ext>
            </a:extLst>
          </p:cNvPr>
          <p:cNvSpPr txBox="1">
            <a:spLocks/>
          </p:cNvSpPr>
          <p:nvPr/>
        </p:nvSpPr>
        <p:spPr>
          <a:xfrm>
            <a:off x="37765" y="4070605"/>
            <a:ext cx="12626234" cy="17235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10600" b="1" dirty="0">
                <a:solidFill>
                  <a:schemeClr val="bg1"/>
                </a:solidFill>
                <a:latin typeface="Gill Sans Nova Cond"/>
                <a:ea typeface="Open Sans Condensed" panose="020B0306030504020204" pitchFamily="34" charset="0"/>
                <a:cs typeface="Open Sans Condensed" panose="020B0306030504020204" pitchFamily="34" charset="0"/>
              </a:rPr>
              <a:t>Will Somer</a:t>
            </a:r>
          </a:p>
        </p:txBody>
      </p:sp>
      <p:sp>
        <p:nvSpPr>
          <p:cNvPr id="9" name="TextBox 8">
            <a:extLst>
              <a:ext uri="{FF2B5EF4-FFF2-40B4-BE49-F238E27FC236}">
                <a16:creationId xmlns:a16="http://schemas.microsoft.com/office/drawing/2014/main" id="{478B1542-1CC3-8F94-C7BD-1A3C721C1A90}"/>
              </a:ext>
            </a:extLst>
          </p:cNvPr>
          <p:cNvSpPr txBox="1"/>
          <p:nvPr/>
        </p:nvSpPr>
        <p:spPr>
          <a:xfrm>
            <a:off x="3142179" y="5875673"/>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eorgia" panose="02040502050405020303" pitchFamily="18" charset="0"/>
                <a:ea typeface="Open Sans Condensed" panose="020B0606030504020204" pitchFamily="34" charset="0"/>
                <a:cs typeface="Open Sans Condensed" panose="020B0606030504020204" pitchFamily="34" charset="0"/>
              </a:rPr>
              <a:t>– Source Task – </a:t>
            </a:r>
          </a:p>
        </p:txBody>
      </p:sp>
    </p:spTree>
    <p:extLst>
      <p:ext uri="{BB962C8B-B14F-4D97-AF65-F5344CB8AC3E}">
        <p14:creationId xmlns:p14="http://schemas.microsoft.com/office/powerpoint/2010/main" val="878530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894A69-4856-124D-D816-1196F086339D}"/>
              </a:ext>
            </a:extLst>
          </p:cNvPr>
          <p:cNvSpPr>
            <a:spLocks noGrp="1"/>
          </p:cNvSpPr>
          <p:nvPr>
            <p:ph type="title"/>
          </p:nvPr>
        </p:nvSpPr>
        <p:spPr>
          <a:xfrm>
            <a:off x="573499" y="-1325563"/>
            <a:ext cx="10515600" cy="1325563"/>
          </a:xfrm>
        </p:spPr>
        <p:txBody>
          <a:bodyPr/>
          <a:lstStyle/>
          <a:p>
            <a:r>
              <a:rPr lang="en-US" dirty="0"/>
              <a:t>Have you watched</a:t>
            </a:r>
            <a:r>
              <a:rPr lang="en-US" baseline="0" dirty="0"/>
              <a:t> me tell my story?</a:t>
            </a:r>
            <a:endParaRPr lang="en-US" dirty="0"/>
          </a:p>
        </p:txBody>
      </p:sp>
      <p:pic>
        <p:nvPicPr>
          <p:cNvPr id="4" name="Picture 3">
            <a:extLst>
              <a:ext uri="{FF2B5EF4-FFF2-40B4-BE49-F238E27FC236}">
                <a16:creationId xmlns:a16="http://schemas.microsoft.com/office/drawing/2014/main" id="{C5C0EB7B-D4D6-4A64-B4DA-56E05141627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3" name="Title 2">
            <a:extLst>
              <a:ext uri="{FF2B5EF4-FFF2-40B4-BE49-F238E27FC236}">
                <a16:creationId xmlns:a16="http://schemas.microsoft.com/office/drawing/2014/main" id="{44AD1FFE-C544-681A-B38A-DD872AE96AE0}"/>
              </a:ext>
              <a:ext uri="{C183D7F6-B498-43B3-948B-1728B52AA6E4}">
                <adec:decorative xmlns:adec="http://schemas.microsoft.com/office/drawing/2017/decorative" val="1"/>
              </a:ext>
            </a:extLst>
          </p:cNvPr>
          <p:cNvSpPr txBox="1">
            <a:spLocks/>
          </p:cNvSpPr>
          <p:nvPr/>
        </p:nvSpPr>
        <p:spPr>
          <a:xfrm>
            <a:off x="573499" y="483762"/>
            <a:ext cx="9196584"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Have you watched me tell my story?</a:t>
            </a:r>
          </a:p>
        </p:txBody>
      </p:sp>
      <p:sp>
        <p:nvSpPr>
          <p:cNvPr id="33" name="TextBox 32">
            <a:extLst>
              <a:ext uri="{FF2B5EF4-FFF2-40B4-BE49-F238E27FC236}">
                <a16:creationId xmlns:a16="http://schemas.microsoft.com/office/drawing/2014/main" id="{B6A044F9-29D2-4937-D12E-3AF48F420C5F}"/>
              </a:ext>
            </a:extLst>
          </p:cNvPr>
          <p:cNvSpPr txBox="1"/>
          <p:nvPr/>
        </p:nvSpPr>
        <p:spPr>
          <a:xfrm>
            <a:off x="2941295" y="6063297"/>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Will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Somer</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pic>
        <p:nvPicPr>
          <p:cNvPr id="15" name="Picture 14" descr="A photograph of Will Somer from the video.">
            <a:extLst>
              <a:ext uri="{FF2B5EF4-FFF2-40B4-BE49-F238E27FC236}">
                <a16:creationId xmlns:a16="http://schemas.microsoft.com/office/drawing/2014/main" id="{3B9FEECF-9B81-D80A-F52D-C62C705CCA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63594" y="2294966"/>
            <a:ext cx="3479666" cy="3256772"/>
          </a:xfrm>
          <a:prstGeom prst="rect">
            <a:avLst/>
          </a:prstGeom>
        </p:spPr>
      </p:pic>
      <p:sp>
        <p:nvSpPr>
          <p:cNvPr id="32" name="TextBox 31">
            <a:extLst>
              <a:ext uri="{FF2B5EF4-FFF2-40B4-BE49-F238E27FC236}">
                <a16:creationId xmlns:a16="http://schemas.microsoft.com/office/drawing/2014/main" id="{744D4410-8CEC-E9FA-7C9B-94508FD9FA93}"/>
              </a:ext>
            </a:extLst>
          </p:cNvPr>
          <p:cNvSpPr txBox="1"/>
          <p:nvPr/>
        </p:nvSpPr>
        <p:spPr>
          <a:xfrm>
            <a:off x="-1103279" y="561115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pic>
        <p:nvPicPr>
          <p:cNvPr id="19" name="Picture 18" descr="A photograph of Elizabeth I from the video.">
            <a:extLst>
              <a:ext uri="{FF2B5EF4-FFF2-40B4-BE49-F238E27FC236}">
                <a16:creationId xmlns:a16="http://schemas.microsoft.com/office/drawing/2014/main" id="{24D13BEC-24FD-E2B2-1F56-78BC56C96FC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52378" y="2690191"/>
            <a:ext cx="2308928" cy="2502786"/>
          </a:xfrm>
          <a:prstGeom prst="rect">
            <a:avLst/>
          </a:prstGeom>
        </p:spPr>
      </p:pic>
      <p:sp>
        <p:nvSpPr>
          <p:cNvPr id="34" name="TextBox 33">
            <a:extLst>
              <a:ext uri="{FF2B5EF4-FFF2-40B4-BE49-F238E27FC236}">
                <a16:creationId xmlns:a16="http://schemas.microsoft.com/office/drawing/2014/main" id="{A244496A-52AA-1AB7-2348-8713429A872C}"/>
              </a:ext>
            </a:extLst>
          </p:cNvPr>
          <p:cNvSpPr txBox="1"/>
          <p:nvPr/>
        </p:nvSpPr>
        <p:spPr>
          <a:xfrm>
            <a:off x="7063458" y="5559295"/>
            <a:ext cx="6275070"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John </a:t>
            </a:r>
            <a:r>
              <a:rPr lang="en-GB" sz="2400" b="1" spc="100" dirty="0" err="1">
                <a:solidFill>
                  <a:schemeClr val="bg1"/>
                </a:solidFill>
                <a:latin typeface="Gill Sans Nova Cond"/>
                <a:ea typeface="Open Sans Condensed" panose="020B0306030504020204" pitchFamily="34" charset="0"/>
                <a:cs typeface="Open Sans Condensed" panose="020B0306030504020204" pitchFamily="34" charset="0"/>
              </a:rPr>
              <a:t>Blanke</a:t>
            </a:r>
            <a:endParaRPr lang="en-GB" sz="2400" b="1" spc="100" dirty="0">
              <a:solidFill>
                <a:schemeClr val="bg1"/>
              </a:solidFill>
              <a:latin typeface="Gill Sans Nova Cond"/>
              <a:ea typeface="Open Sans Condensed" panose="020B0306030504020204" pitchFamily="34" charset="0"/>
              <a:cs typeface="Open Sans Condensed" panose="020B0306030504020204" pitchFamily="34" charset="0"/>
            </a:endParaRPr>
          </a:p>
        </p:txBody>
      </p:sp>
      <p:pic>
        <p:nvPicPr>
          <p:cNvPr id="21" name="Picture 20" descr="A photograph of John Blanke from the video.">
            <a:extLst>
              <a:ext uri="{FF2B5EF4-FFF2-40B4-BE49-F238E27FC236}">
                <a16:creationId xmlns:a16="http://schemas.microsoft.com/office/drawing/2014/main" id="{B7AF1CAF-0D50-2EE6-D079-A28A99A834D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905967" y="2525539"/>
            <a:ext cx="2335774" cy="2775296"/>
          </a:xfrm>
          <a:prstGeom prst="rect">
            <a:avLst/>
          </a:prstGeom>
        </p:spPr>
      </p:pic>
      <p:pic>
        <p:nvPicPr>
          <p:cNvPr id="31" name="Picture 30">
            <a:hlinkClick r:id="rId7"/>
            <a:extLst>
              <a:ext uri="{FF2B5EF4-FFF2-40B4-BE49-F238E27FC236}">
                <a16:creationId xmlns:a16="http://schemas.microsoft.com/office/drawing/2014/main" id="{6A676900-C8B8-072F-3987-3FCC019035DF}"/>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53042" y="1700847"/>
            <a:ext cx="7772400" cy="4371975"/>
          </a:xfrm>
          <a:prstGeom prst="rect">
            <a:avLst/>
          </a:prstGeom>
        </p:spPr>
      </p:pic>
      <p:pic>
        <p:nvPicPr>
          <p:cNvPr id="25" name="Picture 24">
            <a:hlinkClick r:id="rId9"/>
            <a:extLst>
              <a:ext uri="{FF2B5EF4-FFF2-40B4-BE49-F238E27FC236}">
                <a16:creationId xmlns:a16="http://schemas.microsoft.com/office/drawing/2014/main" id="{06CC0225-F51D-0B88-C0B8-34C1A7056062}"/>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4666" y="1534765"/>
            <a:ext cx="8396752" cy="4723173"/>
          </a:xfrm>
          <a:prstGeom prst="rect">
            <a:avLst/>
          </a:prstGeom>
        </p:spPr>
      </p:pic>
      <p:pic>
        <p:nvPicPr>
          <p:cNvPr id="29" name="Picture 28">
            <a:hlinkClick r:id="rId11"/>
            <a:extLst>
              <a:ext uri="{FF2B5EF4-FFF2-40B4-BE49-F238E27FC236}">
                <a16:creationId xmlns:a16="http://schemas.microsoft.com/office/drawing/2014/main" id="{D68CB819-B91F-4775-4C95-2E283DDA92D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59091" y="1778318"/>
            <a:ext cx="7772400" cy="4371975"/>
          </a:xfrm>
          <a:prstGeom prst="rect">
            <a:avLst/>
          </a:prstGeom>
        </p:spPr>
      </p:pic>
    </p:spTree>
    <p:extLst>
      <p:ext uri="{BB962C8B-B14F-4D97-AF65-F5344CB8AC3E}">
        <p14:creationId xmlns:p14="http://schemas.microsoft.com/office/powerpoint/2010/main" val="456366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E6BBB-1ABD-0389-081A-2613E52C417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11" y="33817"/>
            <a:ext cx="12192001" cy="6853344"/>
          </a:xfrm>
          <a:prstGeom prst="rect">
            <a:avLst/>
          </a:prstGeom>
        </p:spPr>
      </p:pic>
      <p:sp>
        <p:nvSpPr>
          <p:cNvPr id="9" name="Title 8">
            <a:extLst>
              <a:ext uri="{FF2B5EF4-FFF2-40B4-BE49-F238E27FC236}">
                <a16:creationId xmlns:a16="http://schemas.microsoft.com/office/drawing/2014/main" id="{B12204E2-A0DB-3756-FC77-31F68340F65B}"/>
              </a:ext>
            </a:extLst>
          </p:cNvPr>
          <p:cNvSpPr txBox="1">
            <a:spLocks noGrp="1"/>
          </p:cNvSpPr>
          <p:nvPr>
            <p:ph type="title" idx="4294967295"/>
          </p:nvPr>
        </p:nvSpPr>
        <p:spPr>
          <a:xfrm>
            <a:off x="-4086775" y="577093"/>
            <a:ext cx="1219200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u="none" strike="noStrike" kern="1200" cap="none" spc="100" normalizeH="0" baseline="0" noProof="0" dirty="0">
                <a:ln>
                  <a:noFill/>
                </a:ln>
                <a:solidFill>
                  <a:srgbClr val="CD1632"/>
                </a:solidFill>
                <a:effectLst/>
                <a:uLnTx/>
                <a:uFillTx/>
                <a:latin typeface="Gill Sans Nova Cond"/>
                <a:ea typeface="Open Sans Condensed" panose="020B0306030504020204" pitchFamily="34" charset="0"/>
                <a:cs typeface="Open Sans Condensed" panose="020B0306030504020204" pitchFamily="34" charset="0"/>
              </a:rPr>
              <a:t>Vocabulary</a:t>
            </a:r>
            <a:endParaRPr lang="en-GB" sz="5400" b="1" u="none" strike="noStrike" kern="1200" cap="none" spc="100" normalizeH="0" baseline="0" noProof="0" dirty="0">
              <a:ln>
                <a:noFill/>
              </a:ln>
              <a:solidFill>
                <a:srgbClr val="CD1632"/>
              </a:solidFill>
              <a:effectLst/>
              <a:uLnTx/>
              <a:uFillTx/>
              <a:latin typeface="Gill Sans Nova Cond"/>
              <a:ea typeface="Open Sans Condensed" panose="020B0306030504020204" pitchFamily="34" charset="0"/>
              <a:cs typeface="Open Sans Condensed" panose="020B0306030504020204" pitchFamily="34" charset="0"/>
            </a:endParaRPr>
          </a:p>
        </p:txBody>
      </p:sp>
      <p:sp>
        <p:nvSpPr>
          <p:cNvPr id="10" name="TextBox 9">
            <a:extLst>
              <a:ext uri="{FF2B5EF4-FFF2-40B4-BE49-F238E27FC236}">
                <a16:creationId xmlns:a16="http://schemas.microsoft.com/office/drawing/2014/main" id="{D845CFDD-E078-E193-4727-8B67D6F700F3}"/>
              </a:ext>
            </a:extLst>
          </p:cNvPr>
          <p:cNvSpPr txBox="1">
            <a:spLocks/>
          </p:cNvSpPr>
          <p:nvPr/>
        </p:nvSpPr>
        <p:spPr>
          <a:xfrm>
            <a:off x="596014" y="1641774"/>
            <a:ext cx="10613273" cy="446276"/>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history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solidFill>
                  <a:sysClr val="windowText" lastClr="000000"/>
                </a:solidFill>
                <a:effectLst/>
                <a:latin typeface="Georgia" panose="02040502050405020303" pitchFamily="18" charset="0"/>
                <a:ea typeface="Open Sans" panose="020B0606030504020204" pitchFamily="34" charset="0"/>
                <a:cs typeface="Open Sans" panose="020B0606030504020204" pitchFamily="34" charset="0"/>
              </a:rPr>
              <a:t>Learning about people, places and events from a long time ago to understand what life was like in the past</a:t>
            </a:r>
            <a:r>
              <a:rPr lang="en-GB" sz="1200" b="0" dirty="0">
                <a:solidFill>
                  <a:sysClr val="windowText" lastClr="000000"/>
                </a:solidFill>
                <a:latin typeface="Georgia" panose="02040502050405020303" pitchFamily="18" charset="0"/>
              </a:rPr>
              <a:t>.</a:t>
            </a:r>
          </a:p>
          <a:p>
            <a:r>
              <a:rPr lang="en-GB" sz="11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8" name="Straight Connector 17">
            <a:extLst>
              <a:ext uri="{FF2B5EF4-FFF2-40B4-BE49-F238E27FC236}">
                <a16:creationId xmlns:a16="http://schemas.microsoft.com/office/drawing/2014/main" id="{8D09B037-E551-0C2B-88B3-DC93918B7C27}"/>
              </a:ext>
              <a:ext uri="{C183D7F6-B498-43B3-948B-1728B52AA6E4}">
                <adec:decorative xmlns:adec="http://schemas.microsoft.com/office/drawing/2017/decorative" val="1"/>
              </a:ext>
            </a:extLst>
          </p:cNvPr>
          <p:cNvCxnSpPr>
            <a:cxnSpLocks/>
          </p:cNvCxnSpPr>
          <p:nvPr/>
        </p:nvCxnSpPr>
        <p:spPr>
          <a:xfrm>
            <a:off x="596014" y="1952800"/>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F910C85-0973-6C4E-7F8A-86224D837953}"/>
              </a:ext>
            </a:extLst>
          </p:cNvPr>
          <p:cNvSpPr txBox="1">
            <a:spLocks/>
          </p:cNvSpPr>
          <p:nvPr/>
        </p:nvSpPr>
        <p:spPr>
          <a:xfrm>
            <a:off x="596014" y="1989516"/>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source   </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Items from the past that help us learn about what happened. </a:t>
            </a:r>
            <a:r>
              <a:rPr lang="en-GB" sz="1200" dirty="0">
                <a:effectLst/>
                <a:latin typeface="Georgia" panose="02040502050405020303" pitchFamily="18" charset="0"/>
                <a:ea typeface="Open Sans" panose="020B0606030504020204" pitchFamily="34" charset="0"/>
                <a:cs typeface="Open Sans" panose="020B0606030504020204" pitchFamily="34" charset="0"/>
              </a:rPr>
              <a:t>These might be portraits or documents. </a:t>
            </a:r>
          </a:p>
        </p:txBody>
      </p:sp>
      <p:cxnSp>
        <p:nvCxnSpPr>
          <p:cNvPr id="77" name="Straight Connector 76">
            <a:extLst>
              <a:ext uri="{FF2B5EF4-FFF2-40B4-BE49-F238E27FC236}">
                <a16:creationId xmlns:a16="http://schemas.microsoft.com/office/drawing/2014/main" id="{C1689333-9F67-3156-44D9-9F160ECD9D5D}"/>
              </a:ext>
              <a:ext uri="{C183D7F6-B498-43B3-948B-1728B52AA6E4}">
                <adec:decorative xmlns:adec="http://schemas.microsoft.com/office/drawing/2017/decorative" val="1"/>
              </a:ext>
            </a:extLst>
          </p:cNvPr>
          <p:cNvCxnSpPr>
            <a:cxnSpLocks/>
          </p:cNvCxnSpPr>
          <p:nvPr/>
        </p:nvCxnSpPr>
        <p:spPr>
          <a:xfrm>
            <a:off x="596014" y="2287842"/>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1E863A37-F0E6-F099-695D-70642992B512}"/>
              </a:ext>
            </a:extLst>
          </p:cNvPr>
          <p:cNvSpPr txBox="1">
            <a:spLocks/>
          </p:cNvSpPr>
          <p:nvPr/>
        </p:nvSpPr>
        <p:spPr>
          <a:xfrm>
            <a:off x="596014" y="2339306"/>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evidence</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Clues that help us understand and explain what life was like in the past.</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80" name="Straight Connector 79">
            <a:extLst>
              <a:ext uri="{FF2B5EF4-FFF2-40B4-BE49-F238E27FC236}">
                <a16:creationId xmlns:a16="http://schemas.microsoft.com/office/drawing/2014/main" id="{7F388366-3CDF-95E3-4F71-2496A67AB25E}"/>
              </a:ext>
              <a:ext uri="{C183D7F6-B498-43B3-948B-1728B52AA6E4}">
                <adec:decorative xmlns:adec="http://schemas.microsoft.com/office/drawing/2017/decorative" val="1"/>
              </a:ext>
            </a:extLst>
          </p:cNvPr>
          <p:cNvCxnSpPr>
            <a:cxnSpLocks/>
          </p:cNvCxnSpPr>
          <p:nvPr/>
        </p:nvCxnSpPr>
        <p:spPr>
          <a:xfrm>
            <a:off x="596014" y="2622884"/>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8FE2E61-157E-1C69-B8DD-3934B4CB815E}"/>
              </a:ext>
            </a:extLst>
          </p:cNvPr>
          <p:cNvSpPr txBox="1">
            <a:spLocks/>
          </p:cNvSpPr>
          <p:nvPr/>
        </p:nvSpPr>
        <p:spPr>
          <a:xfrm>
            <a:off x="596014" y="2659600"/>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portrait</a:t>
            </a:r>
            <a:r>
              <a:rPr lang="en-GB" sz="1200" dirty="0">
                <a:effectLst/>
                <a:latin typeface="Georgia" panose="02040502050405020303" pitchFamily="18" charset="0"/>
                <a:ea typeface="Open Sans" panose="020B0606030504020204" pitchFamily="34" charset="0"/>
                <a:cs typeface="Open Sans" panose="020B0606030504020204" pitchFamily="34" charset="0"/>
              </a:rPr>
              <a:t>  |   A picture or artwork of a person. It can be a painting, a photograph or even a sculpture.  </a:t>
            </a:r>
          </a:p>
        </p:txBody>
      </p:sp>
      <p:cxnSp>
        <p:nvCxnSpPr>
          <p:cNvPr id="92" name="Straight Connector 91">
            <a:extLst>
              <a:ext uri="{FF2B5EF4-FFF2-40B4-BE49-F238E27FC236}">
                <a16:creationId xmlns:a16="http://schemas.microsoft.com/office/drawing/2014/main" id="{BB0A895A-7AED-4D48-67D2-B08791CBF3A8}"/>
              </a:ext>
              <a:ext uri="{C183D7F6-B498-43B3-948B-1728B52AA6E4}">
                <adec:decorative xmlns:adec="http://schemas.microsoft.com/office/drawing/2017/decorative" val="1"/>
              </a:ext>
            </a:extLst>
          </p:cNvPr>
          <p:cNvCxnSpPr>
            <a:cxnSpLocks/>
          </p:cNvCxnSpPr>
          <p:nvPr/>
        </p:nvCxnSpPr>
        <p:spPr>
          <a:xfrm>
            <a:off x="596014" y="2961665"/>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316ACEB5-91F0-1690-97DB-F2C29EA1B03F}"/>
              </a:ext>
            </a:extLst>
          </p:cNvPr>
          <p:cNvSpPr txBox="1">
            <a:spLocks/>
          </p:cNvSpPr>
          <p:nvPr/>
        </p:nvSpPr>
        <p:spPr>
          <a:xfrm>
            <a:off x="596014" y="2998381"/>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jester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person whose job was to make people laugh and feel happy. They often worked for a king or queen and were sometimes called a ‘fool’.</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5" name="Straight Connector 94">
            <a:extLst>
              <a:ext uri="{FF2B5EF4-FFF2-40B4-BE49-F238E27FC236}">
                <a16:creationId xmlns:a16="http://schemas.microsoft.com/office/drawing/2014/main" id="{05C5A27B-CAAC-DA69-CC69-684B47F74333}"/>
              </a:ext>
              <a:ext uri="{C183D7F6-B498-43B3-948B-1728B52AA6E4}">
                <adec:decorative xmlns:adec="http://schemas.microsoft.com/office/drawing/2017/decorative" val="1"/>
              </a:ext>
            </a:extLst>
          </p:cNvPr>
          <p:cNvCxnSpPr>
            <a:cxnSpLocks/>
          </p:cNvCxnSpPr>
          <p:nvPr/>
        </p:nvCxnSpPr>
        <p:spPr>
          <a:xfrm>
            <a:off x="596014" y="3296707"/>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C169D68-789C-81C5-C2F4-D592C4B12250}"/>
              </a:ext>
            </a:extLst>
          </p:cNvPr>
          <p:cNvSpPr txBox="1">
            <a:spLocks/>
          </p:cNvSpPr>
          <p:nvPr/>
        </p:nvSpPr>
        <p:spPr>
          <a:xfrm>
            <a:off x="596014" y="3348171"/>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monarch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king or queen who leads a country and makes important decisions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98" name="Straight Connector 97">
            <a:extLst>
              <a:ext uri="{FF2B5EF4-FFF2-40B4-BE49-F238E27FC236}">
                <a16:creationId xmlns:a16="http://schemas.microsoft.com/office/drawing/2014/main" id="{3ACADB2E-4B4B-8368-9090-D585B185718A}"/>
              </a:ext>
              <a:ext uri="{C183D7F6-B498-43B3-948B-1728B52AA6E4}">
                <adec:decorative xmlns:adec="http://schemas.microsoft.com/office/drawing/2017/decorative" val="1"/>
              </a:ext>
            </a:extLst>
          </p:cNvPr>
          <p:cNvCxnSpPr>
            <a:cxnSpLocks/>
          </p:cNvCxnSpPr>
          <p:nvPr/>
        </p:nvCxnSpPr>
        <p:spPr>
          <a:xfrm>
            <a:off x="596014" y="3631749"/>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A5AC3E77-5DA7-1B61-3F8E-37F49F9F5BA0}"/>
              </a:ext>
            </a:extLst>
          </p:cNvPr>
          <p:cNvSpPr txBox="1">
            <a:spLocks/>
          </p:cNvSpPr>
          <p:nvPr/>
        </p:nvSpPr>
        <p:spPr>
          <a:xfrm>
            <a:off x="596014" y="3668465"/>
            <a:ext cx="10613273" cy="276999"/>
          </a:xfrm>
          <a:prstGeom prst="rect">
            <a:avLst/>
          </a:prstGeom>
          <a:noFill/>
        </p:spPr>
        <p:txBody>
          <a:bodyPr wrap="square" rtlCol="0">
            <a:spAutoFit/>
          </a:bodyPr>
          <a:lstStyle/>
          <a:p>
            <a:r>
              <a:rPr lang="en-GB" sz="1200" b="1" dirty="0">
                <a:solidFill>
                  <a:srgbClr val="9D691F"/>
                </a:solidFill>
                <a:latin typeface="Georgia" panose="02040502050405020303" pitchFamily="18" charset="0"/>
                <a:ea typeface="Open Sans" panose="020B0606030504020204" pitchFamily="34" charset="0"/>
                <a:cs typeface="Open Sans" panose="020B0606030504020204" pitchFamily="34" charset="0"/>
              </a:rPr>
              <a:t>dynasty</a:t>
            </a:r>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  </a:t>
            </a:r>
            <a:r>
              <a:rPr lang="en-GB" sz="1200" dirty="0">
                <a:effectLst/>
                <a:latin typeface="Georgia" panose="02040502050405020303" pitchFamily="18" charset="0"/>
                <a:ea typeface="Open Sans" panose="020B0606030504020204" pitchFamily="34" charset="0"/>
                <a:cs typeface="Open Sans" panose="020B0606030504020204" pitchFamily="34" charset="0"/>
              </a:rPr>
              <a:t> |   </a:t>
            </a:r>
            <a:r>
              <a:rPr lang="en-GB" sz="1200" dirty="0">
                <a:latin typeface="Georgia" panose="02040502050405020303" pitchFamily="18" charset="0"/>
                <a:ea typeface="Open Sans" panose="020B0606030504020204" pitchFamily="34" charset="0"/>
                <a:cs typeface="Open Sans" panose="020B0606030504020204" pitchFamily="34" charset="0"/>
              </a:rPr>
              <a:t>A family of kings and queens</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r>
              <a:rPr lang="en-GB" sz="1200" dirty="0">
                <a:latin typeface="Georgia" panose="02040502050405020303" pitchFamily="18" charset="0"/>
                <a:ea typeface="Open Sans" panose="020B0606030504020204" pitchFamily="34" charset="0"/>
                <a:cs typeface="Open Sans" panose="020B0606030504020204" pitchFamily="34" charset="0"/>
              </a:rPr>
              <a:t>When one monarch dies, their child usually becomes the next ruler.</a:t>
            </a:r>
            <a:r>
              <a:rPr lang="en-GB" sz="1200" dirty="0">
                <a:effectLst/>
                <a:latin typeface="Georgia" panose="02040502050405020303" pitchFamily="18" charset="0"/>
                <a:ea typeface="Open Sans" panose="020B0606030504020204" pitchFamily="34" charset="0"/>
                <a:cs typeface="Open Sans" panose="020B0606030504020204" pitchFamily="34" charset="0"/>
              </a:rPr>
              <a:t> </a:t>
            </a:r>
          </a:p>
        </p:txBody>
      </p:sp>
      <p:cxnSp>
        <p:nvCxnSpPr>
          <p:cNvPr id="101" name="Straight Connector 100">
            <a:extLst>
              <a:ext uri="{FF2B5EF4-FFF2-40B4-BE49-F238E27FC236}">
                <a16:creationId xmlns:a16="http://schemas.microsoft.com/office/drawing/2014/main" id="{CAF60A3C-3322-586F-B8D7-0455726E36F7}"/>
              </a:ext>
              <a:ext uri="{C183D7F6-B498-43B3-948B-1728B52AA6E4}">
                <adec:decorative xmlns:adec="http://schemas.microsoft.com/office/drawing/2017/decorative" val="1"/>
              </a:ext>
            </a:extLst>
          </p:cNvPr>
          <p:cNvCxnSpPr>
            <a:cxnSpLocks/>
          </p:cNvCxnSpPr>
          <p:nvPr/>
        </p:nvCxnSpPr>
        <p:spPr>
          <a:xfrm>
            <a:off x="596014" y="3966791"/>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117BC865-21C3-CDD4-BB12-2EC3A930D99C}"/>
              </a:ext>
            </a:extLst>
          </p:cNvPr>
          <p:cNvSpPr txBox="1">
            <a:spLocks/>
          </p:cNvSpPr>
          <p:nvPr/>
        </p:nvSpPr>
        <p:spPr>
          <a:xfrm>
            <a:off x="596014" y="4003507"/>
            <a:ext cx="10613273" cy="276999"/>
          </a:xfrm>
          <a:prstGeom prst="rect">
            <a:avLst/>
          </a:prstGeom>
          <a:noFill/>
        </p:spPr>
        <p:txBody>
          <a:bodyPr wrap="square" rtlCol="0">
            <a:spAutoFit/>
          </a:bodyPr>
          <a:lstStyle/>
          <a:p>
            <a:r>
              <a:rPr lang="en-GB" sz="1200" b="1" dirty="0">
                <a:solidFill>
                  <a:srgbClr val="9D691F"/>
                </a:solidFill>
                <a:effectLst/>
                <a:latin typeface="Georgia" panose="02040502050405020303" pitchFamily="18" charset="0"/>
                <a:ea typeface="Open Sans" panose="020B0606030504020204" pitchFamily="34" charset="0"/>
                <a:cs typeface="Open Sans" panose="020B0606030504020204" pitchFamily="34" charset="0"/>
              </a:rPr>
              <a:t>court   </a:t>
            </a:r>
            <a:r>
              <a:rPr lang="en-GB" sz="1200" dirty="0">
                <a:effectLst/>
                <a:latin typeface="Georgia" panose="02040502050405020303" pitchFamily="18" charset="0"/>
                <a:ea typeface="Open Sans" panose="020B0606030504020204" pitchFamily="34" charset="0"/>
                <a:cs typeface="Open Sans" panose="020B0606030504020204" pitchFamily="34" charset="0"/>
              </a:rPr>
              <a:t>|   The household of the monarch</a:t>
            </a:r>
            <a:r>
              <a:rPr lang="en-GB" sz="1200" dirty="0">
                <a:latin typeface="Georgia" panose="02040502050405020303" pitchFamily="18" charset="0"/>
                <a:ea typeface="Open Sans" panose="020B0606030504020204" pitchFamily="34" charset="0"/>
                <a:cs typeface="Open Sans" panose="020B0606030504020204" pitchFamily="34" charset="0"/>
              </a:rPr>
              <a:t>, i</a:t>
            </a:r>
            <a:r>
              <a:rPr lang="en-GB" sz="1200" dirty="0">
                <a:effectLst/>
                <a:latin typeface="Georgia" panose="02040502050405020303" pitchFamily="18" charset="0"/>
                <a:ea typeface="Open Sans" panose="020B0606030504020204" pitchFamily="34" charset="0"/>
                <a:cs typeface="Open Sans" panose="020B0606030504020204" pitchFamily="34" charset="0"/>
              </a:rPr>
              <a:t>ncluding people who live and work with the king or queen, like their family and helpers. </a:t>
            </a:r>
          </a:p>
        </p:txBody>
      </p:sp>
      <p:cxnSp>
        <p:nvCxnSpPr>
          <p:cNvPr id="104" name="Straight Connector 103">
            <a:extLst>
              <a:ext uri="{FF2B5EF4-FFF2-40B4-BE49-F238E27FC236}">
                <a16:creationId xmlns:a16="http://schemas.microsoft.com/office/drawing/2014/main" id="{9AD66956-9E25-CB57-19BD-58B5238C7DA9}"/>
              </a:ext>
              <a:ext uri="{C183D7F6-B498-43B3-948B-1728B52AA6E4}">
                <adec:decorative xmlns:adec="http://schemas.microsoft.com/office/drawing/2017/decorative" val="1"/>
              </a:ext>
            </a:extLst>
          </p:cNvPr>
          <p:cNvCxnSpPr>
            <a:cxnSpLocks/>
          </p:cNvCxnSpPr>
          <p:nvPr/>
        </p:nvCxnSpPr>
        <p:spPr>
          <a:xfrm>
            <a:off x="596014" y="4301833"/>
            <a:ext cx="10970552" cy="0"/>
          </a:xfrm>
          <a:prstGeom prst="line">
            <a:avLst/>
          </a:prstGeom>
          <a:ln w="12700">
            <a:solidFill>
              <a:srgbClr val="D0B07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D3B661E-44BD-C123-4CE6-6F1D5FD2ED9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4528" y="4887475"/>
            <a:ext cx="1662944" cy="1419046"/>
          </a:xfrm>
          <a:prstGeom prst="rect">
            <a:avLst/>
          </a:prstGeom>
        </p:spPr>
      </p:pic>
    </p:spTree>
    <p:extLst>
      <p:ext uri="{BB962C8B-B14F-4D97-AF65-F5344CB8AC3E}">
        <p14:creationId xmlns:p14="http://schemas.microsoft.com/office/powerpoint/2010/main" val="789785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3F65CC-DACC-FEE3-20F5-8E517ABD478D}"/>
              </a:ext>
            </a:extLst>
          </p:cNvPr>
          <p:cNvSpPr>
            <a:spLocks noGrp="1"/>
          </p:cNvSpPr>
          <p:nvPr>
            <p:ph type="title"/>
          </p:nvPr>
        </p:nvSpPr>
        <p:spPr>
          <a:xfrm>
            <a:off x="444482" y="-1164178"/>
            <a:ext cx="10515600" cy="1325563"/>
          </a:xfrm>
        </p:spPr>
        <p:txBody>
          <a:bodyPr/>
          <a:lstStyle/>
          <a:p>
            <a:r>
              <a:rPr lang="en-US" dirty="0"/>
              <a:t>When did Will live?</a:t>
            </a:r>
          </a:p>
        </p:txBody>
      </p:sp>
      <p:pic>
        <p:nvPicPr>
          <p:cNvPr id="17" name="Picture 16">
            <a:extLst>
              <a:ext uri="{FF2B5EF4-FFF2-40B4-BE49-F238E27FC236}">
                <a16:creationId xmlns:a16="http://schemas.microsoft.com/office/drawing/2014/main" id="{137FA911-CD8F-39E0-66D2-23F5EE4194A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233057" cy="6908121"/>
          </a:xfrm>
          <a:prstGeom prst="rect">
            <a:avLst/>
          </a:prstGeom>
        </p:spPr>
      </p:pic>
      <p:sp>
        <p:nvSpPr>
          <p:cNvPr id="3" name="Title 8">
            <a:extLst>
              <a:ext uri="{FF2B5EF4-FFF2-40B4-BE49-F238E27FC236}">
                <a16:creationId xmlns:a16="http://schemas.microsoft.com/office/drawing/2014/main" id="{F4503A46-E96A-F21D-5F55-C2633B04F788}"/>
              </a:ext>
            </a:extLst>
          </p:cNvPr>
          <p:cNvSpPr txBox="1">
            <a:spLocks/>
          </p:cNvSpPr>
          <p:nvPr/>
        </p:nvSpPr>
        <p:spPr>
          <a:xfrm>
            <a:off x="629361" y="732822"/>
            <a:ext cx="3626928" cy="15398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When did </a:t>
            </a:r>
          </a:p>
          <a:p>
            <a:pPr>
              <a:lnSpc>
                <a:spcPts val="56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Will live?</a:t>
            </a:r>
          </a:p>
        </p:txBody>
      </p:sp>
      <p:pic>
        <p:nvPicPr>
          <p:cNvPr id="27" name="Content Placeholder 9" descr="An illustration of a person in a long robe holding a horn.">
            <a:extLst>
              <a:ext uri="{FF2B5EF4-FFF2-40B4-BE49-F238E27FC236}">
                <a16:creationId xmlns:a16="http://schemas.microsoft.com/office/drawing/2014/main" id="{8CCE3C74-9C5F-724F-FCFC-045B7479BA95}"/>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579114" y="677554"/>
            <a:ext cx="2104100" cy="2475312"/>
          </a:xfrm>
          <a:prstGeom prst="rect">
            <a:avLst/>
          </a:prstGeom>
        </p:spPr>
      </p:pic>
      <p:sp>
        <p:nvSpPr>
          <p:cNvPr id="23" name="Rectangle 22" descr="Section of a timeline labelled Now.">
            <a:extLst>
              <a:ext uri="{FF2B5EF4-FFF2-40B4-BE49-F238E27FC236}">
                <a16:creationId xmlns:a16="http://schemas.microsoft.com/office/drawing/2014/main" id="{4CF79FF0-4E6B-9D62-DA6D-E5A5E114CF15}"/>
              </a:ext>
            </a:extLst>
          </p:cNvPr>
          <p:cNvSpPr/>
          <p:nvPr/>
        </p:nvSpPr>
        <p:spPr>
          <a:xfrm>
            <a:off x="9691432" y="4918355"/>
            <a:ext cx="1826086" cy="360000"/>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5A24106-C179-03BC-B93A-4987C9BC3FB6}"/>
              </a:ext>
              <a:ext uri="{C183D7F6-B498-43B3-948B-1728B52AA6E4}">
                <adec:decorative xmlns:adec="http://schemas.microsoft.com/office/drawing/2017/decorative" val="1"/>
              </a:ext>
            </a:extLst>
          </p:cNvPr>
          <p:cNvSpPr txBox="1"/>
          <p:nvPr/>
        </p:nvSpPr>
        <p:spPr>
          <a:xfrm>
            <a:off x="10335125" y="4935261"/>
            <a:ext cx="604653"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Now</a:t>
            </a:r>
          </a:p>
        </p:txBody>
      </p:sp>
      <p:sp>
        <p:nvSpPr>
          <p:cNvPr id="40" name="Rectangle 39" descr="A section of a timeline labelled 'further into the past', including an arrow pointing toward 'further into the past'.">
            <a:extLst>
              <a:ext uri="{FF2B5EF4-FFF2-40B4-BE49-F238E27FC236}">
                <a16:creationId xmlns:a16="http://schemas.microsoft.com/office/drawing/2014/main" id="{830D5CA8-1C19-4942-E8C6-42063AB407F4}"/>
              </a:ext>
            </a:extLst>
          </p:cNvPr>
          <p:cNvSpPr/>
          <p:nvPr/>
        </p:nvSpPr>
        <p:spPr>
          <a:xfrm>
            <a:off x="1405382" y="4918355"/>
            <a:ext cx="8237381"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DE94A64-A383-9672-8ABB-A63ED3402AA4}"/>
              </a:ext>
              <a:ext uri="{C183D7F6-B498-43B3-948B-1728B52AA6E4}">
                <adec:decorative xmlns:adec="http://schemas.microsoft.com/office/drawing/2017/decorative" val="1"/>
              </a:ext>
            </a:extLst>
          </p:cNvPr>
          <p:cNvSpPr txBox="1"/>
          <p:nvPr/>
        </p:nvSpPr>
        <p:spPr>
          <a:xfrm>
            <a:off x="1737970" y="4935261"/>
            <a:ext cx="2103461" cy="307777"/>
          </a:xfrm>
          <a:prstGeom prst="rect">
            <a:avLst/>
          </a:prstGeom>
          <a:noFill/>
        </p:spPr>
        <p:txBody>
          <a:bodyPr wrap="none" rtlCol="0">
            <a:spAutoFit/>
          </a:bodyPr>
          <a:lstStyle/>
          <a:p>
            <a:r>
              <a:rPr lang="en-GB" sz="1400" b="1" dirty="0">
                <a:solidFill>
                  <a:schemeClr val="bg1"/>
                </a:solidFill>
                <a:latin typeface="Georgia" panose="02040502050405020303" pitchFamily="18" charset="0"/>
                <a:ea typeface="Open Sans Condensed" panose="020B0306030504020204" pitchFamily="34" charset="0"/>
                <a:cs typeface="Open Sans Condensed" panose="020B0306030504020204" pitchFamily="34" charset="0"/>
              </a:rPr>
              <a:t>Further into the past</a:t>
            </a:r>
          </a:p>
        </p:txBody>
      </p:sp>
      <p:sp>
        <p:nvSpPr>
          <p:cNvPr id="46" name="Left Arrow 45">
            <a:extLst>
              <a:ext uri="{FF2B5EF4-FFF2-40B4-BE49-F238E27FC236}">
                <a16:creationId xmlns:a16="http://schemas.microsoft.com/office/drawing/2014/main" id="{2B200786-714E-D6AA-7D85-C05349D83E48}"/>
              </a:ext>
              <a:ext uri="{C183D7F6-B498-43B3-948B-1728B52AA6E4}">
                <adec:decorative xmlns:adec="http://schemas.microsoft.com/office/drawing/2017/decorative" val="1"/>
              </a:ext>
            </a:extLst>
          </p:cNvPr>
          <p:cNvSpPr/>
          <p:nvPr/>
        </p:nvSpPr>
        <p:spPr>
          <a:xfrm>
            <a:off x="698328" y="4735256"/>
            <a:ext cx="706519" cy="726198"/>
          </a:xfrm>
          <a:prstGeom prst="leftArrow">
            <a:avLst/>
          </a:prstGeom>
          <a:solidFill>
            <a:srgbClr val="CD163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descr="Diagram displaying when and how long Elizabeth lived in relation to the era known as the Tudor period. The lifespans of the other Tudor monarchs are also shown, including Henry VIII and Mary I.">
            <a:extLst>
              <a:ext uri="{FF2B5EF4-FFF2-40B4-BE49-F238E27FC236}">
                <a16:creationId xmlns:a16="http://schemas.microsoft.com/office/drawing/2014/main" id="{D6EE9799-112D-0F73-FCDE-6D462D32000E}"/>
              </a:ext>
            </a:extLst>
          </p:cNvPr>
          <p:cNvSpPr/>
          <p:nvPr/>
        </p:nvSpPr>
        <p:spPr>
          <a:xfrm>
            <a:off x="4661893" y="3303806"/>
            <a:ext cx="1965468" cy="359255"/>
          </a:xfrm>
          <a:prstGeom prst="rect">
            <a:avLst/>
          </a:prstGeom>
          <a:solidFill>
            <a:srgbClr val="CD163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dirty="0">
                <a:latin typeface="Gill Sans Nova Cond"/>
                <a:ea typeface="Open Sans Condensed" panose="020B0306030504020204" pitchFamily="34" charset="0"/>
                <a:cs typeface="Open Sans Condensed" panose="020B0306030504020204" pitchFamily="34" charset="0"/>
              </a:rPr>
              <a:t>TUDOR PERIOD</a:t>
            </a:r>
          </a:p>
        </p:txBody>
      </p:sp>
      <p:grpSp>
        <p:nvGrpSpPr>
          <p:cNvPr id="7" name="Group 6">
            <a:extLst>
              <a:ext uri="{FF2B5EF4-FFF2-40B4-BE49-F238E27FC236}">
                <a16:creationId xmlns:a16="http://schemas.microsoft.com/office/drawing/2014/main" id="{8D515EBE-DFC5-7CAC-FEB3-11BCA9AAF4A9}"/>
              </a:ext>
              <a:ext uri="{C183D7F6-B498-43B3-948B-1728B52AA6E4}">
                <adec:decorative xmlns:adec="http://schemas.microsoft.com/office/drawing/2017/decorative" val="1"/>
              </a:ext>
            </a:extLst>
          </p:cNvPr>
          <p:cNvGrpSpPr/>
          <p:nvPr/>
        </p:nvGrpSpPr>
        <p:grpSpPr>
          <a:xfrm>
            <a:off x="3477469" y="3703474"/>
            <a:ext cx="5227862" cy="1091432"/>
            <a:chOff x="3477469" y="3703474"/>
            <a:chExt cx="5227862" cy="1091432"/>
          </a:xfrm>
        </p:grpSpPr>
        <p:cxnSp>
          <p:nvCxnSpPr>
            <p:cNvPr id="84" name="Straight Connector 83">
              <a:extLst>
                <a:ext uri="{FF2B5EF4-FFF2-40B4-BE49-F238E27FC236}">
                  <a16:creationId xmlns:a16="http://schemas.microsoft.com/office/drawing/2014/main" id="{E6A92F07-B106-D0F9-8C44-D2F7EF525CD2}"/>
                </a:ext>
                <a:ext uri="{C183D7F6-B498-43B3-948B-1728B52AA6E4}">
                  <adec:decorative xmlns:adec="http://schemas.microsoft.com/office/drawing/2017/decorative" val="1"/>
                </a:ext>
              </a:extLst>
            </p:cNvPr>
            <p:cNvCxnSpPr>
              <a:cxnSpLocks/>
            </p:cNvCxnSpPr>
            <p:nvPr/>
          </p:nvCxnSpPr>
          <p:spPr>
            <a:xfrm flipV="1">
              <a:off x="5702282" y="4252362"/>
              <a:ext cx="1188324" cy="2537"/>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591E922B-B1FE-15A6-1420-7402ED5A27AA}"/>
                </a:ext>
                <a:ext uri="{C183D7F6-B498-43B3-948B-1728B52AA6E4}">
                  <adec:decorative xmlns:adec="http://schemas.microsoft.com/office/drawing/2017/decorative" val="1"/>
                </a:ext>
              </a:extLst>
            </p:cNvPr>
            <p:cNvCxnSpPr>
              <a:cxnSpLocks/>
            </p:cNvCxnSpPr>
            <p:nvPr/>
          </p:nvCxnSpPr>
          <p:spPr>
            <a:xfrm>
              <a:off x="6880313" y="4244806"/>
              <a:ext cx="0" cy="24026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1EAFAE75-309E-7C27-0F88-92E84000BDE5}"/>
                </a:ext>
                <a:ext uri="{C183D7F6-B498-43B3-948B-1728B52AA6E4}">
                  <adec:decorative xmlns:adec="http://schemas.microsoft.com/office/drawing/2017/decorative" val="1"/>
                </a:ext>
              </a:extLst>
            </p:cNvPr>
            <p:cNvSpPr/>
            <p:nvPr/>
          </p:nvSpPr>
          <p:spPr>
            <a:xfrm>
              <a:off x="5579188" y="3703474"/>
              <a:ext cx="233113" cy="360509"/>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DF4CF0F7-0BAE-E00D-CC86-E72CFC0E880E}"/>
                </a:ext>
                <a:ext uri="{C183D7F6-B498-43B3-948B-1728B52AA6E4}">
                  <adec:decorative xmlns:adec="http://schemas.microsoft.com/office/drawing/2017/decorative" val="1"/>
                </a:ext>
              </a:extLst>
            </p:cNvPr>
            <p:cNvSpPr/>
            <p:nvPr/>
          </p:nvSpPr>
          <p:spPr>
            <a:xfrm>
              <a:off x="5314454" y="3703729"/>
              <a:ext cx="23311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A1FD88D6-42D8-7659-EA67-9976D887D3AD}"/>
                </a:ext>
                <a:ext uri="{C183D7F6-B498-43B3-948B-1728B52AA6E4}">
                  <adec:decorative xmlns:adec="http://schemas.microsoft.com/office/drawing/2017/decorative" val="1"/>
                </a:ext>
              </a:extLst>
            </p:cNvPr>
            <p:cNvSpPr/>
            <p:nvPr/>
          </p:nvSpPr>
          <p:spPr>
            <a:xfrm>
              <a:off x="4877636" y="3704239"/>
              <a:ext cx="410145"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16" name="Rectangle 15">
              <a:extLst>
                <a:ext uri="{FF2B5EF4-FFF2-40B4-BE49-F238E27FC236}">
                  <a16:creationId xmlns:a16="http://schemas.microsoft.com/office/drawing/2014/main" id="{0F0185BE-3056-6FF9-111A-05240281A0DA}"/>
                </a:ext>
                <a:ext uri="{C183D7F6-B498-43B3-948B-1728B52AA6E4}">
                  <adec:decorative xmlns:adec="http://schemas.microsoft.com/office/drawing/2017/decorative" val="1"/>
                </a:ext>
              </a:extLst>
            </p:cNvPr>
            <p:cNvSpPr/>
            <p:nvPr/>
          </p:nvSpPr>
          <p:spPr>
            <a:xfrm>
              <a:off x="4672125" y="3703936"/>
              <a:ext cx="174607"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endParaRPr>
            </a:p>
          </p:txBody>
        </p:sp>
        <p:sp>
          <p:nvSpPr>
            <p:cNvPr id="60" name="Rectangle 59">
              <a:extLst>
                <a:ext uri="{FF2B5EF4-FFF2-40B4-BE49-F238E27FC236}">
                  <a16:creationId xmlns:a16="http://schemas.microsoft.com/office/drawing/2014/main" id="{00C503DC-DD46-F723-F6DC-50FC70A1B84D}"/>
                </a:ext>
                <a:ext uri="{C183D7F6-B498-43B3-948B-1728B52AA6E4}">
                  <adec:decorative xmlns:adec="http://schemas.microsoft.com/office/drawing/2017/decorative" val="1"/>
                </a:ext>
              </a:extLst>
            </p:cNvPr>
            <p:cNvSpPr/>
            <p:nvPr/>
          </p:nvSpPr>
          <p:spPr>
            <a:xfrm>
              <a:off x="5848357" y="3704712"/>
              <a:ext cx="779004" cy="360000"/>
            </a:xfrm>
            <a:prstGeom prst="rect">
              <a:avLst/>
            </a:prstGeom>
            <a:solidFill>
              <a:srgbClr val="CD1632">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Georgia" panose="02040502050405020303" pitchFamily="18" charset="0"/>
              </a:endParaRPr>
            </a:p>
          </p:txBody>
        </p:sp>
        <p:cxnSp>
          <p:nvCxnSpPr>
            <p:cNvPr id="82" name="Straight Connector 81">
              <a:extLst>
                <a:ext uri="{FF2B5EF4-FFF2-40B4-BE49-F238E27FC236}">
                  <a16:creationId xmlns:a16="http://schemas.microsoft.com/office/drawing/2014/main" id="{2825D6B3-2EE2-7D1B-8D87-1280BF338804}"/>
                </a:ext>
                <a:ext uri="{C183D7F6-B498-43B3-948B-1728B52AA6E4}">
                  <adec:decorative xmlns:adec="http://schemas.microsoft.com/office/drawing/2017/decorative" val="1"/>
                </a:ext>
              </a:extLst>
            </p:cNvPr>
            <p:cNvCxnSpPr>
              <a:cxnSpLocks/>
            </p:cNvCxnSpPr>
            <p:nvPr/>
          </p:nvCxnSpPr>
          <p:spPr>
            <a:xfrm>
              <a:off x="5699991" y="4051412"/>
              <a:ext cx="0" cy="210134"/>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nvGrpSpPr>
            <p:cNvPr id="89" name="Group 88">
              <a:extLst>
                <a:ext uri="{FF2B5EF4-FFF2-40B4-BE49-F238E27FC236}">
                  <a16:creationId xmlns:a16="http://schemas.microsoft.com/office/drawing/2014/main" id="{BED151E3-5C50-5986-A71D-AE2440033332}"/>
                </a:ext>
              </a:extLst>
            </p:cNvPr>
            <p:cNvGrpSpPr/>
            <p:nvPr/>
          </p:nvGrpSpPr>
          <p:grpSpPr>
            <a:xfrm>
              <a:off x="5430570" y="4057962"/>
              <a:ext cx="515332" cy="441495"/>
              <a:chOff x="2667347" y="2533066"/>
              <a:chExt cx="515332" cy="441495"/>
            </a:xfrm>
          </p:grpSpPr>
          <p:cxnSp>
            <p:nvCxnSpPr>
              <p:cNvPr id="78" name="Straight Connector 77">
                <a:extLst>
                  <a:ext uri="{FF2B5EF4-FFF2-40B4-BE49-F238E27FC236}">
                    <a16:creationId xmlns:a16="http://schemas.microsoft.com/office/drawing/2014/main" id="{D9929422-0A9D-3661-4EDA-0CF7F88D78B1}"/>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C940528-AB46-3F4C-054D-6D0F31E9231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6D6430E-866D-B1C0-7D7F-75AA9DF12C50}"/>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61" name="TextBox 60">
              <a:extLst>
                <a:ext uri="{FF2B5EF4-FFF2-40B4-BE49-F238E27FC236}">
                  <a16:creationId xmlns:a16="http://schemas.microsoft.com/office/drawing/2014/main" id="{491AA2EC-3088-21D9-2EE3-F4179771996D}"/>
                </a:ext>
                <a:ext uri="{C183D7F6-B498-43B3-948B-1728B52AA6E4}">
                  <adec:decorative xmlns:adec="http://schemas.microsoft.com/office/drawing/2017/decorative" val="1"/>
                </a:ext>
              </a:extLst>
            </p:cNvPr>
            <p:cNvSpPr txBox="1"/>
            <p:nvPr/>
          </p:nvSpPr>
          <p:spPr>
            <a:xfrm>
              <a:off x="7333731" y="4476624"/>
              <a:ext cx="1371600" cy="307777"/>
            </a:xfrm>
            <a:prstGeom prst="rect">
              <a:avLst/>
            </a:prstGeom>
            <a:noFill/>
          </p:spPr>
          <p:txBody>
            <a:bodyPr wrap="square" rtlCol="0">
              <a:spAutoFit/>
            </a:bodyPr>
            <a:lstStyle/>
            <a:p>
              <a:r>
                <a:rPr lang="en-US" sz="1400" dirty="0">
                  <a:latin typeface="Georgia" panose="02040502050405020303" pitchFamily="18" charset="0"/>
                </a:rPr>
                <a:t>Elizabeth I</a:t>
              </a:r>
            </a:p>
          </p:txBody>
        </p:sp>
        <p:sp>
          <p:nvSpPr>
            <p:cNvPr id="62" name="TextBox 61">
              <a:extLst>
                <a:ext uri="{FF2B5EF4-FFF2-40B4-BE49-F238E27FC236}">
                  <a16:creationId xmlns:a16="http://schemas.microsoft.com/office/drawing/2014/main" id="{D4659C92-C417-5974-0E7F-F422DE9841CD}"/>
                </a:ext>
                <a:ext uri="{C183D7F6-B498-43B3-948B-1728B52AA6E4}">
                  <adec:decorative xmlns:adec="http://schemas.microsoft.com/office/drawing/2017/decorative" val="1"/>
                </a:ext>
              </a:extLst>
            </p:cNvPr>
            <p:cNvSpPr txBox="1"/>
            <p:nvPr/>
          </p:nvSpPr>
          <p:spPr>
            <a:xfrm>
              <a:off x="6562874" y="4477040"/>
              <a:ext cx="1371600" cy="307777"/>
            </a:xfrm>
            <a:prstGeom prst="rect">
              <a:avLst/>
            </a:prstGeom>
            <a:noFill/>
          </p:spPr>
          <p:txBody>
            <a:bodyPr wrap="square" rtlCol="0">
              <a:spAutoFit/>
            </a:bodyPr>
            <a:lstStyle/>
            <a:p>
              <a:r>
                <a:rPr lang="en-US" sz="1400" dirty="0">
                  <a:latin typeface="Georgia" panose="02040502050405020303" pitchFamily="18" charset="0"/>
                </a:rPr>
                <a:t>Mary I</a:t>
              </a:r>
            </a:p>
          </p:txBody>
        </p:sp>
        <p:sp>
          <p:nvSpPr>
            <p:cNvPr id="64" name="TextBox 63">
              <a:extLst>
                <a:ext uri="{FF2B5EF4-FFF2-40B4-BE49-F238E27FC236}">
                  <a16:creationId xmlns:a16="http://schemas.microsoft.com/office/drawing/2014/main" id="{4C0A6288-E46A-18D1-D6B2-2F63456119BE}"/>
                </a:ext>
                <a:ext uri="{C183D7F6-B498-43B3-948B-1728B52AA6E4}">
                  <adec:decorative xmlns:adec="http://schemas.microsoft.com/office/drawing/2017/decorative" val="1"/>
                </a:ext>
              </a:extLst>
            </p:cNvPr>
            <p:cNvSpPr txBox="1"/>
            <p:nvPr/>
          </p:nvSpPr>
          <p:spPr>
            <a:xfrm>
              <a:off x="5519006" y="4476737"/>
              <a:ext cx="1371600" cy="307777"/>
            </a:xfrm>
            <a:prstGeom prst="rect">
              <a:avLst/>
            </a:prstGeom>
            <a:noFill/>
          </p:spPr>
          <p:txBody>
            <a:bodyPr wrap="square" rtlCol="0">
              <a:spAutoFit/>
            </a:bodyPr>
            <a:lstStyle/>
            <a:p>
              <a:r>
                <a:rPr lang="en-US" sz="1400" dirty="0">
                  <a:latin typeface="Georgia" panose="02040502050405020303" pitchFamily="18" charset="0"/>
                </a:rPr>
                <a:t>Edward VI</a:t>
              </a:r>
            </a:p>
          </p:txBody>
        </p:sp>
        <p:sp>
          <p:nvSpPr>
            <p:cNvPr id="65" name="TextBox 64">
              <a:extLst>
                <a:ext uri="{FF2B5EF4-FFF2-40B4-BE49-F238E27FC236}">
                  <a16:creationId xmlns:a16="http://schemas.microsoft.com/office/drawing/2014/main" id="{026698A7-3605-3E16-1311-78FE90CA4CF6}"/>
                </a:ext>
                <a:ext uri="{C183D7F6-B498-43B3-948B-1728B52AA6E4}">
                  <adec:decorative xmlns:adec="http://schemas.microsoft.com/office/drawing/2017/decorative" val="1"/>
                </a:ext>
              </a:extLst>
            </p:cNvPr>
            <p:cNvSpPr txBox="1"/>
            <p:nvPr/>
          </p:nvSpPr>
          <p:spPr>
            <a:xfrm>
              <a:off x="4486282" y="4478112"/>
              <a:ext cx="1371600" cy="307777"/>
            </a:xfrm>
            <a:prstGeom prst="rect">
              <a:avLst/>
            </a:prstGeom>
            <a:noFill/>
          </p:spPr>
          <p:txBody>
            <a:bodyPr wrap="square" rtlCol="0">
              <a:spAutoFit/>
            </a:bodyPr>
            <a:lstStyle/>
            <a:p>
              <a:r>
                <a:rPr lang="en-US" sz="1400" dirty="0">
                  <a:latin typeface="Georgia" panose="02040502050405020303" pitchFamily="18" charset="0"/>
                </a:rPr>
                <a:t>Henry VIII</a:t>
              </a:r>
            </a:p>
          </p:txBody>
        </p:sp>
        <p:sp>
          <p:nvSpPr>
            <p:cNvPr id="66" name="TextBox 65">
              <a:extLst>
                <a:ext uri="{FF2B5EF4-FFF2-40B4-BE49-F238E27FC236}">
                  <a16:creationId xmlns:a16="http://schemas.microsoft.com/office/drawing/2014/main" id="{C99E5094-504F-465F-1442-BE91A7D7AC57}"/>
                </a:ext>
                <a:ext uri="{C183D7F6-B498-43B3-948B-1728B52AA6E4}">
                  <adec:decorative xmlns:adec="http://schemas.microsoft.com/office/drawing/2017/decorative" val="1"/>
                </a:ext>
              </a:extLst>
            </p:cNvPr>
            <p:cNvSpPr txBox="1"/>
            <p:nvPr/>
          </p:nvSpPr>
          <p:spPr>
            <a:xfrm>
              <a:off x="3477469" y="4487129"/>
              <a:ext cx="1371600" cy="307777"/>
            </a:xfrm>
            <a:prstGeom prst="rect">
              <a:avLst/>
            </a:prstGeom>
            <a:noFill/>
          </p:spPr>
          <p:txBody>
            <a:bodyPr wrap="square" rtlCol="0">
              <a:spAutoFit/>
            </a:bodyPr>
            <a:lstStyle/>
            <a:p>
              <a:r>
                <a:rPr lang="en-US" sz="1400" dirty="0">
                  <a:latin typeface="Georgia" panose="02040502050405020303" pitchFamily="18" charset="0"/>
                </a:rPr>
                <a:t>Henry VII</a:t>
              </a:r>
            </a:p>
          </p:txBody>
        </p:sp>
        <p:grpSp>
          <p:nvGrpSpPr>
            <p:cNvPr id="102" name="Group 101">
              <a:extLst>
                <a:ext uri="{FF2B5EF4-FFF2-40B4-BE49-F238E27FC236}">
                  <a16:creationId xmlns:a16="http://schemas.microsoft.com/office/drawing/2014/main" id="{172FC51B-4D28-76F8-F839-D984F4AD444C}"/>
                </a:ext>
              </a:extLst>
            </p:cNvPr>
            <p:cNvGrpSpPr/>
            <p:nvPr/>
          </p:nvGrpSpPr>
          <p:grpSpPr>
            <a:xfrm>
              <a:off x="6204190" y="4026686"/>
              <a:ext cx="1698026" cy="460443"/>
              <a:chOff x="3056466" y="2681777"/>
              <a:chExt cx="1319592" cy="460443"/>
            </a:xfrm>
            <a:solidFill>
              <a:srgbClr val="B8C5E7"/>
            </a:solidFill>
          </p:grpSpPr>
          <p:cxnSp>
            <p:nvCxnSpPr>
              <p:cNvPr id="99" name="Straight Connector 98">
                <a:extLst>
                  <a:ext uri="{FF2B5EF4-FFF2-40B4-BE49-F238E27FC236}">
                    <a16:creationId xmlns:a16="http://schemas.microsoft.com/office/drawing/2014/main" id="{CE0E44C5-6A0A-D94B-E657-CE5B1B917B3C}"/>
                  </a:ext>
                  <a:ext uri="{C183D7F6-B498-43B3-948B-1728B52AA6E4}">
                    <adec:decorative xmlns:adec="http://schemas.microsoft.com/office/drawing/2017/decorative" val="1"/>
                  </a:ext>
                </a:extLst>
              </p:cNvPr>
              <p:cNvCxnSpPr>
                <a:cxnSpLocks/>
              </p:cNvCxnSpPr>
              <p:nvPr/>
            </p:nvCxnSpPr>
            <p:spPr>
              <a:xfrm>
                <a:off x="3059343" y="2681777"/>
                <a:ext cx="0" cy="165040"/>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3658FBC5-7E16-43EA-DE40-A6ABF341A3C1}"/>
                  </a:ext>
                  <a:ext uri="{C183D7F6-B498-43B3-948B-1728B52AA6E4}">
                    <adec:decorative xmlns:adec="http://schemas.microsoft.com/office/drawing/2017/decorative" val="1"/>
                  </a:ext>
                </a:extLst>
              </p:cNvPr>
              <p:cNvCxnSpPr>
                <a:cxnSpLocks/>
              </p:cNvCxnSpPr>
              <p:nvPr/>
            </p:nvCxnSpPr>
            <p:spPr>
              <a:xfrm flipV="1">
                <a:off x="3056466" y="2837470"/>
                <a:ext cx="1319592" cy="4418"/>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269E2790-DD75-4AD6-2F67-A4AD1590045A}"/>
                  </a:ext>
                  <a:ext uri="{C183D7F6-B498-43B3-948B-1728B52AA6E4}">
                    <adec:decorative xmlns:adec="http://schemas.microsoft.com/office/drawing/2017/decorative" val="1"/>
                  </a:ext>
                </a:extLst>
              </p:cNvPr>
              <p:cNvCxnSpPr>
                <a:cxnSpLocks/>
              </p:cNvCxnSpPr>
              <p:nvPr/>
            </p:nvCxnSpPr>
            <p:spPr>
              <a:xfrm>
                <a:off x="4369990" y="2834083"/>
                <a:ext cx="0" cy="308137"/>
              </a:xfrm>
              <a:prstGeom prst="line">
                <a:avLst/>
              </a:prstGeom>
              <a:grpFill/>
              <a:ln>
                <a:solidFill>
                  <a:srgbClr val="E17382"/>
                </a:solidFill>
              </a:ln>
            </p:spPr>
            <p:style>
              <a:lnRef idx="2">
                <a:schemeClr val="accent1"/>
              </a:lnRef>
              <a:fillRef idx="0">
                <a:schemeClr val="accent1"/>
              </a:fillRef>
              <a:effectRef idx="1">
                <a:schemeClr val="accent1"/>
              </a:effectRef>
              <a:fontRef idx="minor">
                <a:schemeClr val="tx1"/>
              </a:fontRef>
            </p:style>
          </p:cxnSp>
        </p:grpSp>
        <p:grpSp>
          <p:nvGrpSpPr>
            <p:cNvPr id="22" name="Group 21">
              <a:extLst>
                <a:ext uri="{FF2B5EF4-FFF2-40B4-BE49-F238E27FC236}">
                  <a16:creationId xmlns:a16="http://schemas.microsoft.com/office/drawing/2014/main" id="{31F00360-404E-DF9B-5C12-AEE1C39614BD}"/>
                </a:ext>
              </a:extLst>
            </p:cNvPr>
            <p:cNvGrpSpPr/>
            <p:nvPr/>
          </p:nvGrpSpPr>
          <p:grpSpPr>
            <a:xfrm flipH="1">
              <a:off x="4256288" y="4061033"/>
              <a:ext cx="515332" cy="441495"/>
              <a:chOff x="2667347" y="2533066"/>
              <a:chExt cx="515332" cy="441495"/>
            </a:xfrm>
          </p:grpSpPr>
          <p:cxnSp>
            <p:nvCxnSpPr>
              <p:cNvPr id="25" name="Straight Connector 24">
                <a:extLst>
                  <a:ext uri="{FF2B5EF4-FFF2-40B4-BE49-F238E27FC236}">
                    <a16:creationId xmlns:a16="http://schemas.microsoft.com/office/drawing/2014/main" id="{B9870D42-7F1D-0952-22A9-C66806A0FE06}"/>
                  </a:ext>
                  <a:ext uri="{C183D7F6-B498-43B3-948B-1728B52AA6E4}">
                    <adec:decorative xmlns:adec="http://schemas.microsoft.com/office/drawing/2017/decorative" val="1"/>
                  </a:ext>
                </a:extLst>
              </p:cNvPr>
              <p:cNvCxnSpPr>
                <a:cxnSpLocks/>
              </p:cNvCxnSpPr>
              <p:nvPr/>
            </p:nvCxnSpPr>
            <p:spPr>
              <a:xfrm>
                <a:off x="2674435" y="2533066"/>
                <a:ext cx="0" cy="274922"/>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852A0650-3B03-ED9A-1BFB-0D02F33694FE}"/>
                  </a:ext>
                  <a:ext uri="{C183D7F6-B498-43B3-948B-1728B52AA6E4}">
                    <adec:decorative xmlns:adec="http://schemas.microsoft.com/office/drawing/2017/decorative" val="1"/>
                  </a:ext>
                </a:extLst>
              </p:cNvPr>
              <p:cNvCxnSpPr>
                <a:cxnSpLocks/>
              </p:cNvCxnSpPr>
              <p:nvPr/>
            </p:nvCxnSpPr>
            <p:spPr>
              <a:xfrm>
                <a:off x="2667347" y="2800900"/>
                <a:ext cx="515332" cy="0"/>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C2C788A-E715-8DDC-4AA8-2BCF32E7F63C}"/>
                  </a:ext>
                  <a:ext uri="{C183D7F6-B498-43B3-948B-1728B52AA6E4}">
                    <adec:decorative xmlns:adec="http://schemas.microsoft.com/office/drawing/2017/decorative" val="1"/>
                  </a:ext>
                </a:extLst>
              </p:cNvPr>
              <p:cNvCxnSpPr>
                <a:cxnSpLocks/>
              </p:cNvCxnSpPr>
              <p:nvPr/>
            </p:nvCxnSpPr>
            <p:spPr>
              <a:xfrm>
                <a:off x="3177670" y="2793976"/>
                <a:ext cx="0" cy="180585"/>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cxnSp>
          <p:nvCxnSpPr>
            <p:cNvPr id="30" name="Straight Connector 29">
              <a:extLst>
                <a:ext uri="{FF2B5EF4-FFF2-40B4-BE49-F238E27FC236}">
                  <a16:creationId xmlns:a16="http://schemas.microsoft.com/office/drawing/2014/main" id="{CBC9554E-DE1A-AADC-B72C-471A45A87591}"/>
                </a:ext>
                <a:ext uri="{C183D7F6-B498-43B3-948B-1728B52AA6E4}">
                  <adec:decorative xmlns:adec="http://schemas.microsoft.com/office/drawing/2017/decorative" val="1"/>
                </a:ext>
              </a:extLst>
            </p:cNvPr>
            <p:cNvCxnSpPr>
              <a:cxnSpLocks/>
            </p:cNvCxnSpPr>
            <p:nvPr/>
          </p:nvCxnSpPr>
          <p:spPr>
            <a:xfrm>
              <a:off x="5079378" y="4042228"/>
              <a:ext cx="0" cy="457229"/>
            </a:xfrm>
            <a:prstGeom prst="line">
              <a:avLst/>
            </a:prstGeom>
            <a:ln>
              <a:solidFill>
                <a:srgbClr val="E17382"/>
              </a:solidFill>
            </a:ln>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20655357-5662-0A74-FD83-4BA89304F7B0}"/>
              </a:ext>
            </a:extLst>
          </p:cNvPr>
          <p:cNvSpPr txBox="1"/>
          <p:nvPr/>
        </p:nvSpPr>
        <p:spPr>
          <a:xfrm>
            <a:off x="7333731" y="1310000"/>
            <a:ext cx="2063961" cy="523220"/>
          </a:xfrm>
          <a:prstGeom prst="rect">
            <a:avLst/>
          </a:prstGeom>
          <a:noFill/>
        </p:spPr>
        <p:txBody>
          <a:bodyPr wrap="square" rtlCol="0">
            <a:spAutoFit/>
          </a:bodyPr>
          <a:lstStyle/>
          <a:p>
            <a:r>
              <a:rPr lang="en-US" sz="1400" dirty="0">
                <a:latin typeface="Georgia" panose="02040502050405020303" pitchFamily="18" charset="0"/>
              </a:rPr>
              <a:t>Will worked at court around 500 years ago!</a:t>
            </a:r>
          </a:p>
        </p:txBody>
      </p:sp>
      <p:pic>
        <p:nvPicPr>
          <p:cNvPr id="112" name="Picture 111">
            <a:extLst>
              <a:ext uri="{FF2B5EF4-FFF2-40B4-BE49-F238E27FC236}">
                <a16:creationId xmlns:a16="http://schemas.microsoft.com/office/drawing/2014/main" id="{5EAB307D-5B8A-70F5-DDD6-50DB8B61F34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53114" y="709305"/>
            <a:ext cx="848336" cy="840426"/>
          </a:xfrm>
          <a:prstGeom prst="rect">
            <a:avLst/>
          </a:prstGeom>
        </p:spPr>
      </p:pic>
      <p:pic>
        <p:nvPicPr>
          <p:cNvPr id="24" name="Picture 23">
            <a:extLst>
              <a:ext uri="{FF2B5EF4-FFF2-40B4-BE49-F238E27FC236}">
                <a16:creationId xmlns:a16="http://schemas.microsoft.com/office/drawing/2014/main" id="{4A2A936D-5BDF-EFDE-4C36-301FBF041A34}"/>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5491687"/>
            <a:ext cx="12185706" cy="726198"/>
          </a:xfrm>
          <a:prstGeom prst="rect">
            <a:avLst/>
          </a:prstGeom>
        </p:spPr>
      </p:pic>
      <p:pic>
        <p:nvPicPr>
          <p:cNvPr id="26" name="Picture 25">
            <a:extLst>
              <a:ext uri="{FF2B5EF4-FFF2-40B4-BE49-F238E27FC236}">
                <a16:creationId xmlns:a16="http://schemas.microsoft.com/office/drawing/2014/main" id="{EB370EF9-C9B1-E0D5-6BF8-86488D34C2B1}"/>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9" name="Picture 8">
            <a:extLst>
              <a:ext uri="{FF2B5EF4-FFF2-40B4-BE49-F238E27FC236}">
                <a16:creationId xmlns:a16="http://schemas.microsoft.com/office/drawing/2014/main" id="{F94DE98F-C66C-22A0-C14F-94FBCE1B8F70}"/>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21923" y="446187"/>
            <a:ext cx="5210315" cy="2930802"/>
          </a:xfrm>
          <a:prstGeom prst="rect">
            <a:avLst/>
          </a:prstGeom>
        </p:spPr>
      </p:pic>
    </p:spTree>
    <p:extLst>
      <p:ext uri="{BB962C8B-B14F-4D97-AF65-F5344CB8AC3E}">
        <p14:creationId xmlns:p14="http://schemas.microsoft.com/office/powerpoint/2010/main" val="155609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2608A-FD54-1859-2662-20870652A234}"/>
            </a:ext>
          </a:extLst>
        </p:cNvPr>
        <p:cNvGrpSpPr/>
        <p:nvPr/>
      </p:nvGrpSpPr>
      <p:grpSpPr>
        <a:xfrm>
          <a:off x="0" y="0"/>
          <a:ext cx="0" cy="0"/>
          <a:chOff x="0" y="0"/>
          <a:chExt cx="0" cy="0"/>
        </a:xfrm>
      </p:grpSpPr>
      <p:sp>
        <p:nvSpPr>
          <p:cNvPr id="8" name="Title 7" hidden="1">
            <a:extLst>
              <a:ext uri="{FF2B5EF4-FFF2-40B4-BE49-F238E27FC236}">
                <a16:creationId xmlns:a16="http://schemas.microsoft.com/office/drawing/2014/main" id="{F9FC6764-B694-D926-4160-C92E7BF83466}"/>
              </a:ext>
            </a:extLst>
          </p:cNvPr>
          <p:cNvSpPr>
            <a:spLocks noGrp="1"/>
          </p:cNvSpPr>
          <p:nvPr>
            <p:ph type="title"/>
          </p:nvPr>
        </p:nvSpPr>
        <p:spPr>
          <a:xfrm>
            <a:off x="744946" y="-1163073"/>
            <a:ext cx="10515600" cy="1325563"/>
          </a:xfrm>
        </p:spPr>
        <p:txBody>
          <a:bodyPr/>
          <a:lstStyle/>
          <a:p>
            <a:r>
              <a:rPr lang="en-US" dirty="0"/>
              <a:t>Tudor</a:t>
            </a:r>
            <a:r>
              <a:rPr lang="en-US" baseline="0" dirty="0"/>
              <a:t> Dynasty timeline</a:t>
            </a:r>
            <a:endParaRPr lang="en-US" dirty="0"/>
          </a:p>
        </p:txBody>
      </p:sp>
      <p:pic>
        <p:nvPicPr>
          <p:cNvPr id="3" name="Picture 2">
            <a:extLst>
              <a:ext uri="{FF2B5EF4-FFF2-40B4-BE49-F238E27FC236}">
                <a16:creationId xmlns:a16="http://schemas.microsoft.com/office/drawing/2014/main" id="{357E2738-A0EA-8480-9766-6981D50DED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sp>
        <p:nvSpPr>
          <p:cNvPr id="4" name="Title 8">
            <a:extLst>
              <a:ext uri="{FF2B5EF4-FFF2-40B4-BE49-F238E27FC236}">
                <a16:creationId xmlns:a16="http://schemas.microsoft.com/office/drawing/2014/main" id="{3281FAAF-20B3-664C-2424-CA87623D87C6}"/>
              </a:ext>
            </a:extLst>
          </p:cNvPr>
          <p:cNvSpPr txBox="1">
            <a:spLocks/>
          </p:cNvSpPr>
          <p:nvPr/>
        </p:nvSpPr>
        <p:spPr>
          <a:xfrm>
            <a:off x="708898" y="578105"/>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Timeline of the Tudor Dynasty</a:t>
            </a:r>
          </a:p>
        </p:txBody>
      </p:sp>
      <p:sp>
        <p:nvSpPr>
          <p:cNvPr id="29" name="TextBox 28">
            <a:extLst>
              <a:ext uri="{FF2B5EF4-FFF2-40B4-BE49-F238E27FC236}">
                <a16:creationId xmlns:a16="http://schemas.microsoft.com/office/drawing/2014/main" id="{0FAF094F-14E3-F89E-3463-FBE9437939D6}"/>
              </a:ext>
            </a:extLst>
          </p:cNvPr>
          <p:cNvSpPr txBox="1"/>
          <p:nvPr/>
        </p:nvSpPr>
        <p:spPr>
          <a:xfrm>
            <a:off x="736125" y="4565454"/>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a:t>
            </a:r>
          </a:p>
        </p:txBody>
      </p:sp>
      <p:pic>
        <p:nvPicPr>
          <p:cNvPr id="31" name="Picture 30" descr="Painting of King Henry VII.">
            <a:extLst>
              <a:ext uri="{FF2B5EF4-FFF2-40B4-BE49-F238E27FC236}">
                <a16:creationId xmlns:a16="http://schemas.microsoft.com/office/drawing/2014/main" id="{64A65AC0-080E-12C6-F553-E61524EB5D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0626" y="2038018"/>
            <a:ext cx="2342020" cy="2342020"/>
          </a:xfrm>
          <a:prstGeom prst="rect">
            <a:avLst/>
          </a:prstGeom>
        </p:spPr>
      </p:pic>
      <p:sp>
        <p:nvSpPr>
          <p:cNvPr id="28" name="TextBox 27">
            <a:extLst>
              <a:ext uri="{FF2B5EF4-FFF2-40B4-BE49-F238E27FC236}">
                <a16:creationId xmlns:a16="http://schemas.microsoft.com/office/drawing/2014/main" id="{0DD77EB6-2B28-1205-6E38-2C6E2E4B5164}"/>
              </a:ext>
            </a:extLst>
          </p:cNvPr>
          <p:cNvSpPr txBox="1"/>
          <p:nvPr/>
        </p:nvSpPr>
        <p:spPr>
          <a:xfrm>
            <a:off x="3051824" y="4566366"/>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Henry VIII</a:t>
            </a:r>
          </a:p>
        </p:txBody>
      </p:sp>
      <p:pic>
        <p:nvPicPr>
          <p:cNvPr id="5" name="HVIII portrait" descr="Painted portrait of King Henry VIII.">
            <a:extLst>
              <a:ext uri="{FF2B5EF4-FFF2-40B4-BE49-F238E27FC236}">
                <a16:creationId xmlns:a16="http://schemas.microsoft.com/office/drawing/2014/main" id="{58D57249-239C-C120-011A-1AD227E703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3325" y="2510087"/>
            <a:ext cx="1363579" cy="1559701"/>
          </a:xfrm>
          <a:prstGeom prst="rect">
            <a:avLst/>
          </a:prstGeom>
        </p:spPr>
      </p:pic>
      <p:sp>
        <p:nvSpPr>
          <p:cNvPr id="26" name="TextBox 25">
            <a:extLst>
              <a:ext uri="{FF2B5EF4-FFF2-40B4-BE49-F238E27FC236}">
                <a16:creationId xmlns:a16="http://schemas.microsoft.com/office/drawing/2014/main" id="{1C1C8050-052F-0574-25D8-0C03055EF0D2}"/>
              </a:ext>
            </a:extLst>
          </p:cNvPr>
          <p:cNvSpPr txBox="1"/>
          <p:nvPr/>
        </p:nvSpPr>
        <p:spPr>
          <a:xfrm>
            <a:off x="5353202" y="4563214"/>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Edward VI</a:t>
            </a:r>
          </a:p>
        </p:txBody>
      </p:sp>
      <p:pic>
        <p:nvPicPr>
          <p:cNvPr id="18" name="Edward VI portrait" descr="Painted portrait of Edward VI.">
            <a:extLst>
              <a:ext uri="{FF2B5EF4-FFF2-40B4-BE49-F238E27FC236}">
                <a16:creationId xmlns:a16="http://schemas.microsoft.com/office/drawing/2014/main" id="{968F6159-C5A4-5999-9C4B-B70491ECB7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42246" y="2630224"/>
            <a:ext cx="1382264" cy="1395228"/>
          </a:xfrm>
          <a:prstGeom prst="rect">
            <a:avLst/>
          </a:prstGeom>
        </p:spPr>
      </p:pic>
      <p:sp>
        <p:nvSpPr>
          <p:cNvPr id="27" name="TextBox 26">
            <a:extLst>
              <a:ext uri="{FF2B5EF4-FFF2-40B4-BE49-F238E27FC236}">
                <a16:creationId xmlns:a16="http://schemas.microsoft.com/office/drawing/2014/main" id="{37E88AD7-BFF7-BBD9-C98F-A908762497CB}"/>
              </a:ext>
            </a:extLst>
          </p:cNvPr>
          <p:cNvSpPr txBox="1"/>
          <p:nvPr/>
        </p:nvSpPr>
        <p:spPr>
          <a:xfrm>
            <a:off x="7440747" y="4563215"/>
            <a:ext cx="1631021"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Mary I</a:t>
            </a:r>
          </a:p>
        </p:txBody>
      </p:sp>
      <p:pic>
        <p:nvPicPr>
          <p:cNvPr id="17" name="Picture 16" descr="A painted portrait of Mary I">
            <a:extLst>
              <a:ext uri="{FF2B5EF4-FFF2-40B4-BE49-F238E27FC236}">
                <a16:creationId xmlns:a16="http://schemas.microsoft.com/office/drawing/2014/main" id="{2F5DAE1D-31D0-FD3A-C1C3-9161AFB302A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634390" y="2425037"/>
            <a:ext cx="1382264" cy="1594647"/>
          </a:xfrm>
          <a:prstGeom prst="rect">
            <a:avLst/>
          </a:prstGeom>
        </p:spPr>
      </p:pic>
      <p:sp>
        <p:nvSpPr>
          <p:cNvPr id="25" name="TextBox 24">
            <a:extLst>
              <a:ext uri="{FF2B5EF4-FFF2-40B4-BE49-F238E27FC236}">
                <a16:creationId xmlns:a16="http://schemas.microsoft.com/office/drawing/2014/main" id="{1A94CC16-3B7D-6159-5333-76CB042E1C11}"/>
              </a:ext>
            </a:extLst>
          </p:cNvPr>
          <p:cNvSpPr txBox="1"/>
          <p:nvPr/>
        </p:nvSpPr>
        <p:spPr>
          <a:xfrm>
            <a:off x="9676810" y="4566366"/>
            <a:ext cx="1715419" cy="461665"/>
          </a:xfrm>
          <a:prstGeom prst="rect">
            <a:avLst/>
          </a:prstGeom>
          <a:noFill/>
        </p:spPr>
        <p:txBody>
          <a:bodyPr wrap="square">
            <a:spAutoFit/>
          </a:bodyPr>
          <a:lstStyle/>
          <a:p>
            <a:pPr algn="ctr">
              <a:lnSpc>
                <a:spcPct val="100000"/>
              </a:lnSpc>
              <a:spcBef>
                <a:spcPts val="0"/>
              </a:spcBef>
              <a:defRPr/>
            </a:pPr>
            <a:r>
              <a:rPr lang="en-GB" sz="2400" b="1" spc="100" dirty="0">
                <a:solidFill>
                  <a:schemeClr val="bg1"/>
                </a:solidFill>
                <a:latin typeface="Gill Sans Nova Cond"/>
                <a:ea typeface="Open Sans Condensed" panose="020B0306030504020204" pitchFamily="34" charset="0"/>
                <a:cs typeface="Open Sans Condensed" panose="020B0306030504020204" pitchFamily="34" charset="0"/>
              </a:rPr>
              <a:t>Elizabeth I</a:t>
            </a:r>
          </a:p>
        </p:txBody>
      </p:sp>
      <p:pic>
        <p:nvPicPr>
          <p:cNvPr id="19" name="Picture 2" descr="An image showing 'Queen Elizabeth I, The Armada Portrait'">
            <a:extLst>
              <a:ext uri="{FF2B5EF4-FFF2-40B4-BE49-F238E27FC236}">
                <a16:creationId xmlns:a16="http://schemas.microsoft.com/office/drawing/2014/main" id="{FA6D5B01-55CD-3C74-AA2A-27B2CAEF512B}"/>
              </a:ext>
            </a:extLst>
          </p:cNvPr>
          <p:cNvPicPr>
            <a:picLocks noGrp="1" noChangeAspect="1" noChangeArrowheads="1"/>
          </p:cNvPicPr>
          <p:nvPr>
            <p:ph idx="1"/>
          </p:nvPr>
        </p:nvPicPr>
        <p:blipFill rotWithShape="1">
          <a:blip r:embed="rId8" cstate="screen">
            <a:extLst>
              <a:ext uri="{28A0092B-C50C-407E-A947-70E740481C1C}">
                <a14:useLocalDpi xmlns:a14="http://schemas.microsoft.com/office/drawing/2010/main"/>
              </a:ext>
            </a:extLst>
          </a:blip>
          <a:srcRect/>
          <a:stretch/>
        </p:blipFill>
        <p:spPr bwMode="auto">
          <a:xfrm>
            <a:off x="9795742" y="2305216"/>
            <a:ext cx="1502608" cy="1789131"/>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0C076CAB-BA6E-A49E-2649-72F72CEA87E7}"/>
              </a:ext>
            </a:extLst>
          </p:cNvPr>
          <p:cNvSpPr txBox="1">
            <a:spLocks/>
          </p:cNvSpPr>
          <p:nvPr/>
        </p:nvSpPr>
        <p:spPr>
          <a:xfrm>
            <a:off x="0" y="5512510"/>
            <a:ext cx="12423732" cy="11785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500"/>
              </a:lnSpc>
              <a:spcBef>
                <a:spcPts val="0"/>
              </a:spcBef>
              <a:buFont typeface="Arial" panose="020B0604020202020204" pitchFamily="34" charset="0"/>
              <a:buNone/>
            </a:pPr>
            <a:r>
              <a:rPr lang="en-GB" sz="1600" dirty="0">
                <a:solidFill>
                  <a:schemeClr val="bg1"/>
                </a:solidFill>
                <a:latin typeface="Georgia" panose="02040502050405020303" pitchFamily="18" charset="0"/>
              </a:rPr>
              <a:t>Will </a:t>
            </a:r>
            <a:r>
              <a:rPr lang="en-GB" sz="1600" dirty="0" err="1">
                <a:solidFill>
                  <a:schemeClr val="bg1"/>
                </a:solidFill>
                <a:latin typeface="Georgia" panose="02040502050405020303" pitchFamily="18" charset="0"/>
              </a:rPr>
              <a:t>Somer</a:t>
            </a:r>
            <a:r>
              <a:rPr lang="en-GB" sz="1600" dirty="0">
                <a:solidFill>
                  <a:schemeClr val="bg1"/>
                </a:solidFill>
                <a:latin typeface="Georgia" panose="02040502050405020303" pitchFamily="18" charset="0"/>
              </a:rPr>
              <a:t> was a court jester in the reign of King Henry VIII.</a:t>
            </a:r>
          </a:p>
          <a:p>
            <a:pPr marL="0" indent="0" algn="ctr">
              <a:lnSpc>
                <a:spcPts val="1500"/>
              </a:lnSpc>
              <a:spcBef>
                <a:spcPts val="0"/>
              </a:spcBef>
              <a:buFont typeface="Arial" panose="020B0604020202020204" pitchFamily="34" charset="0"/>
              <a:buNone/>
            </a:pPr>
            <a:r>
              <a:rPr lang="en-US" sz="1600" dirty="0">
                <a:solidFill>
                  <a:schemeClr val="bg1"/>
                </a:solidFill>
                <a:latin typeface="Georgia" panose="02040502050405020303" pitchFamily="18" charset="0"/>
              </a:rPr>
              <a:t> </a:t>
            </a:r>
          </a:p>
        </p:txBody>
      </p:sp>
      <p:pic>
        <p:nvPicPr>
          <p:cNvPr id="10" name="Picture 9">
            <a:extLst>
              <a:ext uri="{FF2B5EF4-FFF2-40B4-BE49-F238E27FC236}">
                <a16:creationId xmlns:a16="http://schemas.microsoft.com/office/drawing/2014/main" id="{6483A96F-113F-F596-19C7-5EF3AE8C242F}"/>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066138" y="2191352"/>
            <a:ext cx="4022100" cy="2262431"/>
          </a:xfrm>
          <a:prstGeom prst="rect">
            <a:avLst/>
          </a:prstGeom>
        </p:spPr>
      </p:pic>
      <p:pic>
        <p:nvPicPr>
          <p:cNvPr id="16" name="Picture 15">
            <a:extLst>
              <a:ext uri="{FF2B5EF4-FFF2-40B4-BE49-F238E27FC236}">
                <a16:creationId xmlns:a16="http://schemas.microsoft.com/office/drawing/2014/main" id="{59BCCF26-3B7F-114E-AE74-FF0FB721855E}"/>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523" y="1861032"/>
            <a:ext cx="4842931" cy="2724148"/>
          </a:xfrm>
          <a:prstGeom prst="rect">
            <a:avLst/>
          </a:prstGeom>
        </p:spPr>
      </p:pic>
      <p:pic>
        <p:nvPicPr>
          <p:cNvPr id="14" name="Picture 13">
            <a:extLst>
              <a:ext uri="{FF2B5EF4-FFF2-40B4-BE49-F238E27FC236}">
                <a16:creationId xmlns:a16="http://schemas.microsoft.com/office/drawing/2014/main" id="{F2817ED5-982C-4337-6B99-F6148864B433}"/>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2580270" y="2038018"/>
            <a:ext cx="2461728" cy="2466167"/>
          </a:xfrm>
          <a:prstGeom prst="rect">
            <a:avLst/>
          </a:prstGeom>
        </p:spPr>
      </p:pic>
      <p:pic>
        <p:nvPicPr>
          <p:cNvPr id="23" name="Picture 22">
            <a:extLst>
              <a:ext uri="{FF2B5EF4-FFF2-40B4-BE49-F238E27FC236}">
                <a16:creationId xmlns:a16="http://schemas.microsoft.com/office/drawing/2014/main" id="{3BB26F29-B08C-6E80-775D-D32EAB13501E}"/>
              </a:ext>
              <a:ext uri="{C183D7F6-B498-43B3-948B-1728B52AA6E4}">
                <adec:decorative xmlns:adec="http://schemas.microsoft.com/office/drawing/2017/decorative" val="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154521" y="1796790"/>
            <a:ext cx="4069653" cy="2824476"/>
          </a:xfrm>
          <a:prstGeom prst="rect">
            <a:avLst/>
          </a:prstGeom>
        </p:spPr>
      </p:pic>
    </p:spTree>
    <p:extLst>
      <p:ext uri="{BB962C8B-B14F-4D97-AF65-F5344CB8AC3E}">
        <p14:creationId xmlns:p14="http://schemas.microsoft.com/office/powerpoint/2010/main" val="246762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598B"/>
        </a:solidFill>
        <a:effectLst/>
      </p:bgPr>
    </p:bg>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BE861341-2E14-6115-3F85-F85F3D02367B}"/>
              </a:ext>
            </a:extLst>
          </p:cNvPr>
          <p:cNvSpPr>
            <a:spLocks noGrp="1"/>
          </p:cNvSpPr>
          <p:nvPr>
            <p:ph type="title"/>
          </p:nvPr>
        </p:nvSpPr>
        <p:spPr>
          <a:xfrm>
            <a:off x="838200" y="-1260301"/>
            <a:ext cx="10515600" cy="1325563"/>
          </a:xfrm>
        </p:spPr>
        <p:txBody>
          <a:bodyPr/>
          <a:lstStyle/>
          <a:p>
            <a:r>
              <a:rPr lang="en-US" dirty="0"/>
              <a:t>Do you remember this source?</a:t>
            </a:r>
          </a:p>
        </p:txBody>
      </p:sp>
      <p:pic>
        <p:nvPicPr>
          <p:cNvPr id="2" name="Picture 1">
            <a:extLst>
              <a:ext uri="{FF2B5EF4-FFF2-40B4-BE49-F238E27FC236}">
                <a16:creationId xmlns:a16="http://schemas.microsoft.com/office/drawing/2014/main" id="{4100F7F1-D60C-6028-57F9-A3BB51AF73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069" y="-82203"/>
            <a:ext cx="12423732" cy="6988349"/>
          </a:xfrm>
          <a:prstGeom prst="rect">
            <a:avLst/>
          </a:prstGeom>
        </p:spPr>
      </p:pic>
      <p:pic>
        <p:nvPicPr>
          <p:cNvPr id="6" name="Content Placeholder 9" descr="An illustration of a person in a long robe holding a horn.">
            <a:extLst>
              <a:ext uri="{FF2B5EF4-FFF2-40B4-BE49-F238E27FC236}">
                <a16:creationId xmlns:a16="http://schemas.microsoft.com/office/drawing/2014/main" id="{C0E55546-4FA7-59F3-B162-971575218B4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157785" y="622074"/>
            <a:ext cx="4104473" cy="4828597"/>
          </a:xfrm>
          <a:prstGeom prst="rect">
            <a:avLst/>
          </a:prstGeom>
        </p:spPr>
      </p:pic>
      <p:sp>
        <p:nvSpPr>
          <p:cNvPr id="13" name="Title 8">
            <a:extLst>
              <a:ext uri="{FF2B5EF4-FFF2-40B4-BE49-F238E27FC236}">
                <a16:creationId xmlns:a16="http://schemas.microsoft.com/office/drawing/2014/main" id="{EC774FA0-6DDB-2F20-49D3-B6D82F556320}"/>
              </a:ext>
            </a:extLst>
          </p:cNvPr>
          <p:cNvSpPr txBox="1">
            <a:spLocks/>
          </p:cNvSpPr>
          <p:nvPr/>
        </p:nvSpPr>
        <p:spPr>
          <a:xfrm>
            <a:off x="1040073" y="3891437"/>
            <a:ext cx="8133329"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Do you</a:t>
            </a:r>
          </a:p>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remember</a:t>
            </a:r>
          </a:p>
          <a:p>
            <a:pPr>
              <a:lnSpc>
                <a:spcPts val="5600"/>
              </a:lnSpc>
              <a:spcBef>
                <a:spcPts val="0"/>
              </a:spcBef>
              <a:defRPr/>
            </a:pPr>
            <a:r>
              <a:rPr lang="en-GB" sz="5400" b="1" spc="100" dirty="0">
                <a:solidFill>
                  <a:schemeClr val="bg1"/>
                </a:solidFill>
                <a:latin typeface="Gill Sans Nova Cond"/>
                <a:ea typeface="Open Sans Condensed" panose="020B0306030504020204" pitchFamily="34" charset="0"/>
                <a:cs typeface="Open Sans Condensed" panose="020B0306030504020204" pitchFamily="34" charset="0"/>
              </a:rPr>
              <a:t>this source?</a:t>
            </a:r>
          </a:p>
        </p:txBody>
      </p:sp>
      <p:pic>
        <p:nvPicPr>
          <p:cNvPr id="18" name="Picture 17">
            <a:extLst>
              <a:ext uri="{FF2B5EF4-FFF2-40B4-BE49-F238E27FC236}">
                <a16:creationId xmlns:a16="http://schemas.microsoft.com/office/drawing/2014/main" id="{8D879EF4-E83F-9B91-2B8C-67753A4478A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08645" y="-138550"/>
            <a:ext cx="11428465" cy="6428511"/>
          </a:xfrm>
          <a:prstGeom prst="rect">
            <a:avLst/>
          </a:prstGeom>
        </p:spPr>
      </p:pic>
    </p:spTree>
    <p:extLst>
      <p:ext uri="{BB962C8B-B14F-4D97-AF65-F5344CB8AC3E}">
        <p14:creationId xmlns:p14="http://schemas.microsoft.com/office/powerpoint/2010/main" val="405327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
          <a:extLst>
            <a:ext uri="{FF2B5EF4-FFF2-40B4-BE49-F238E27FC236}">
              <a16:creationId xmlns:a16="http://schemas.microsoft.com/office/drawing/2014/main" id="{B2719426-419C-63DC-B5A5-6EFADF07DF00}"/>
            </a:ext>
          </a:extLst>
        </p:cNvPr>
        <p:cNvGrpSpPr/>
        <p:nvPr/>
      </p:nvGrpSpPr>
      <p:grpSpPr>
        <a:xfrm>
          <a:off x="0" y="0"/>
          <a:ext cx="0" cy="0"/>
          <a:chOff x="0" y="0"/>
          <a:chExt cx="0" cy="0"/>
        </a:xfrm>
      </p:grpSpPr>
      <p:sp>
        <p:nvSpPr>
          <p:cNvPr id="3" name="Title 2" hidden="1">
            <a:extLst>
              <a:ext uri="{FF2B5EF4-FFF2-40B4-BE49-F238E27FC236}">
                <a16:creationId xmlns:a16="http://schemas.microsoft.com/office/drawing/2014/main" id="{F72B08F5-9CF0-23FE-877B-3FA5472260CA}"/>
              </a:ext>
            </a:extLst>
          </p:cNvPr>
          <p:cNvSpPr>
            <a:spLocks noGrp="1"/>
          </p:cNvSpPr>
          <p:nvPr>
            <p:ph type="title"/>
          </p:nvPr>
        </p:nvSpPr>
        <p:spPr>
          <a:xfrm>
            <a:off x="808560" y="-1158875"/>
            <a:ext cx="10515600" cy="1325563"/>
          </a:xfrm>
        </p:spPr>
        <p:txBody>
          <a:bodyPr/>
          <a:lstStyle/>
          <a:p>
            <a:r>
              <a:rPr lang="en-US" dirty="0"/>
              <a:t>How does this source help tell Will’s story?</a:t>
            </a:r>
          </a:p>
        </p:txBody>
      </p:sp>
      <p:pic>
        <p:nvPicPr>
          <p:cNvPr id="6" name="Picture 5">
            <a:extLst>
              <a:ext uri="{FF2B5EF4-FFF2-40B4-BE49-F238E27FC236}">
                <a16:creationId xmlns:a16="http://schemas.microsoft.com/office/drawing/2014/main" id="{88DE9FD3-A956-FA57-6C6F-0921E5C9074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6845"/>
            <a:ext cx="12191999" cy="6911689"/>
          </a:xfrm>
          <a:prstGeom prst="rect">
            <a:avLst/>
          </a:prstGeom>
        </p:spPr>
      </p:pic>
      <p:sp>
        <p:nvSpPr>
          <p:cNvPr id="4" name="Title 8">
            <a:extLst>
              <a:ext uri="{FF2B5EF4-FFF2-40B4-BE49-F238E27FC236}">
                <a16:creationId xmlns:a16="http://schemas.microsoft.com/office/drawing/2014/main" id="{6EAD9B39-7689-953E-9DA6-9B873EEB0765}"/>
              </a:ext>
            </a:extLst>
          </p:cNvPr>
          <p:cNvSpPr txBox="1">
            <a:spLocks/>
          </p:cNvSpPr>
          <p:nvPr/>
        </p:nvSpPr>
        <p:spPr>
          <a:xfrm>
            <a:off x="604359" y="703540"/>
            <a:ext cx="3939932" cy="22579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6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How does this source help tell Will’s story?</a:t>
            </a:r>
          </a:p>
        </p:txBody>
      </p:sp>
      <p:pic>
        <p:nvPicPr>
          <p:cNvPr id="2" name="Picture 2" descr="Illustration of a man in a long robe holding a horn.">
            <a:extLst>
              <a:ext uri="{FF2B5EF4-FFF2-40B4-BE49-F238E27FC236}">
                <a16:creationId xmlns:a16="http://schemas.microsoft.com/office/drawing/2014/main" id="{1CE8F594-D74E-A153-4AB3-531CCB00AE1C}"/>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p:blipFill>
        <p:spPr bwMode="auto">
          <a:xfrm>
            <a:off x="7876904" y="664350"/>
            <a:ext cx="3447256" cy="5389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F412F08-5DAD-6657-E596-2CD924EC2974}"/>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95044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86D52032-70DE-0855-F1EF-50C9BC339575}"/>
              </a:ext>
            </a:extLst>
          </p:cNvPr>
          <p:cNvSpPr>
            <a:spLocks noGrp="1"/>
          </p:cNvSpPr>
          <p:nvPr>
            <p:ph type="title"/>
          </p:nvPr>
        </p:nvSpPr>
        <p:spPr>
          <a:xfrm>
            <a:off x="727364" y="-1016317"/>
            <a:ext cx="10515600" cy="1325563"/>
          </a:xfrm>
        </p:spPr>
        <p:txBody>
          <a:bodyPr/>
          <a:lstStyle/>
          <a:p>
            <a:r>
              <a:rPr lang="en-US" dirty="0"/>
              <a:t>Look closer</a:t>
            </a:r>
          </a:p>
        </p:txBody>
      </p:sp>
      <p:pic>
        <p:nvPicPr>
          <p:cNvPr id="4" name="Picture 3">
            <a:extLst>
              <a:ext uri="{FF2B5EF4-FFF2-40B4-BE49-F238E27FC236}">
                <a16:creationId xmlns:a16="http://schemas.microsoft.com/office/drawing/2014/main" id="{03E2FE0D-D29E-6FD6-80A3-D9D61A337E6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 y="58782"/>
            <a:ext cx="12192147" cy="6911773"/>
          </a:xfrm>
          <a:prstGeom prst="rect">
            <a:avLst/>
          </a:prstGeom>
        </p:spPr>
      </p:pic>
      <p:sp>
        <p:nvSpPr>
          <p:cNvPr id="8" name="Title 8">
            <a:extLst>
              <a:ext uri="{FF2B5EF4-FFF2-40B4-BE49-F238E27FC236}">
                <a16:creationId xmlns:a16="http://schemas.microsoft.com/office/drawing/2014/main" id="{D9644CA8-D2B7-3E09-8082-7DD5744F5954}"/>
              </a:ext>
            </a:extLst>
          </p:cNvPr>
          <p:cNvSpPr txBox="1">
            <a:spLocks/>
          </p:cNvSpPr>
          <p:nvPr/>
        </p:nvSpPr>
        <p:spPr>
          <a:xfrm>
            <a:off x="538630" y="587072"/>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Look closer at this source…</a:t>
            </a:r>
          </a:p>
        </p:txBody>
      </p:sp>
      <p:sp>
        <p:nvSpPr>
          <p:cNvPr id="10" name="Rectangle 9">
            <a:extLst>
              <a:ext uri="{FF2B5EF4-FFF2-40B4-BE49-F238E27FC236}">
                <a16:creationId xmlns:a16="http://schemas.microsoft.com/office/drawing/2014/main" id="{6B059B87-66C8-EF1E-067F-FD6F2A6DC03B}"/>
              </a:ext>
            </a:extLst>
          </p:cNvPr>
          <p:cNvSpPr/>
          <p:nvPr/>
        </p:nvSpPr>
        <p:spPr>
          <a:xfrm>
            <a:off x="545544" y="1649837"/>
            <a:ext cx="2890383" cy="1450427"/>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How can we tell Will was connected to Henry?</a:t>
            </a:r>
          </a:p>
        </p:txBody>
      </p:sp>
      <p:sp>
        <p:nvSpPr>
          <p:cNvPr id="23" name="Rectangle 22">
            <a:extLst>
              <a:ext uri="{FF2B5EF4-FFF2-40B4-BE49-F238E27FC236}">
                <a16:creationId xmlns:a16="http://schemas.microsoft.com/office/drawing/2014/main" id="{F4E658F4-8DB3-C647-8667-D5F9BC9F9D8E}"/>
              </a:ext>
            </a:extLst>
          </p:cNvPr>
          <p:cNvSpPr/>
          <p:nvPr/>
        </p:nvSpPr>
        <p:spPr>
          <a:xfrm>
            <a:off x="538515" y="3666498"/>
            <a:ext cx="2890383" cy="2354093"/>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600" dirty="0">
                <a:solidFill>
                  <a:schemeClr val="tx1"/>
                </a:solidFill>
                <a:latin typeface="Georgia" panose="02040502050405020303" pitchFamily="18" charset="0"/>
              </a:rPr>
              <a:t>Look closely at his chest. There are two letters H and R. This is a symbol of Henry VIII and his right to be king.</a:t>
            </a:r>
          </a:p>
        </p:txBody>
      </p:sp>
      <p:sp>
        <p:nvSpPr>
          <p:cNvPr id="21" name="Rectangle 20">
            <a:extLst>
              <a:ext uri="{FF2B5EF4-FFF2-40B4-BE49-F238E27FC236}">
                <a16:creationId xmlns:a16="http://schemas.microsoft.com/office/drawing/2014/main" id="{89C29841-6B16-BA5A-7784-7903516EC946}"/>
              </a:ext>
            </a:extLst>
          </p:cNvPr>
          <p:cNvSpPr/>
          <p:nvPr/>
        </p:nvSpPr>
        <p:spPr>
          <a:xfrm>
            <a:off x="8756073" y="1649837"/>
            <a:ext cx="2890383" cy="1450427"/>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dirty="0">
                <a:solidFill>
                  <a:schemeClr val="tx1"/>
                </a:solidFill>
                <a:latin typeface="Georgia" panose="02040502050405020303" pitchFamily="18" charset="0"/>
              </a:rPr>
              <a:t>How might he have entertained people?</a:t>
            </a:r>
          </a:p>
        </p:txBody>
      </p:sp>
      <p:sp>
        <p:nvSpPr>
          <p:cNvPr id="22" name="Rectangle 21">
            <a:extLst>
              <a:ext uri="{FF2B5EF4-FFF2-40B4-BE49-F238E27FC236}">
                <a16:creationId xmlns:a16="http://schemas.microsoft.com/office/drawing/2014/main" id="{F6BBB75A-E46B-3855-2990-8FAB29391AD0}"/>
              </a:ext>
            </a:extLst>
          </p:cNvPr>
          <p:cNvSpPr/>
          <p:nvPr/>
        </p:nvSpPr>
        <p:spPr>
          <a:xfrm>
            <a:off x="8756073" y="3666498"/>
            <a:ext cx="2890383" cy="2354093"/>
          </a:xfrm>
          <a:prstGeom prst="rect">
            <a:avLst/>
          </a:prstGeom>
          <a:noFill/>
          <a:ln w="63500">
            <a:solidFill>
              <a:srgbClr val="CD163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en-US" sz="1600" dirty="0">
                <a:solidFill>
                  <a:schemeClr val="tx1"/>
                </a:solidFill>
                <a:latin typeface="Georgia" panose="02040502050405020303" pitchFamily="18" charset="0"/>
              </a:rPr>
              <a:t>He is carrying a small horn and has feathers in his cap. These might have been a way to entertain people at court. Will was sometimes seen with a monkey on his shoulder too.</a:t>
            </a:r>
          </a:p>
        </p:txBody>
      </p:sp>
      <p:pic>
        <p:nvPicPr>
          <p:cNvPr id="2" name="Picture 1">
            <a:extLst>
              <a:ext uri="{FF2B5EF4-FFF2-40B4-BE49-F238E27FC236}">
                <a16:creationId xmlns:a16="http://schemas.microsoft.com/office/drawing/2014/main" id="{2262D2DA-2155-450A-9DC3-44664B5169F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pic>
        <p:nvPicPr>
          <p:cNvPr id="6" name="Picture 2" descr="Illustration of a man in a long robe holding a horn.">
            <a:extLst>
              <a:ext uri="{FF2B5EF4-FFF2-40B4-BE49-F238E27FC236}">
                <a16:creationId xmlns:a16="http://schemas.microsoft.com/office/drawing/2014/main" id="{D0C954D4-8006-AC04-D3DA-31E38172FE6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p:blipFill>
        <p:spPr bwMode="auto">
          <a:xfrm>
            <a:off x="4472132" y="1510402"/>
            <a:ext cx="3247736" cy="507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6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CF5"/>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AE14167-4731-CCEC-D7FB-D059BA62137B}"/>
              </a:ext>
            </a:extLst>
          </p:cNvPr>
          <p:cNvSpPr>
            <a:spLocks noGrp="1"/>
          </p:cNvSpPr>
          <p:nvPr>
            <p:ph type="title"/>
          </p:nvPr>
        </p:nvSpPr>
        <p:spPr>
          <a:xfrm>
            <a:off x="640586" y="-1057324"/>
            <a:ext cx="10515600" cy="1325563"/>
          </a:xfrm>
        </p:spPr>
        <p:txBody>
          <a:bodyPr/>
          <a:lstStyle/>
          <a:p>
            <a:r>
              <a:rPr lang="en-US" dirty="0"/>
              <a:t>Other sources</a:t>
            </a:r>
          </a:p>
        </p:txBody>
      </p:sp>
      <p:pic>
        <p:nvPicPr>
          <p:cNvPr id="6" name="Picture 5">
            <a:extLst>
              <a:ext uri="{FF2B5EF4-FFF2-40B4-BE49-F238E27FC236}">
                <a16:creationId xmlns:a16="http://schemas.microsoft.com/office/drawing/2014/main" id="{446ACC00-0E65-EBC0-4A70-2505469E673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 y="-1"/>
            <a:ext cx="12192147" cy="6911773"/>
          </a:xfrm>
          <a:prstGeom prst="rect">
            <a:avLst/>
          </a:prstGeom>
        </p:spPr>
      </p:pic>
      <p:sp>
        <p:nvSpPr>
          <p:cNvPr id="3" name="Title 8">
            <a:extLst>
              <a:ext uri="{FF2B5EF4-FFF2-40B4-BE49-F238E27FC236}">
                <a16:creationId xmlns:a16="http://schemas.microsoft.com/office/drawing/2014/main" id="{B4A590F2-5C4D-543A-ECEA-72FB15FA3937}"/>
              </a:ext>
            </a:extLst>
          </p:cNvPr>
          <p:cNvSpPr txBox="1">
            <a:spLocks/>
          </p:cNvSpPr>
          <p:nvPr/>
        </p:nvSpPr>
        <p:spPr>
          <a:xfrm>
            <a:off x="534349" y="540039"/>
            <a:ext cx="8133329"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5400" b="1" spc="100" dirty="0">
                <a:solidFill>
                  <a:srgbClr val="CD1632"/>
                </a:solidFill>
                <a:latin typeface="Gill Sans Nova Cond"/>
                <a:ea typeface="Open Sans Condensed" panose="020B0306030504020204" pitchFamily="34" charset="0"/>
                <a:cs typeface="Open Sans Condensed" panose="020B0306030504020204" pitchFamily="34" charset="0"/>
              </a:rPr>
              <a:t>Other sources about Will Somer</a:t>
            </a:r>
          </a:p>
        </p:txBody>
      </p:sp>
      <p:pic>
        <p:nvPicPr>
          <p:cNvPr id="7" name="Picture 2" descr="A painting of the Family of Henry VIII. Through the arch on the right side is a man in a green tunic with a monkey on his shoulder, thought to be Will Somer. ">
            <a:extLst>
              <a:ext uri="{FF2B5EF4-FFF2-40B4-BE49-F238E27FC236}">
                <a16:creationId xmlns:a16="http://schemas.microsoft.com/office/drawing/2014/main" id="{46A998B7-C1AD-4F3F-6B17-FDA98151B89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5603" y="1524232"/>
            <a:ext cx="11152048" cy="4552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54FA5A7-4817-6FAA-995A-13D56F415E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9247" y="-140819"/>
            <a:ext cx="11633505" cy="1157603"/>
          </a:xfrm>
          <a:prstGeom prst="rect">
            <a:avLst/>
          </a:prstGeom>
        </p:spPr>
      </p:pic>
    </p:spTree>
    <p:extLst>
      <p:ext uri="{BB962C8B-B14F-4D97-AF65-F5344CB8AC3E}">
        <p14:creationId xmlns:p14="http://schemas.microsoft.com/office/powerpoint/2010/main" val="1298964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EAA7BB1E696494FA908917864DD3D3C" ma:contentTypeVersion="15" ma:contentTypeDescription="Create a new document." ma:contentTypeScope="" ma:versionID="ecbaf607731c9d2ed15fede415985a53">
  <xsd:schema xmlns:xsd="http://www.w3.org/2001/XMLSchema" xmlns:xs="http://www.w3.org/2001/XMLSchema" xmlns:p="http://schemas.microsoft.com/office/2006/metadata/properties" xmlns:ns2="6a0bfff4-67be-4a96-b973-4401e8ac1668" xmlns:ns3="c12aeb96-693d-4a38-af2e-b31719837d9a" xmlns:ns4="311830fd-edab-4bb4-afbf-658c422cd60d" targetNamespace="http://schemas.microsoft.com/office/2006/metadata/properties" ma:root="true" ma:fieldsID="adede733c91aed84a6440150bb4cb41b" ns2:_="" ns3:_="" ns4:_="">
    <xsd:import namespace="6a0bfff4-67be-4a96-b973-4401e8ac1668"/>
    <xsd:import namespace="c12aeb96-693d-4a38-af2e-b31719837d9a"/>
    <xsd:import namespace="311830fd-edab-4bb4-afbf-658c422cd6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4:SharedWithUsers" minOccurs="0"/>
                <xsd:element ref="ns4:SharedWithDetails"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0bfff4-67be-4a96-b973-4401e8ac166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12aeb96-693d-4a38-af2e-b31719837d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9cdffa-e90a-4605-8479-4e144b23b79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1830fd-edab-4bb4-afbf-658c422cd60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9b880fe-e94d-4955-8144-fea6140a0b42}" ma:internalName="TaxCatchAll" ma:showField="CatchAllData" ma:web="311830fd-edab-4bb4-afbf-658c422cd60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11830fd-edab-4bb4-afbf-658c422cd60d" xsi:nil="true"/>
    <lcf76f155ced4ddcb4097134ff3c332f xmlns="c12aeb96-693d-4a38-af2e-b31719837d9a">
      <Terms xmlns="http://schemas.microsoft.com/office/infopath/2007/PartnerControls"/>
    </lcf76f155ced4ddcb4097134ff3c332f>
    <_dlc_DocId xmlns="6a0bfff4-67be-4a96-b973-4401e8ac1668">TMSDE-177636704-55926</_dlc_DocId>
    <_dlc_DocIdUrl xmlns="6a0bfff4-67be-4a96-b973-4401e8ac1668">
      <Url>https://historicroyalpalaces2.sharepoint.com/sites/TMS_Digital_Engagement_Workspace/_layouts/15/DocIdRedir.aspx?ID=TMSDE-177636704-55926</Url>
      <Description>TMSDE-177636704-55926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7F2441-92A8-4F9E-B90E-C02E3C912DDA}">
  <ds:schemaRefs>
    <ds:schemaRef ds:uri="http://schemas.microsoft.com/sharepoint/events"/>
  </ds:schemaRefs>
</ds:datastoreItem>
</file>

<file path=customXml/itemProps2.xml><?xml version="1.0" encoding="utf-8"?>
<ds:datastoreItem xmlns:ds="http://schemas.openxmlformats.org/officeDocument/2006/customXml" ds:itemID="{A3213324-F0D6-4092-AE4D-D0550648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0bfff4-67be-4a96-b973-4401e8ac1668"/>
    <ds:schemaRef ds:uri="c12aeb96-693d-4a38-af2e-b31719837d9a"/>
    <ds:schemaRef ds:uri="311830fd-edab-4bb4-afbf-658c422cd6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1F7D27-37ED-4715-BF08-39A8FE708ABF}">
  <ds:schemaRefs>
    <ds:schemaRef ds:uri="http://purl.org/dc/elements/1.1/"/>
    <ds:schemaRef ds:uri="311830fd-edab-4bb4-afbf-658c422cd60d"/>
    <ds:schemaRef ds:uri="http://schemas.microsoft.com/office/2006/documentManagement/types"/>
    <ds:schemaRef ds:uri="http://purl.org/dc/terms/"/>
    <ds:schemaRef ds:uri="http://schemas.microsoft.com/office/2006/metadata/properties"/>
    <ds:schemaRef ds:uri="c12aeb96-693d-4a38-af2e-b31719837d9a"/>
    <ds:schemaRef ds:uri="http://www.w3.org/XML/1998/namespace"/>
    <ds:schemaRef ds:uri="6a0bfff4-67be-4a96-b973-4401e8ac1668"/>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02E2071F-D9C5-46D8-817F-976C706672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3737</TotalTime>
  <Words>1441</Words>
  <Application>Microsoft Office PowerPoint</Application>
  <PresentationFormat>Widescreen</PresentationFormat>
  <Paragraphs>145</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Aptos Display</vt:lpstr>
      <vt:lpstr>Aptos Narrow</vt:lpstr>
      <vt:lpstr>Arial</vt:lpstr>
      <vt:lpstr>Arial,Sans-Serif</vt:lpstr>
      <vt:lpstr>Georgia</vt:lpstr>
      <vt:lpstr>Gill Sans Nova Cond</vt:lpstr>
      <vt:lpstr>Inter</vt:lpstr>
      <vt:lpstr>Office Theme</vt:lpstr>
      <vt:lpstr>Will Somer – source task</vt:lpstr>
      <vt:lpstr>Have you watched me tell my story?</vt:lpstr>
      <vt:lpstr>Vocabulary</vt:lpstr>
      <vt:lpstr>When did Will live?</vt:lpstr>
      <vt:lpstr>Tudor Dynasty timeline</vt:lpstr>
      <vt:lpstr>Do you remember this source?</vt:lpstr>
      <vt:lpstr>How does this source help tell Will’s story?</vt:lpstr>
      <vt:lpstr>Look closer</vt:lpstr>
      <vt:lpstr>Other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Elizabeth I Source Task</dc:title>
  <dc:creator>Stuart Tiffany</dc:creator>
  <cp:lastModifiedBy>Rosie Cooper</cp:lastModifiedBy>
  <cp:revision>380</cp:revision>
  <dcterms:created xsi:type="dcterms:W3CDTF">2024-12-28T10:26:57Z</dcterms:created>
  <dcterms:modified xsi:type="dcterms:W3CDTF">2025-03-28T14:08:33Z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0x0101004EAA7BB1E696494FA908917864DD3D3C</vt:lpwstr>
  </property>
  <property fmtid="{D5CDD505-2E9C-101B-9397-08002B2CF9AE}" pid="3" name="_dlc_DocIdItemGuid">
    <vt:lpwstr>31399e97-4377-4e88-97ef-24f66d8000ee</vt:lpwstr>
  </property>
  <property fmtid="{D5CDD505-2E9C-101B-9397-08002B2CF9AE}" pid="4" name="MediaServiceImageTags">
    <vt:lpwstr/>
  </property>
</Properties>
</file>