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433" r:id="rId6"/>
    <p:sldId id="257" r:id="rId7"/>
    <p:sldId id="269" r:id="rId8"/>
    <p:sldId id="435" r:id="rId9"/>
    <p:sldId id="436" r:id="rId10"/>
    <p:sldId id="259" r:id="rId11"/>
    <p:sldId id="265" r:id="rId12"/>
    <p:sldId id="260" r:id="rId13"/>
    <p:sldId id="26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orient="horz" pos="1933" userDrawn="1">
          <p15:clr>
            <a:srgbClr val="A4A3A4"/>
          </p15:clr>
        </p15:guide>
        <p15:guide id="3" orient="horz" pos="2387" userDrawn="1">
          <p15:clr>
            <a:srgbClr val="A4A3A4"/>
          </p15:clr>
        </p15:guide>
        <p15:guide id="4" orient="horz" pos="2478"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301B-4710-C1DD-19E1-41D9E716FEDB}" name="Stuart Tiffany" initials="ST" userId="387205289fd7095c" providerId="Windows Live"/>
  <p188:author id="{AF8EA67D-3B4A-C7FB-1A95-FEB7B67B49AF}" name="Rosie Cooper" initials="RC" userId="S::Rosie.Cooper@hrp.org.uk::bf124abb-9a2b-4602-9121-6ae61623fa8e" providerId="AD"/>
  <p188:author id="{3FA6F79A-ED44-2C1B-13E7-D8C3855E9F8C}" name="Gail Cameron" initials="GC" userId="S::gail.cameron@hrp.org.uk::30622550-0145-4589-8daf-9c4d1638f1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7382"/>
    <a:srgbClr val="CD1632"/>
    <a:srgbClr val="3A71B9"/>
    <a:srgbClr val="B8C5E7"/>
    <a:srgbClr val="9CCDA1"/>
    <a:srgbClr val="31AC60"/>
    <a:srgbClr val="ECADA4"/>
    <a:srgbClr val="E18078"/>
    <a:srgbClr val="000000"/>
    <a:srgbClr val="D65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690BE-DF2F-F0B1-5695-0D248AF472CB}" v="80" dt="2025-03-27T22:24:53.098"/>
    <p1510:client id="{7AA73287-83D4-4FEB-BCBD-3E94500C71BD}" v="23" dt="2025-03-28T14:00:20.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67" autoAdjust="0"/>
  </p:normalViewPr>
  <p:slideViewPr>
    <p:cSldViewPr snapToGrid="0">
      <p:cViewPr varScale="1">
        <p:scale>
          <a:sx n="96" d="100"/>
          <a:sy n="96" d="100"/>
        </p:scale>
        <p:origin x="354" y="102"/>
      </p:cViewPr>
      <p:guideLst>
        <p:guide orient="horz" pos="2636"/>
        <p:guide orient="horz" pos="1933"/>
        <p:guide orient="horz" pos="2387"/>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7AA73287-83D4-4FEB-BCBD-3E94500C71BD}"/>
    <pc:docChg chg="undo custSel modSld">
      <pc:chgData name="Rosie Cooper" userId="bf124abb-9a2b-4602-9121-6ae61623fa8e" providerId="ADAL" clId="{7AA73287-83D4-4FEB-BCBD-3E94500C71BD}" dt="2025-03-28T14:34:05.726" v="145" actId="2711"/>
      <pc:docMkLst>
        <pc:docMk/>
      </pc:docMkLst>
      <pc:sldChg chg="addSp delSp modSp mod modNotesTx">
        <pc:chgData name="Rosie Cooper" userId="bf124abb-9a2b-4602-9121-6ae61623fa8e" providerId="ADAL" clId="{7AA73287-83D4-4FEB-BCBD-3E94500C71BD}" dt="2025-03-28T13:59:25.421" v="126" actId="33553"/>
        <pc:sldMkLst>
          <pc:docMk/>
          <pc:sldMk cId="456366982" sldId="257"/>
        </pc:sldMkLst>
        <pc:spChg chg="del mod">
          <ac:chgData name="Rosie Cooper" userId="bf124abb-9a2b-4602-9121-6ae61623fa8e" providerId="ADAL" clId="{7AA73287-83D4-4FEB-BCBD-3E94500C71BD}" dt="2025-03-28T13:59:19.716" v="124" actId="478"/>
          <ac:spMkLst>
            <pc:docMk/>
            <pc:sldMk cId="456366982" sldId="257"/>
            <ac:spMk id="2" creationId="{0F1BCA4E-1A5C-A5EF-1D29-2CDDB8B4C2F7}"/>
          </ac:spMkLst>
        </pc:spChg>
        <pc:spChg chg="mod">
          <ac:chgData name="Rosie Cooper" userId="bf124abb-9a2b-4602-9121-6ae61623fa8e" providerId="ADAL" clId="{7AA73287-83D4-4FEB-BCBD-3E94500C71BD}" dt="2025-03-28T13:59:25.421" v="126" actId="33553"/>
          <ac:spMkLst>
            <pc:docMk/>
            <pc:sldMk cId="456366982" sldId="257"/>
            <ac:spMk id="3" creationId="{44AD1FFE-C544-681A-B38A-DD872AE96AE0}"/>
          </ac:spMkLst>
        </pc:spChg>
        <pc:spChg chg="add del mod">
          <ac:chgData name="Rosie Cooper" userId="bf124abb-9a2b-4602-9121-6ae61623fa8e" providerId="ADAL" clId="{7AA73287-83D4-4FEB-BCBD-3E94500C71BD}" dt="2025-03-28T13:59:23.149" v="125" actId="478"/>
          <ac:spMkLst>
            <pc:docMk/>
            <pc:sldMk cId="456366982" sldId="257"/>
            <ac:spMk id="5" creationId="{1EF8D577-A185-EFA2-9AFC-F5CBAE661642}"/>
          </ac:spMkLst>
        </pc:spChg>
        <pc:picChg chg="mod">
          <ac:chgData name="Rosie Cooper" userId="bf124abb-9a2b-4602-9121-6ae61623fa8e" providerId="ADAL" clId="{7AA73287-83D4-4FEB-BCBD-3E94500C71BD}" dt="2025-03-28T12:01:38.370" v="10"/>
          <ac:picMkLst>
            <pc:docMk/>
            <pc:sldMk cId="456366982" sldId="257"/>
            <ac:picMk id="25" creationId="{06CC0225-F51D-0B88-C0B8-34C1A7056062}"/>
          </ac:picMkLst>
        </pc:picChg>
        <pc:picChg chg="mod">
          <ac:chgData name="Rosie Cooper" userId="bf124abb-9a2b-4602-9121-6ae61623fa8e" providerId="ADAL" clId="{7AA73287-83D4-4FEB-BCBD-3E94500C71BD}" dt="2025-03-28T12:01:28.174" v="9"/>
          <ac:picMkLst>
            <pc:docMk/>
            <pc:sldMk cId="456366982" sldId="257"/>
            <ac:picMk id="29" creationId="{D68CB819-B91F-4775-4C95-2E283DDA92DD}"/>
          </ac:picMkLst>
        </pc:picChg>
        <pc:picChg chg="mod">
          <ac:chgData name="Rosie Cooper" userId="bf124abb-9a2b-4602-9121-6ae61623fa8e" providerId="ADAL" clId="{7AA73287-83D4-4FEB-BCBD-3E94500C71BD}" dt="2025-03-28T12:01:48.662" v="11"/>
          <ac:picMkLst>
            <pc:docMk/>
            <pc:sldMk cId="456366982" sldId="257"/>
            <ac:picMk id="31" creationId="{6A676900-C8B8-072F-3987-3FCC019035DF}"/>
          </ac:picMkLst>
        </pc:picChg>
      </pc:sldChg>
      <pc:sldChg chg="modNotesTx">
        <pc:chgData name="Rosie Cooper" userId="bf124abb-9a2b-4602-9121-6ae61623fa8e" providerId="ADAL" clId="{7AA73287-83D4-4FEB-BCBD-3E94500C71BD}" dt="2025-03-28T12:05:10.643" v="47" actId="6549"/>
        <pc:sldMkLst>
          <pc:docMk/>
          <pc:sldMk cId="2065156637" sldId="260"/>
        </pc:sldMkLst>
      </pc:sldChg>
      <pc:sldChg chg="modSp mod">
        <pc:chgData name="Rosie Cooper" userId="bf124abb-9a2b-4602-9121-6ae61623fa8e" providerId="ADAL" clId="{7AA73287-83D4-4FEB-BCBD-3E94500C71BD}" dt="2025-03-28T14:34:05.726" v="145" actId="2711"/>
        <pc:sldMkLst>
          <pc:docMk/>
          <pc:sldMk cId="2787683985" sldId="262"/>
        </pc:sldMkLst>
        <pc:spChg chg="mod">
          <ac:chgData name="Rosie Cooper" userId="bf124abb-9a2b-4602-9121-6ae61623fa8e" providerId="ADAL" clId="{7AA73287-83D4-4FEB-BCBD-3E94500C71BD}" dt="2025-03-28T14:34:05.726" v="145" actId="2711"/>
          <ac:spMkLst>
            <pc:docMk/>
            <pc:sldMk cId="2787683985" sldId="262"/>
            <ac:spMk id="8" creationId="{D9644CA8-D2B7-3E09-8082-7DD5744F5954}"/>
          </ac:spMkLst>
        </pc:spChg>
      </pc:sldChg>
      <pc:sldChg chg="addSp delSp modSp mod modNotesTx">
        <pc:chgData name="Rosie Cooper" userId="bf124abb-9a2b-4602-9121-6ae61623fa8e" providerId="ADAL" clId="{7AA73287-83D4-4FEB-BCBD-3E94500C71BD}" dt="2025-03-28T13:04:10.827" v="122" actId="962"/>
        <pc:sldMkLst>
          <pc:docMk/>
          <pc:sldMk cId="1298964203" sldId="264"/>
        </pc:sldMkLst>
        <pc:picChg chg="del">
          <ac:chgData name="Rosie Cooper" userId="bf124abb-9a2b-4602-9121-6ae61623fa8e" providerId="ADAL" clId="{7AA73287-83D4-4FEB-BCBD-3E94500C71BD}" dt="2025-03-28T13:03:43.096" v="62" actId="478"/>
          <ac:picMkLst>
            <pc:docMk/>
            <pc:sldMk cId="1298964203" sldId="264"/>
            <ac:picMk id="2" creationId="{74CC657C-A899-4C91-0ECC-CEB0C58E886E}"/>
          </ac:picMkLst>
        </pc:picChg>
        <pc:picChg chg="add mod">
          <ac:chgData name="Rosie Cooper" userId="bf124abb-9a2b-4602-9121-6ae61623fa8e" providerId="ADAL" clId="{7AA73287-83D4-4FEB-BCBD-3E94500C71BD}" dt="2025-03-28T13:04:10.827" v="122" actId="962"/>
          <ac:picMkLst>
            <pc:docMk/>
            <pc:sldMk cId="1298964203" sldId="264"/>
            <ac:picMk id="8" creationId="{AE24F5B6-83E5-2917-613F-9F0839C58F3C}"/>
          </ac:picMkLst>
        </pc:picChg>
      </pc:sldChg>
      <pc:sldChg chg="modNotesTx">
        <pc:chgData name="Rosie Cooper" userId="bf124abb-9a2b-4602-9121-6ae61623fa8e" providerId="ADAL" clId="{7AA73287-83D4-4FEB-BCBD-3E94500C71BD}" dt="2025-03-28T12:04:56.916" v="46" actId="33524"/>
        <pc:sldMkLst>
          <pc:docMk/>
          <pc:sldMk cId="950441561" sldId="265"/>
        </pc:sldMkLst>
      </pc:sldChg>
      <pc:sldChg chg="modSp mod">
        <pc:chgData name="Rosie Cooper" userId="bf124abb-9a2b-4602-9121-6ae61623fa8e" providerId="ADAL" clId="{7AA73287-83D4-4FEB-BCBD-3E94500C71BD}" dt="2025-03-28T14:33:35.135" v="143" actId="2711"/>
        <pc:sldMkLst>
          <pc:docMk/>
          <pc:sldMk cId="789785739" sldId="269"/>
        </pc:sldMkLst>
        <pc:spChg chg="mod">
          <ac:chgData name="Rosie Cooper" userId="bf124abb-9a2b-4602-9121-6ae61623fa8e" providerId="ADAL" clId="{7AA73287-83D4-4FEB-BCBD-3E94500C71BD}" dt="2025-03-28T14:33:35.135" v="143" actId="2711"/>
          <ac:spMkLst>
            <pc:docMk/>
            <pc:sldMk cId="789785739" sldId="269"/>
            <ac:spMk id="9" creationId="{B12204E2-A0DB-3756-FC77-31F68340F65B}"/>
          </ac:spMkLst>
        </pc:spChg>
      </pc:sldChg>
      <pc:sldChg chg="addSp delSp modSp mod modNotesTx">
        <pc:chgData name="Rosie Cooper" userId="bf124abb-9a2b-4602-9121-6ae61623fa8e" providerId="ADAL" clId="{7AA73287-83D4-4FEB-BCBD-3E94500C71BD}" dt="2025-03-28T13:59:59.969" v="135" actId="33553"/>
        <pc:sldMkLst>
          <pc:docMk/>
          <pc:sldMk cId="878530208" sldId="433"/>
        </pc:sldMkLst>
        <pc:spChg chg="add del mod">
          <ac:chgData name="Rosie Cooper" userId="bf124abb-9a2b-4602-9121-6ae61623fa8e" providerId="ADAL" clId="{7AA73287-83D4-4FEB-BCBD-3E94500C71BD}" dt="2025-03-28T13:59:56.837" v="134" actId="478"/>
          <ac:spMkLst>
            <pc:docMk/>
            <pc:sldMk cId="878530208" sldId="433"/>
            <ac:spMk id="2" creationId="{23921E14-55CC-32F4-94D3-095D2016F5E7}"/>
          </ac:spMkLst>
        </pc:spChg>
        <pc:spChg chg="del mod">
          <ac:chgData name="Rosie Cooper" userId="bf124abb-9a2b-4602-9121-6ae61623fa8e" providerId="ADAL" clId="{7AA73287-83D4-4FEB-BCBD-3E94500C71BD}" dt="2025-03-28T13:59:54.058" v="133" actId="478"/>
          <ac:spMkLst>
            <pc:docMk/>
            <pc:sldMk cId="878530208" sldId="433"/>
            <ac:spMk id="4" creationId="{F4C4C09D-86AD-4FDE-D101-D780878A600F}"/>
          </ac:spMkLst>
        </pc:spChg>
        <pc:spChg chg="mod">
          <ac:chgData name="Rosie Cooper" userId="bf124abb-9a2b-4602-9121-6ae61623fa8e" providerId="ADAL" clId="{7AA73287-83D4-4FEB-BCBD-3E94500C71BD}" dt="2025-03-28T13:59:59.969" v="135" actId="33553"/>
          <ac:spMkLst>
            <pc:docMk/>
            <pc:sldMk cId="878530208" sldId="433"/>
            <ac:spMk id="6" creationId="{38336CDA-D3EB-24C6-5900-8B59760339AD}"/>
          </ac:spMkLst>
        </pc:spChg>
        <pc:spChg chg="mod">
          <ac:chgData name="Rosie Cooper" userId="bf124abb-9a2b-4602-9121-6ae61623fa8e" providerId="ADAL" clId="{7AA73287-83D4-4FEB-BCBD-3E94500C71BD}" dt="2025-03-28T12:00:35.028" v="3" actId="20577"/>
          <ac:spMkLst>
            <pc:docMk/>
            <pc:sldMk cId="878530208" sldId="433"/>
            <ac:spMk id="9" creationId="{478B1542-1CC3-8F94-C7BD-1A3C721C1A90}"/>
          </ac:spMkLst>
        </pc:spChg>
      </pc:sldChg>
      <pc:sldChg chg="addSp delSp modSp mod">
        <pc:chgData name="Rosie Cooper" userId="bf124abb-9a2b-4602-9121-6ae61623fa8e" providerId="ADAL" clId="{7AA73287-83D4-4FEB-BCBD-3E94500C71BD}" dt="2025-03-28T13:59:41.929" v="131" actId="33553"/>
        <pc:sldMkLst>
          <pc:docMk/>
          <pc:sldMk cId="155609663" sldId="435"/>
        </pc:sldMkLst>
        <pc:spChg chg="mod">
          <ac:chgData name="Rosie Cooper" userId="bf124abb-9a2b-4602-9121-6ae61623fa8e" providerId="ADAL" clId="{7AA73287-83D4-4FEB-BCBD-3E94500C71BD}" dt="2025-03-28T13:59:41.929" v="131" actId="33553"/>
          <ac:spMkLst>
            <pc:docMk/>
            <pc:sldMk cId="155609663" sldId="435"/>
            <ac:spMk id="3" creationId="{F4503A46-E96A-F21D-5F55-C2633B04F788}"/>
          </ac:spMkLst>
        </pc:spChg>
        <pc:spChg chg="add del mod">
          <ac:chgData name="Rosie Cooper" userId="bf124abb-9a2b-4602-9121-6ae61623fa8e" providerId="ADAL" clId="{7AA73287-83D4-4FEB-BCBD-3E94500C71BD}" dt="2025-03-28T13:59:39.619" v="130" actId="478"/>
          <ac:spMkLst>
            <pc:docMk/>
            <pc:sldMk cId="155609663" sldId="435"/>
            <ac:spMk id="5" creationId="{08809888-FB5F-78A6-D6A4-ADE7F2BE3F74}"/>
          </ac:spMkLst>
        </pc:spChg>
        <pc:spChg chg="del mod">
          <ac:chgData name="Rosie Cooper" userId="bf124abb-9a2b-4602-9121-6ae61623fa8e" providerId="ADAL" clId="{7AA73287-83D4-4FEB-BCBD-3E94500C71BD}" dt="2025-03-28T13:59:35.041" v="128" actId="478"/>
          <ac:spMkLst>
            <pc:docMk/>
            <pc:sldMk cId="155609663" sldId="435"/>
            <ac:spMk id="8" creationId="{3A3F65CC-DACC-FEE3-20F5-8E517ABD478D}"/>
          </ac:spMkLst>
        </pc:spChg>
        <pc:spChg chg="mod">
          <ac:chgData name="Rosie Cooper" userId="bf124abb-9a2b-4602-9121-6ae61623fa8e" providerId="ADAL" clId="{7AA73287-83D4-4FEB-BCBD-3E94500C71BD}" dt="2025-03-28T12:02:14.169" v="25" actId="20577"/>
          <ac:spMkLst>
            <pc:docMk/>
            <pc:sldMk cId="155609663" sldId="435"/>
            <ac:spMk id="10" creationId="{20655357-5662-0A74-FD83-4BA89304F7B0}"/>
          </ac:spMkLst>
        </pc:spChg>
        <pc:spChg chg="mod">
          <ac:chgData name="Rosie Cooper" userId="bf124abb-9a2b-4602-9121-6ae61623fa8e" providerId="ADAL" clId="{7AA73287-83D4-4FEB-BCBD-3E94500C71BD}" dt="2025-03-28T12:08:21.259" v="61" actId="962"/>
          <ac:spMkLst>
            <pc:docMk/>
            <pc:sldMk cId="155609663" sldId="435"/>
            <ac:spMk id="40" creationId="{830D5CA8-1C19-4942-E8C6-42063AB407F4}"/>
          </ac:spMkLst>
        </pc:spChg>
      </pc:sldChg>
      <pc:sldChg chg="addSp delSp modSp mod modNotesTx">
        <pc:chgData name="Rosie Cooper" userId="bf124abb-9a2b-4602-9121-6ae61623fa8e" providerId="ADAL" clId="{7AA73287-83D4-4FEB-BCBD-3E94500C71BD}" dt="2025-03-28T14:33:43.941" v="144" actId="2711"/>
        <pc:sldMkLst>
          <pc:docMk/>
          <pc:sldMk cId="877697482" sldId="436"/>
        </pc:sldMkLst>
        <pc:spChg chg="mod">
          <ac:chgData name="Rosie Cooper" userId="bf124abb-9a2b-4602-9121-6ae61623fa8e" providerId="ADAL" clId="{7AA73287-83D4-4FEB-BCBD-3E94500C71BD}" dt="2025-03-28T12:02:35.155" v="36" actId="1036"/>
          <ac:spMkLst>
            <pc:docMk/>
            <pc:sldMk cId="877697482" sldId="436"/>
            <ac:spMk id="2" creationId="{2F9463CA-BC74-30F7-F543-45D2F1465A24}"/>
          </ac:spMkLst>
        </pc:spChg>
        <pc:spChg chg="mod">
          <ac:chgData name="Rosie Cooper" userId="bf124abb-9a2b-4602-9121-6ae61623fa8e" providerId="ADAL" clId="{7AA73287-83D4-4FEB-BCBD-3E94500C71BD}" dt="2025-03-28T14:33:43.941" v="144" actId="2711"/>
          <ac:spMkLst>
            <pc:docMk/>
            <pc:sldMk cId="877697482" sldId="436"/>
            <ac:spMk id="4" creationId="{3281FAAF-20B3-664C-2424-CA87623D87C6}"/>
          </ac:spMkLst>
        </pc:spChg>
        <pc:spChg chg="add mod">
          <ac:chgData name="Rosie Cooper" userId="bf124abb-9a2b-4602-9121-6ae61623fa8e" providerId="ADAL" clId="{7AA73287-83D4-4FEB-BCBD-3E94500C71BD}" dt="2025-03-28T14:00:15.972" v="137" actId="478"/>
          <ac:spMkLst>
            <pc:docMk/>
            <pc:sldMk cId="877697482" sldId="436"/>
            <ac:spMk id="6" creationId="{50D57A3F-C819-69C8-2A94-7A0A63511F28}"/>
          </ac:spMkLst>
        </pc:spChg>
        <pc:spChg chg="add del mod">
          <ac:chgData name="Rosie Cooper" userId="bf124abb-9a2b-4602-9121-6ae61623fa8e" providerId="ADAL" clId="{7AA73287-83D4-4FEB-BCBD-3E94500C71BD}" dt="2025-03-28T14:00:20.433" v="141" actId="14429"/>
          <ac:spMkLst>
            <pc:docMk/>
            <pc:sldMk cId="877697482" sldId="436"/>
            <ac:spMk id="8" creationId="{F9FC6764-B694-D926-4160-C92E7BF83466}"/>
          </ac:spMkLst>
        </pc:spChg>
        <pc:picChg chg="add del">
          <ac:chgData name="Rosie Cooper" userId="bf124abb-9a2b-4602-9121-6ae61623fa8e" providerId="ADAL" clId="{7AA73287-83D4-4FEB-BCBD-3E94500C71BD}" dt="2025-03-28T14:00:19.755" v="139" actId="478"/>
          <ac:picMkLst>
            <pc:docMk/>
            <pc:sldMk cId="877697482" sldId="436"/>
            <ac:picMk id="3" creationId="{357E2738-A0EA-8480-9766-6981D50DED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15CD-7D2F-4C31-B1EE-A75D37E7D008}" type="datetimeFigureOut">
              <a:rPr lang="en-GB" smtClean="0"/>
              <a:t>28/03/2025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763D-30BC-40D1-94C9-1E24159BADCE}" type="slidenum">
              <a:rPr lang="en-GB" smtClean="0"/>
              <a:t>‹#›</a:t>
            </a:fld>
            <a:endParaRPr lang="en-GB"/>
          </a:p>
        </p:txBody>
      </p:sp>
    </p:spTree>
    <p:extLst>
      <p:ext uri="{BB962C8B-B14F-4D97-AF65-F5344CB8AC3E}">
        <p14:creationId xmlns:p14="http://schemas.microsoft.com/office/powerpoint/2010/main" val="29822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pg.org.uk/collections/research/john-blanke-and-the-westminster-tournament-rol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i="0" dirty="0"/>
              <a:t>Image Credit:</a:t>
            </a:r>
          </a:p>
          <a:p>
            <a:pPr marL="0" indent="0">
              <a:buNone/>
            </a:pPr>
            <a:endParaRPr lang="en-GB" b="1" i="0" dirty="0"/>
          </a:p>
          <a:p>
            <a:r>
              <a:rPr lang="en-GB" sz="1800" b="0" i="0" u="none" strike="noStrike" dirty="0">
                <a:solidFill>
                  <a:srgbClr val="000000"/>
                </a:solidFill>
                <a:effectLst/>
                <a:latin typeface="Aptos Narrow" panose="020B0004020202020204" pitchFamily="34" charset="0"/>
              </a:rPr>
              <a:t>College of Arms MS Westminster Tournament Roll, 1511, membrane 28. Reproduced by permission of the Kings, Heralds and Pursuivants of Arms.</a:t>
            </a:r>
            <a:endParaRPr lang="en-GB" sz="1200" b="0" dirty="0"/>
          </a:p>
          <a:p>
            <a:endParaRPr lang="en-US" dirty="0"/>
          </a:p>
        </p:txBody>
      </p:sp>
      <p:sp>
        <p:nvSpPr>
          <p:cNvPr id="4" name="Slide Number Placeholder 3"/>
          <p:cNvSpPr>
            <a:spLocks noGrp="1"/>
          </p:cNvSpPr>
          <p:nvPr>
            <p:ph type="sldNum" sz="quarter" idx="5"/>
          </p:nvPr>
        </p:nvSpPr>
        <p:spPr/>
        <p:txBody>
          <a:bodyPr/>
          <a:lstStyle/>
          <a:p>
            <a:fld id="{3437763D-30BC-40D1-94C9-1E24159BADCE}" type="slidenum">
              <a:rPr lang="en-GB" smtClean="0"/>
              <a:t>1</a:t>
            </a:fld>
            <a:endParaRPr lang="en-GB"/>
          </a:p>
        </p:txBody>
      </p:sp>
    </p:spTree>
    <p:extLst>
      <p:ext uri="{BB962C8B-B14F-4D97-AF65-F5344CB8AC3E}">
        <p14:creationId xmlns:p14="http://schemas.microsoft.com/office/powerpoint/2010/main" val="170608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This document is </a:t>
            </a:r>
            <a:r>
              <a:rPr lang="en-GB" dirty="0"/>
              <a:t>an original letter, written (or dictated) by</a:t>
            </a:r>
            <a:r>
              <a:rPr lang="en-GB" b="0" dirty="0"/>
              <a:t> </a:t>
            </a:r>
            <a:r>
              <a:rPr lang="en-GB" dirty="0"/>
              <a:t>John. In it, he asks</a:t>
            </a:r>
            <a:r>
              <a:rPr lang="en-GB" b="0" dirty="0"/>
              <a:t> </a:t>
            </a:r>
            <a:r>
              <a:rPr lang="en-GB" dirty="0"/>
              <a:t>King</a:t>
            </a:r>
            <a:r>
              <a:rPr lang="en-GB" b="0" dirty="0"/>
              <a:t> Henry VIII for a pay rise. </a:t>
            </a:r>
          </a:p>
          <a:p>
            <a:endParaRPr lang="en-GB" b="0" dirty="0"/>
          </a:p>
          <a:p>
            <a:r>
              <a:rPr lang="en-GB" dirty="0"/>
              <a:t>John</a:t>
            </a:r>
            <a:r>
              <a:rPr lang="en-GB" b="0" dirty="0"/>
              <a:t> wrote that he wanted a pay rise from 8p per day to 16p per day</a:t>
            </a:r>
            <a:r>
              <a:rPr lang="en-GB" dirty="0"/>
              <a:t>.</a:t>
            </a:r>
            <a:r>
              <a:rPr lang="en-GB" b="0" dirty="0"/>
              <a:t> </a:t>
            </a:r>
            <a:r>
              <a:rPr lang="en-GB" dirty="0"/>
              <a:t>This is similar to what other</a:t>
            </a:r>
            <a:r>
              <a:rPr lang="en-GB" b="0" dirty="0"/>
              <a:t> trumpeters were paid. He even suggested </a:t>
            </a:r>
            <a:r>
              <a:rPr lang="en-GB" dirty="0"/>
              <a:t>that</a:t>
            </a:r>
            <a:r>
              <a:rPr lang="en-GB" b="0" dirty="0"/>
              <a:t> </a:t>
            </a:r>
            <a:r>
              <a:rPr lang="en-GB" dirty="0"/>
              <a:t>the king might wish to</a:t>
            </a:r>
            <a:r>
              <a:rPr lang="en-GB" b="0" dirty="0"/>
              <a:t> </a:t>
            </a:r>
            <a:r>
              <a:rPr lang="en-GB" dirty="0"/>
              <a:t>promote</a:t>
            </a:r>
            <a:r>
              <a:rPr lang="en-GB" b="0" dirty="0"/>
              <a:t> him. This </a:t>
            </a:r>
            <a:r>
              <a:rPr lang="en-GB" dirty="0"/>
              <a:t>evidence shows</a:t>
            </a:r>
            <a:r>
              <a:rPr lang="en-GB" b="0" dirty="0"/>
              <a:t> </a:t>
            </a:r>
            <a:r>
              <a:rPr lang="en-GB" dirty="0"/>
              <a:t>John was</a:t>
            </a:r>
            <a:r>
              <a:rPr lang="en-GB" b="0" dirty="0"/>
              <a:t> confident and </a:t>
            </a:r>
            <a:r>
              <a:rPr lang="en-GB" dirty="0"/>
              <a:t>that the King liked him</a:t>
            </a:r>
            <a:r>
              <a:rPr lang="en-GB" b="0" dirty="0"/>
              <a:t>. </a:t>
            </a:r>
            <a:r>
              <a:rPr lang="en-GB" dirty="0"/>
              <a:t>There are other sources that show John received the pay rise. The</a:t>
            </a:r>
            <a:r>
              <a:rPr lang="en-GB" b="0" dirty="0"/>
              <a:t> king also gave </a:t>
            </a:r>
            <a:r>
              <a:rPr lang="en-GB" dirty="0"/>
              <a:t>John a</a:t>
            </a:r>
            <a:r>
              <a:rPr lang="en-GB" b="0" dirty="0"/>
              <a:t> gift of £9 for his wedding.</a:t>
            </a:r>
          </a:p>
          <a:p>
            <a:endParaRPr lang="en-GB" dirty="0"/>
          </a:p>
          <a:p>
            <a:r>
              <a:rPr lang="en-GB" dirty="0"/>
              <a:t>Learn more about this source with the National Archives:</a:t>
            </a:r>
          </a:p>
          <a:p>
            <a:r>
              <a:rPr lang="en-GB" dirty="0"/>
              <a:t>https://images.nationalarchives.gov.uk/search/?searchQuery=john+blanke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dirty="0">
                <a:solidFill>
                  <a:srgbClr val="000000"/>
                </a:solidFill>
                <a:effectLst/>
                <a:latin typeface="Aptos Narrow" panose="020B0004020202020204" pitchFamily="34" charset="0"/>
              </a:rPr>
              <a:t>The National Archives</a:t>
            </a:r>
            <a:endParaRPr lang="en-GB" b="0"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10</a:t>
            </a:fld>
            <a:endParaRPr lang="en-GB"/>
          </a:p>
        </p:txBody>
      </p:sp>
    </p:spTree>
    <p:extLst>
      <p:ext uri="{BB962C8B-B14F-4D97-AF65-F5344CB8AC3E}">
        <p14:creationId xmlns:p14="http://schemas.microsoft.com/office/powerpoint/2010/main" val="169640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 videos: https://youtube.com/playlist?list=PLmQztN3936tL1ZgIHlfwlsKaRAqEDNQf1&amp;feature=shared </a:t>
            </a:r>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2</a:t>
            </a:fld>
            <a:endParaRPr lang="en-GB"/>
          </a:p>
        </p:txBody>
      </p:sp>
    </p:spTree>
    <p:extLst>
      <p:ext uri="{BB962C8B-B14F-4D97-AF65-F5344CB8AC3E}">
        <p14:creationId xmlns:p14="http://schemas.microsoft.com/office/powerpoint/2010/main" val="11268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US" dirty="0"/>
          </a:p>
          <a:p>
            <a:r>
              <a:rPr lang="en-GB" b="0" u="none" dirty="0"/>
              <a:t>These terms are </a:t>
            </a:r>
            <a:r>
              <a:rPr lang="en-GB" dirty="0"/>
              <a:t>used </a:t>
            </a:r>
            <a:r>
              <a:rPr lang="en-GB" b="0" u="none" dirty="0"/>
              <a:t>in the</a:t>
            </a:r>
            <a:r>
              <a:rPr lang="en-GB" dirty="0"/>
              <a:t> </a:t>
            </a:r>
            <a:r>
              <a:rPr lang="en-GB" b="0" u="none" dirty="0"/>
              <a:t>video </a:t>
            </a:r>
            <a:r>
              <a:rPr lang="en-GB" dirty="0"/>
              <a:t>and </a:t>
            </a:r>
            <a:r>
              <a:rPr lang="en-GB" b="0" u="none" dirty="0"/>
              <a:t>this source task. It would be useful for </a:t>
            </a:r>
            <a:r>
              <a:rPr lang="en-GB" dirty="0"/>
              <a:t>students </a:t>
            </a:r>
            <a:r>
              <a:rPr lang="en-GB" b="0" u="none" dirty="0"/>
              <a:t>to be aware of them</a:t>
            </a:r>
            <a:r>
              <a:rPr lang="en-GB" dirty="0"/>
              <a:t>. However students</a:t>
            </a:r>
            <a:r>
              <a:rPr lang="en-GB" b="0" u="none" dirty="0"/>
              <a:t> do </a:t>
            </a:r>
            <a:r>
              <a:rPr lang="en-GB" b="1" u="none" dirty="0"/>
              <a:t>not</a:t>
            </a:r>
            <a:r>
              <a:rPr lang="en-GB" b="0" u="none" dirty="0"/>
              <a:t> need to memorise or discuss all of them.</a:t>
            </a:r>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6C3B4D40-2803-9C45-985E-21B6ED138107}" type="slidenum">
              <a:rPr lang="en-US" smtClean="0"/>
              <a:t>3</a:t>
            </a:fld>
            <a:endParaRPr lang="en-US"/>
          </a:p>
        </p:txBody>
      </p:sp>
    </p:spTree>
    <p:extLst>
      <p:ext uri="{BB962C8B-B14F-4D97-AF65-F5344CB8AC3E}">
        <p14:creationId xmlns:p14="http://schemas.microsoft.com/office/powerpoint/2010/main" val="248911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 notes:</a:t>
            </a:r>
          </a:p>
          <a:p>
            <a:endParaRPr lang="en-US" i="0" dirty="0"/>
          </a:p>
          <a:p>
            <a:r>
              <a:rPr lang="en-GB" b="0" i="0" dirty="0"/>
              <a:t>The purpose of this slide is for children to understand that this period of history is a long time in the past which is why life is so different to what they know. </a:t>
            </a:r>
            <a:endParaRPr lang="en-US" b="0" i="0" dirty="0"/>
          </a:p>
          <a:p>
            <a:endParaRPr lang="en-GB" b="0" i="0" dirty="0"/>
          </a:p>
          <a:p>
            <a:pPr marL="228600" indent="-228600">
              <a:buAutoNum type="arabicParenR"/>
            </a:pPr>
            <a:r>
              <a:rPr lang="en-GB" b="0" i="0" dirty="0"/>
              <a:t>Ask children to find </a:t>
            </a:r>
            <a:r>
              <a:rPr lang="en-GB" dirty="0"/>
              <a:t>'now'. Explain </a:t>
            </a:r>
            <a:r>
              <a:rPr lang="en-GB" b="0" i="0" dirty="0"/>
              <a:t>this is where we are today.</a:t>
            </a:r>
            <a:endParaRPr lang="en-US" b="0" i="0" dirty="0"/>
          </a:p>
          <a:p>
            <a:pPr marL="228600" indent="-228600">
              <a:buAutoNum type="arabicParenR"/>
            </a:pPr>
            <a:r>
              <a:rPr lang="en-GB" b="0" i="0" dirty="0"/>
              <a:t>Move finger back to the end of the bright blue section. This is how far the oldest people alive today can remember. The Tudors are further in the past than that.</a:t>
            </a:r>
            <a:endParaRPr lang="en-US" b="0" i="0" dirty="0"/>
          </a:p>
          <a:p>
            <a:pPr marL="228600" indent="-228600">
              <a:buAutoNum type="arabicParenR"/>
            </a:pPr>
            <a:r>
              <a:rPr lang="en-GB" b="0" i="0" dirty="0"/>
              <a:t>Say the word Tudor and explain this was the family who </a:t>
            </a:r>
            <a:r>
              <a:rPr lang="en-GB" dirty="0"/>
              <a:t>ruled </a:t>
            </a:r>
            <a:r>
              <a:rPr lang="en-GB" b="0" i="0" dirty="0"/>
              <a:t>over </a:t>
            </a:r>
            <a:r>
              <a:rPr lang="en-GB" dirty="0"/>
              <a:t>England and</a:t>
            </a:r>
            <a:r>
              <a:rPr lang="en-GB" b="0" i="0" dirty="0"/>
              <a:t> who we will learn more about.</a:t>
            </a:r>
          </a:p>
          <a:p>
            <a:pPr marL="228600" indent="-228600">
              <a:buAutoNum type="arabicParen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We don’t know when John </a:t>
            </a:r>
            <a:r>
              <a:rPr lang="en-GB" b="1" dirty="0" err="1"/>
              <a:t>Blanke</a:t>
            </a:r>
            <a:r>
              <a:rPr lang="en-GB" b="1" dirty="0"/>
              <a:t> was born, but we do have evidence that he wrote a letter to the king around 1512.</a:t>
            </a:r>
          </a:p>
          <a:p>
            <a:endParaRPr lang="en-GB" b="1" i="0" dirty="0"/>
          </a:p>
        </p:txBody>
      </p:sp>
      <p:sp>
        <p:nvSpPr>
          <p:cNvPr id="4" name="Slide Number Placeholder 3"/>
          <p:cNvSpPr>
            <a:spLocks noGrp="1"/>
          </p:cNvSpPr>
          <p:nvPr>
            <p:ph type="sldNum" sz="quarter" idx="5"/>
          </p:nvPr>
        </p:nvSpPr>
        <p:spPr/>
        <p:txBody>
          <a:bodyPr/>
          <a:lstStyle/>
          <a:p>
            <a:fld id="{3437763D-30BC-40D1-94C9-1E24159BADCE}" type="slidenum">
              <a:rPr lang="en-GB" smtClean="0"/>
              <a:t>4</a:t>
            </a:fld>
            <a:endParaRPr lang="en-GB"/>
          </a:p>
        </p:txBody>
      </p:sp>
    </p:spTree>
    <p:extLst>
      <p:ext uri="{BB962C8B-B14F-4D97-AF65-F5344CB8AC3E}">
        <p14:creationId xmlns:p14="http://schemas.microsoft.com/office/powerpoint/2010/main" val="20937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50B8-2E20-55DC-0F65-0C2E06C34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33B1F-42A3-B7ED-234F-4A284F912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7063-C979-6A8A-2F15-09D977417750}"/>
              </a:ext>
            </a:extLst>
          </p:cNvPr>
          <p:cNvSpPr>
            <a:spLocks noGrp="1"/>
          </p:cNvSpPr>
          <p:nvPr>
            <p:ph type="body" idx="1"/>
          </p:nvPr>
        </p:nvSpPr>
        <p:spPr/>
        <p:txBody>
          <a:bodyPr/>
          <a:lstStyle/>
          <a:p>
            <a:pPr marL="0" indent="0">
              <a:buNone/>
            </a:pPr>
            <a:r>
              <a:rPr lang="en-GB" b="1" i="0" dirty="0"/>
              <a:t>Image Credit:</a:t>
            </a:r>
          </a:p>
          <a:p>
            <a:pPr marL="0" indent="0">
              <a:buNone/>
            </a:pPr>
            <a:endParaRPr lang="en-GB" b="1" i="0" dirty="0"/>
          </a:p>
          <a:p>
            <a:pPr marL="0" indent="0">
              <a:buNone/>
            </a:pPr>
            <a:r>
              <a:rPr lang="en-GB" b="0" i="0" dirty="0"/>
              <a:t>Henry VII </a:t>
            </a:r>
            <a:r>
              <a:rPr lang="en-GB" b="0" i="0" dirty="0">
                <a:solidFill>
                  <a:srgbClr val="404040"/>
                </a:solidFill>
                <a:effectLst/>
                <a:latin typeface="Inter"/>
              </a:rPr>
              <a:t>© National Portrait Gallery, London</a:t>
            </a: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Henry VIII </a:t>
            </a:r>
            <a:r>
              <a:rPr lang="en-GB" sz="18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ptos Narrow" panose="020B0004020202020204" pitchFamily="34" charset="0"/>
              </a:rPr>
              <a:t>Edward VI </a:t>
            </a:r>
            <a:r>
              <a:rPr lang="en-GB" sz="12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Mary I </a:t>
            </a:r>
            <a:r>
              <a:rPr lang="en-GB" sz="12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Elizabeth I </a:t>
            </a:r>
            <a:r>
              <a:rPr lang="en-GB" sz="1800" b="0" i="1" u="none" strike="noStrike" dirty="0">
                <a:solidFill>
                  <a:srgbClr val="000000"/>
                </a:solidFill>
                <a:effectLst/>
                <a:latin typeface="Aptos Narrow" panose="020B0004020202020204" pitchFamily="34" charset="0"/>
              </a:rPr>
              <a:t>Elizabeth 1, 1533 – 1603 (the Armada Portrait) © National Maritime Museum, Greenwich, London</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endParaRPr lang="en-GB" b="0" i="1" dirty="0"/>
          </a:p>
        </p:txBody>
      </p:sp>
      <p:sp>
        <p:nvSpPr>
          <p:cNvPr id="4" name="Slide Number Placeholder 3">
            <a:extLst>
              <a:ext uri="{FF2B5EF4-FFF2-40B4-BE49-F238E27FC236}">
                <a16:creationId xmlns:a16="http://schemas.microsoft.com/office/drawing/2014/main" id="{9759313B-D855-CAC3-3E13-811788B0E355}"/>
              </a:ext>
            </a:extLst>
          </p:cNvPr>
          <p:cNvSpPr>
            <a:spLocks noGrp="1"/>
          </p:cNvSpPr>
          <p:nvPr>
            <p:ph type="sldNum" sz="quarter" idx="5"/>
          </p:nvPr>
        </p:nvSpPr>
        <p:spPr/>
        <p:txBody>
          <a:bodyPr/>
          <a:lstStyle/>
          <a:p>
            <a:fld id="{3437763D-30BC-40D1-94C9-1E24159BADCE}" type="slidenum">
              <a:rPr lang="en-GB" smtClean="0"/>
              <a:t>5</a:t>
            </a:fld>
            <a:endParaRPr lang="en-GB"/>
          </a:p>
        </p:txBody>
      </p:sp>
    </p:spTree>
    <p:extLst>
      <p:ext uri="{BB962C8B-B14F-4D97-AF65-F5344CB8AC3E}">
        <p14:creationId xmlns:p14="http://schemas.microsoft.com/office/powerpoint/2010/main" val="162271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About this source:</a:t>
            </a:r>
          </a:p>
          <a:p>
            <a:endParaRPr lang="en-GB" b="1" dirty="0"/>
          </a:p>
          <a:p>
            <a:pPr marL="171450" indent="-171450">
              <a:buFont typeface="Arial"/>
              <a:buChar char="•"/>
            </a:pPr>
            <a:r>
              <a:rPr lang="en-GB" b="0" dirty="0"/>
              <a:t>This is the Westminster Tournament Roll from 1511 that was shown in the video. It was made of 36 pieces of </a:t>
            </a:r>
            <a:r>
              <a:rPr lang="en-GB" dirty="0"/>
              <a:t>vellum</a:t>
            </a:r>
            <a:r>
              <a:rPr lang="en-GB" b="0" dirty="0"/>
              <a:t> (animal skin commonly used for writing on called membranes) sewn together and measures around 60 ft long which is just over 18 metres. </a:t>
            </a:r>
          </a:p>
          <a:p>
            <a:pPr marL="171450" indent="-171450">
              <a:buFont typeface="Arial"/>
              <a:buChar char="•"/>
            </a:pPr>
            <a:r>
              <a:rPr lang="en-GB" b="0" dirty="0"/>
              <a:t>It was made to celebrate the birth of Henry’s first son (named Henry) who sadly died a few weeks later. It is a little like a comic strip and the images show the celebratory joust in the baby’s honour. It could be compared to the opening ceremony of the Olympics/Commonwealth games today. </a:t>
            </a:r>
          </a:p>
          <a:p>
            <a:pPr marL="171450" indent="-171450">
              <a:buFont typeface="Arial"/>
              <a:buChar char="•"/>
            </a:pPr>
            <a:r>
              <a:rPr lang="en-GB" dirty="0"/>
              <a:t>The Tournament Roll gives us a glimpse into the lives of people that worked at the Tudor Court. This includes John </a:t>
            </a:r>
            <a:r>
              <a:rPr lang="en-GB" dirty="0" err="1"/>
              <a:t>Blanke</a:t>
            </a:r>
            <a:r>
              <a:rPr lang="en-GB" dirty="0"/>
              <a:t>.</a:t>
            </a:r>
          </a:p>
          <a:p>
            <a:pPr marL="171450" indent="-171450">
              <a:buFont typeface="Arial"/>
              <a:buChar char="•"/>
            </a:pPr>
            <a:endParaRPr lang="en-GB" dirty="0"/>
          </a:p>
          <a:p>
            <a:r>
              <a:rPr lang="en-GB" dirty="0"/>
              <a:t>Learn more about the Westminster Tournament Roll with the National Portrait Gallery</a:t>
            </a:r>
            <a:endParaRPr lang="en-US" dirty="0"/>
          </a:p>
          <a:p>
            <a:r>
              <a:rPr lang="en-GB" dirty="0">
                <a:hlinkClick r:id="rId3"/>
              </a:rPr>
              <a:t>John Blanke and the Westminster Tournament Roll - National Portrait Gallery</a:t>
            </a:r>
            <a:endParaRPr lang="en-GB" dirty="0"/>
          </a:p>
          <a:p>
            <a:endParaRPr lang="en-GB" dirty="0"/>
          </a:p>
          <a:p>
            <a:r>
              <a:rPr lang="en-GB" b="1" dirty="0"/>
              <a:t>More details of the Westminster Tournament Roll:</a:t>
            </a:r>
          </a:p>
          <a:p>
            <a:pPr marL="171450" indent="-171450">
              <a:buFont typeface="Arial"/>
              <a:buChar char="•"/>
            </a:pPr>
            <a:r>
              <a:rPr lang="en-GB" b="0" dirty="0"/>
              <a:t>Across the 36 pieces, it tells the story of the day: </a:t>
            </a:r>
          </a:p>
          <a:p>
            <a:pPr marL="171450" indent="-171450">
              <a:buFont typeface="Arial"/>
              <a:buChar char="•"/>
            </a:pPr>
            <a:r>
              <a:rPr lang="en-GB" dirty="0"/>
              <a:t>Membrane</a:t>
            </a:r>
            <a:r>
              <a:rPr lang="en-GB" b="0" dirty="0"/>
              <a:t> 1 – Henry’s heraldry to show the unity of Henry VIII and Catherine of Aragon (his first wife)</a:t>
            </a:r>
          </a:p>
          <a:p>
            <a:pPr marL="171450" indent="-171450">
              <a:buFont typeface="Arial"/>
              <a:buChar char="•"/>
            </a:pPr>
            <a:r>
              <a:rPr lang="en-GB" b="0" dirty="0"/>
              <a:t>Membrane 2 to 23 – a procession of 6 trumpeters (including John </a:t>
            </a:r>
            <a:r>
              <a:rPr lang="en-GB" b="0" dirty="0" err="1"/>
              <a:t>Blanke</a:t>
            </a:r>
            <a:r>
              <a:rPr lang="en-GB" b="0" dirty="0"/>
              <a:t>) and other important people. </a:t>
            </a:r>
          </a:p>
          <a:p>
            <a:pPr marL="171450" indent="-171450">
              <a:buFont typeface="Arial"/>
              <a:buChar char="•"/>
            </a:pPr>
            <a:r>
              <a:rPr lang="en-GB" b="0" dirty="0"/>
              <a:t>Membrane 24 to 27 – the joust </a:t>
            </a:r>
            <a:r>
              <a:rPr lang="en-GB" dirty="0"/>
              <a:t>itself. It</a:t>
            </a:r>
            <a:r>
              <a:rPr lang="en-GB" b="0" dirty="0"/>
              <a:t> shows King Henry scoring maximum points and being watched over by his Queen, Catherine.</a:t>
            </a:r>
          </a:p>
          <a:p>
            <a:pPr marL="171450" indent="-171450">
              <a:buFont typeface="Arial"/>
              <a:buChar char="•"/>
            </a:pPr>
            <a:r>
              <a:rPr lang="en-GB" b="0" dirty="0"/>
              <a:t>Membrane 28 to 35 – returning from the joust</a:t>
            </a:r>
            <a:r>
              <a:rPr lang="en-GB" dirty="0"/>
              <a:t>.</a:t>
            </a:r>
            <a:endParaRPr lang="en-GB" b="0" dirty="0"/>
          </a:p>
          <a:p>
            <a:pPr marL="171450" indent="-171450">
              <a:buFont typeface="Arial"/>
              <a:buChar char="•"/>
            </a:pPr>
            <a:r>
              <a:rPr lang="en-GB" b="0" dirty="0"/>
              <a:t>Membrane 36 – the </a:t>
            </a:r>
            <a:r>
              <a:rPr lang="en-GB" dirty="0"/>
              <a:t>conclusion</a:t>
            </a:r>
          </a:p>
          <a:p>
            <a:pPr marL="171450" indent="-171450">
              <a:buFont typeface="Arial"/>
              <a:buChar char="•"/>
            </a:pPr>
            <a:r>
              <a:rPr lang="en-GB" dirty="0"/>
              <a:t>A</a:t>
            </a:r>
            <a:r>
              <a:rPr lang="en-GB" b="0" dirty="0"/>
              <a:t> poem praising the king. </a:t>
            </a:r>
            <a:endParaRPr lang="en-GB" dirty="0"/>
          </a:p>
          <a:p>
            <a:endParaRPr lang="en-GB" dirty="0"/>
          </a:p>
          <a:p>
            <a:endParaRPr lang="en-GB" dirty="0"/>
          </a:p>
          <a:p>
            <a:r>
              <a:rPr lang="en-GB" b="0" dirty="0"/>
              <a:t> </a:t>
            </a:r>
          </a:p>
          <a:p>
            <a:endParaRPr lang="en-GB" b="0" dirty="0"/>
          </a:p>
          <a:p>
            <a:endParaRPr lang="en-GB" b="0"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6</a:t>
            </a:fld>
            <a:endParaRPr lang="en-GB"/>
          </a:p>
        </p:txBody>
      </p:sp>
    </p:spTree>
    <p:extLst>
      <p:ext uri="{BB962C8B-B14F-4D97-AF65-F5344CB8AC3E}">
        <p14:creationId xmlns:p14="http://schemas.microsoft.com/office/powerpoint/2010/main" val="38433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A22-CE32-2EF9-0680-AB7D62D8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7467F-0760-3C2C-77CE-84A2E4374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EFA1-EBD4-573A-5FE5-EAF7343FE6FE}"/>
              </a:ext>
            </a:extLst>
          </p:cNvPr>
          <p:cNvSpPr>
            <a:spLocks noGrp="1"/>
          </p:cNvSpPr>
          <p:nvPr>
            <p:ph type="body" idx="1"/>
          </p:nvPr>
        </p:nvSpPr>
        <p:spPr/>
        <p:txBody>
          <a:bodyPr/>
          <a:lstStyle/>
          <a:p>
            <a:pPr algn="l" rtl="0" fontAlgn="base"/>
            <a:r>
              <a:rPr lang="en-GB" b="1" i="0" u="none" strike="noStrike" dirty="0">
                <a:solidFill>
                  <a:srgbClr val="000000"/>
                </a:solidFill>
                <a:effectLst/>
                <a:latin typeface="Aptos" panose="020B0004020202020204" pitchFamily="34" charset="0"/>
              </a:rPr>
              <a:t>Task:</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Ask the students to look closely at this source.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Aptos" panose="020B0004020202020204" pitchFamily="34" charset="0"/>
              </a:rPr>
              <a:t>Questions to ask:</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What different types of people/jobs can you see?</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ptos" panose="020B0004020202020204" pitchFamily="34" charset="0"/>
              </a:rPr>
              <a:t>Left to right: King’s armourer and his mace-bearer (look like knights) 6 trumpeters including John, and noble men.</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Can you locate John </a:t>
            </a:r>
            <a:r>
              <a:rPr lang="en-GB" sz="1800" b="0" i="0" u="none" strike="noStrike" dirty="0" err="1">
                <a:solidFill>
                  <a:srgbClr val="000000"/>
                </a:solidFill>
                <a:effectLst/>
                <a:latin typeface="Aptos" panose="020B0004020202020204" pitchFamily="34" charset="0"/>
              </a:rPr>
              <a:t>Blanke</a:t>
            </a:r>
            <a:r>
              <a:rPr lang="en-GB" sz="1800" b="0" i="0" u="none" strike="noStrike" dirty="0">
                <a:solidFill>
                  <a:srgbClr val="000000"/>
                </a:solidFill>
                <a:effectLst/>
                <a:latin typeface="Aptos" panose="020B0004020202020204" pitchFamily="34" charset="0"/>
              </a:rPr>
              <a:t>?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ptos" panose="020B0004020202020204" pitchFamily="34" charset="0"/>
              </a:rPr>
              <a:t>Second row of trumpeters in the middle.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What makes him stand out from the other trumpeters?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ptos" panose="020B0004020202020204" pitchFamily="34" charset="0"/>
              </a:rPr>
              <a:t>John is the only Black trumpeter shown here, he also wears green hat (or perhaps a turban).</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Do you think he was the only Black person in England at this time?</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ptos" panose="020B0004020202020204" pitchFamily="34" charset="0"/>
              </a:rPr>
              <a:t>No, there were other Black people in England at this time. John is unique because we have a both picture of him </a:t>
            </a:r>
            <a:r>
              <a:rPr lang="en-GB" b="1" i="0" u="none" strike="noStrike" dirty="0">
                <a:solidFill>
                  <a:srgbClr val="000000"/>
                </a:solidFill>
                <a:effectLst/>
                <a:latin typeface="Aptos" panose="020B0004020202020204" pitchFamily="34" charset="0"/>
              </a:rPr>
              <a:t>and </a:t>
            </a:r>
            <a:r>
              <a:rPr lang="en-GB" b="0" i="0" u="none" strike="noStrike" dirty="0">
                <a:solidFill>
                  <a:srgbClr val="000000"/>
                </a:solidFill>
                <a:effectLst/>
                <a:latin typeface="Aptos" panose="020B0004020202020204" pitchFamily="34" charset="0"/>
              </a:rPr>
              <a:t>his name was recorded. We have other records about him too, such as when he asked the king for a pay rise. John had a high-status job at the royal court, other Black people may have been working more 'ordinary’ jobs.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How does this source show that the trumpeters were important to the King?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u="none" strike="noStrike" dirty="0">
                <a:solidFill>
                  <a:srgbClr val="000000"/>
                </a:solidFill>
                <a:effectLst/>
                <a:latin typeface="Aptos" panose="020B0004020202020204" pitchFamily="34" charset="0"/>
              </a:rPr>
              <a:t>Their trumpets have the royal flag hanging from them.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Aptos" panose="020B0004020202020204" pitchFamily="34" charset="0"/>
              </a:rPr>
              <a:t>Themes to explore: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This was a time of discovery and exploration. Lots of people were moving around the globe in large ships, going to new places and trading in new goods. In particular, people from Africa and Asia were arriving in England, finding work and having families.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It is important to note that slavery was not a recognised status in England at this time. However, there may still have been prejudice and discrimination towards people arriving from other countries.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This source is evidence that John was a skilled musician and had a well-respected role at court.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6B46638-4C07-5EB7-3B56-F45D59FFC1F9}"/>
              </a:ext>
            </a:extLst>
          </p:cNvPr>
          <p:cNvSpPr>
            <a:spLocks noGrp="1"/>
          </p:cNvSpPr>
          <p:nvPr>
            <p:ph type="sldNum" sz="quarter" idx="5"/>
          </p:nvPr>
        </p:nvSpPr>
        <p:spPr/>
        <p:txBody>
          <a:bodyPr/>
          <a:lstStyle/>
          <a:p>
            <a:fld id="{3437763D-30BC-40D1-94C9-1E24159BADCE}" type="slidenum">
              <a:rPr lang="en-GB" smtClean="0"/>
              <a:t>7</a:t>
            </a:fld>
            <a:endParaRPr lang="en-GB"/>
          </a:p>
        </p:txBody>
      </p:sp>
    </p:spTree>
    <p:extLst>
      <p:ext uri="{BB962C8B-B14F-4D97-AF65-F5344CB8AC3E}">
        <p14:creationId xmlns:p14="http://schemas.microsoft.com/office/powerpoint/2010/main" val="16973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8</a:t>
            </a:fld>
            <a:endParaRPr lang="en-GB"/>
          </a:p>
        </p:txBody>
      </p:sp>
    </p:spTree>
    <p:extLst>
      <p:ext uri="{BB962C8B-B14F-4D97-AF65-F5344CB8AC3E}">
        <p14:creationId xmlns:p14="http://schemas.microsoft.com/office/powerpoint/2010/main" val="130527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1" dirty="0"/>
              <a:t> </a:t>
            </a:r>
          </a:p>
          <a:p>
            <a:pPr marL="171450" indent="-171450">
              <a:buFont typeface="Arial"/>
              <a:buChar char="•"/>
            </a:pPr>
            <a:r>
              <a:rPr lang="en-GB" dirty="0"/>
              <a:t>Ask the students to look closely at this section of the source.</a:t>
            </a:r>
          </a:p>
          <a:p>
            <a:pPr marL="171450" indent="-171450">
              <a:buFont typeface="Arial"/>
              <a:buChar char="•"/>
            </a:pPr>
            <a:r>
              <a:rPr lang="en-GB" dirty="0"/>
              <a:t>Use the source as evidence to answer the questions on the slide.</a:t>
            </a:r>
          </a:p>
          <a:p>
            <a:endParaRPr lang="en-GB" dirty="0"/>
          </a:p>
          <a:p>
            <a:r>
              <a:rPr lang="en-GB" dirty="0"/>
              <a:t>Remind students that</a:t>
            </a:r>
            <a:r>
              <a:rPr lang="en-GB" b="0" dirty="0"/>
              <a:t> we are lucky to have an image of John </a:t>
            </a:r>
            <a:r>
              <a:rPr lang="en-GB" b="0" dirty="0" err="1"/>
              <a:t>Blanke</a:t>
            </a:r>
            <a:r>
              <a:rPr lang="en-GB" dirty="0"/>
              <a:t>. It is</a:t>
            </a:r>
            <a:r>
              <a:rPr lang="en-GB" b="0" dirty="0"/>
              <a:t> very rare to have pictures of people in the past apart from the very richest (including kings and queens). In history,</a:t>
            </a:r>
            <a:r>
              <a:rPr lang="en-GB" dirty="0"/>
              <a:t> </a:t>
            </a:r>
            <a:r>
              <a:rPr lang="en-GB" b="0" dirty="0"/>
              <a:t>we</a:t>
            </a:r>
            <a:r>
              <a:rPr lang="en-GB" dirty="0"/>
              <a:t> often only </a:t>
            </a:r>
            <a:r>
              <a:rPr lang="en-GB" b="0" dirty="0"/>
              <a:t>have </a:t>
            </a:r>
            <a:r>
              <a:rPr lang="en-GB" dirty="0"/>
              <a:t>a few clues</a:t>
            </a:r>
            <a:r>
              <a:rPr lang="en-GB" b="0" dirty="0"/>
              <a:t> about </a:t>
            </a:r>
            <a:r>
              <a:rPr lang="en-GB" dirty="0"/>
              <a:t>people's lives which means we don't know very much, including things like where they were born, or if they had children. </a:t>
            </a:r>
            <a:endParaRPr lang="en-GB" b="0" dirty="0"/>
          </a:p>
          <a:p>
            <a:endParaRPr lang="en-GB" b="0" dirty="0"/>
          </a:p>
          <a:p>
            <a:r>
              <a:rPr lang="en-GB" dirty="0"/>
              <a:t>There</a:t>
            </a:r>
            <a:r>
              <a:rPr lang="en-GB" b="0" dirty="0"/>
              <a:t> were other </a:t>
            </a:r>
            <a:r>
              <a:rPr lang="en-GB" dirty="0"/>
              <a:t>Black</a:t>
            </a:r>
            <a:r>
              <a:rPr lang="en-GB" b="0" dirty="0"/>
              <a:t> people in Tudor England that we know little to nothing about. </a:t>
            </a:r>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9</a:t>
            </a:fld>
            <a:endParaRPr lang="en-GB"/>
          </a:p>
        </p:txBody>
      </p:sp>
    </p:spTree>
    <p:extLst>
      <p:ext uri="{BB962C8B-B14F-4D97-AF65-F5344CB8AC3E}">
        <p14:creationId xmlns:p14="http://schemas.microsoft.com/office/powerpoint/2010/main" val="326049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AD7-BB8D-C7FD-5047-02B536AD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9D78C-F217-5E2E-1B9B-0371D5AFF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E3602E-8E88-F871-4667-9CEB0701A9D4}"/>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7A38E7-A13D-A0FB-6E44-5F97CA46B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03D2-75F2-34C6-56AE-941A599756C6}"/>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909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14B7-3E8C-2EC8-9B8D-400ECD743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E6385-9852-A37E-4ECA-426098D8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4D811-431F-A97E-1FCE-E45F0554893A}"/>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B463C1-9853-EF12-D983-3829CAC80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9305F-8271-48D9-B74B-71AC95B5D9A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267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A1F72-93F3-F0C8-A79C-1C953E40C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906FE3-3868-30DA-D543-7FED3AD4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79CDB-240B-BFAC-6C84-DB63B606BC5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DC154E7-9D6D-235B-31BC-624B8BA22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F95F1-834B-8823-DBA8-EE5137160344}"/>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2344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E1A0-7B5E-06B1-6BCE-A3D2309E2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7192F-4F89-A1B9-78D4-DD6812DAD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B2660-064F-25B6-686D-0605528FFB2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04C3ACF1-3F8A-EBE8-BA40-DACDF2C7A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5F513-EB40-12DB-D8EC-F6DDC21199B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8965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4F1-5867-CE68-6BA4-1509F05E9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D69BA4-698A-425C-7350-E439DD88CF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8E280-74CB-D8EA-FA15-B7E9622E9701}"/>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EB69E1BC-5516-5AEB-225B-34E642943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35A5C-4300-8A46-1F9A-8A5CA8A426E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2570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283-264A-2AEB-3813-9A6CE77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2E224-CA12-59C3-9B95-314ADA85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8FC9DB-82FA-15F0-1329-78E6CAF40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38DD6C-76C0-27CD-3710-5D4216AB84B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2840FC23-E1F0-8C27-51F2-378909EA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C6C2A-E612-8209-134D-35F302912215}"/>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62721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C55-CD36-72DE-9CB4-413966BA5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FB569-8AE7-FD4C-9D7F-D12D97229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D80C2-754E-E261-4D1A-64996826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8AD9A-50BC-9DDD-7EDD-042C826B9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25089-12C2-E348-85E3-ED3283D2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68D950-C137-6DA6-057B-B5A80BBBEF6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8" name="Footer Placeholder 7">
            <a:extLst>
              <a:ext uri="{FF2B5EF4-FFF2-40B4-BE49-F238E27FC236}">
                <a16:creationId xmlns:a16="http://schemas.microsoft.com/office/drawing/2014/main" id="{69B65FBB-05E6-AFB7-F37A-87D565C87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CC697C-2A28-5821-D172-D54B98DE7F1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59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31E-F6F3-8508-E248-8659ED2A55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A1BF5-7D36-E0C4-286E-1ABD44ED10E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4" name="Footer Placeholder 3">
            <a:extLst>
              <a:ext uri="{FF2B5EF4-FFF2-40B4-BE49-F238E27FC236}">
                <a16:creationId xmlns:a16="http://schemas.microsoft.com/office/drawing/2014/main" id="{57CD69CF-CB59-44AE-61A6-DA7E5A8CF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5442C0-2761-83DF-F27C-78F3BA39288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472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8C3F0-780B-3A5D-6755-32F3D4EDBF89}"/>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3" name="Footer Placeholder 2">
            <a:extLst>
              <a:ext uri="{FF2B5EF4-FFF2-40B4-BE49-F238E27FC236}">
                <a16:creationId xmlns:a16="http://schemas.microsoft.com/office/drawing/2014/main" id="{0D9EBA8D-5B9A-B130-7CD5-91EBE95D0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541D2-3343-A165-B08F-31045B6F7F4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0065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C3B0-6FB8-47B2-E8E7-91A54FCF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262C-CC68-42D6-C172-2715A5597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9C4891-2E67-638B-09B0-21FB686D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C2965-30D4-8E6C-D1FD-9D56657F951C}"/>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AE280EB6-817A-16D9-D9D6-609F064E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64DED-D31F-E1B1-488A-E57EB10C7C5B}"/>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55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53D-A0CF-2500-E610-67B50D3D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8A3FC-81C7-0B77-ED20-D73A4C06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2022-9EEC-086E-D825-CC7553BF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2F6FC-C708-BEC1-2141-26A1AD6422A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FD406554-2278-54F8-9D6E-E373212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DCDFC-2600-99B3-822D-AEB069EECE6A}"/>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4602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6CB0D-D080-E3CD-A910-B991B5C7C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52A02-5203-FFF2-DA40-99883333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3CE49-6E43-DFCF-2214-687FF7EF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F4F020F-A3B0-CAC0-B5D7-3FAD7223E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E9D757-F1BE-8392-686D-A638AA105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5F2E5-92FC-4754-B86D-00225C73A162}" type="slidenum">
              <a:rPr lang="en-GB" smtClean="0"/>
              <a:t>‹#›</a:t>
            </a:fld>
            <a:endParaRPr lang="en-GB"/>
          </a:p>
        </p:txBody>
      </p:sp>
    </p:spTree>
    <p:extLst>
      <p:ext uri="{BB962C8B-B14F-4D97-AF65-F5344CB8AC3E}">
        <p14:creationId xmlns:p14="http://schemas.microsoft.com/office/powerpoint/2010/main" val="38532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s://youtu.be/CwazwhGfdso?feature=shared" TargetMode="Externa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s://youtu.be/DCvdpwQUbWI?feature=shared" TargetMode="External"/><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hyperlink" Target="https://youtu.be/F1YHxwnKnvY?feature=shar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E6993-A73A-5B9D-3123-73BD03927C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6" y="-75157"/>
            <a:ext cx="12693040" cy="7139835"/>
          </a:xfrm>
          <a:prstGeom prst="rect">
            <a:avLst/>
          </a:prstGeom>
        </p:spPr>
      </p:pic>
      <p:pic>
        <p:nvPicPr>
          <p:cNvPr id="11" name="Picture 10">
            <a:extLst>
              <a:ext uri="{FF2B5EF4-FFF2-40B4-BE49-F238E27FC236}">
                <a16:creationId xmlns:a16="http://schemas.microsoft.com/office/drawing/2014/main" id="{21534193-411F-87A6-A6D4-41F76683B1BA}"/>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79447" y="861392"/>
            <a:ext cx="3719146" cy="4597917"/>
          </a:xfrm>
          <a:prstGeom prst="rect">
            <a:avLst/>
          </a:prstGeom>
        </p:spPr>
      </p:pic>
      <p:pic>
        <p:nvPicPr>
          <p:cNvPr id="8" name="Picture 7">
            <a:extLst>
              <a:ext uri="{FF2B5EF4-FFF2-40B4-BE49-F238E27FC236}">
                <a16:creationId xmlns:a16="http://schemas.microsoft.com/office/drawing/2014/main" id="{2EB90099-6EE6-BCD8-46D2-8E11275C592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3202" y="208560"/>
            <a:ext cx="10313424" cy="5801301"/>
          </a:xfrm>
          <a:prstGeom prst="rect">
            <a:avLst/>
          </a:prstGeom>
        </p:spPr>
      </p:pic>
      <p:sp>
        <p:nvSpPr>
          <p:cNvPr id="6" name="Title 8">
            <a:extLst>
              <a:ext uri="{FF2B5EF4-FFF2-40B4-BE49-F238E27FC236}">
                <a16:creationId xmlns:a16="http://schemas.microsoft.com/office/drawing/2014/main" id="{38336CDA-D3EB-24C6-5900-8B59760339AD}"/>
              </a:ext>
            </a:extLst>
          </p:cNvPr>
          <p:cNvSpPr txBox="1">
            <a:spLocks noGrp="1"/>
          </p:cNvSpPr>
          <p:nvPr>
            <p:ph type="title" idx="4294967295"/>
          </p:nvPr>
        </p:nvSpPr>
        <p:spPr>
          <a:xfrm>
            <a:off x="-26504" y="4013499"/>
            <a:ext cx="12626234" cy="1692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400" b="1" i="0" u="none" strike="noStrike" kern="1200" cap="none" spc="10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John </a:t>
            </a:r>
            <a:r>
              <a:rPr kumimoji="0" lang="en-GB" sz="10400" b="1" i="0" u="none" strike="noStrike" kern="1200" cap="none" spc="100" normalizeH="0" baseline="0" noProof="0" dirty="0" err="1">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Blanke</a:t>
            </a:r>
            <a:endParaRPr kumimoji="0" lang="en-GB" sz="10400" b="1" i="0" u="none" strike="noStrike" kern="1200" cap="none" spc="10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endParaRPr>
          </a:p>
        </p:txBody>
      </p:sp>
      <p:sp>
        <p:nvSpPr>
          <p:cNvPr id="9" name="TextBox 8">
            <a:extLst>
              <a:ext uri="{FF2B5EF4-FFF2-40B4-BE49-F238E27FC236}">
                <a16:creationId xmlns:a16="http://schemas.microsoft.com/office/drawing/2014/main" id="{478B1542-1CC3-8F94-C7BD-1A3C721C1A90}"/>
              </a:ext>
            </a:extLst>
          </p:cNvPr>
          <p:cNvSpPr txBox="1"/>
          <p:nvPr/>
        </p:nvSpPr>
        <p:spPr>
          <a:xfrm>
            <a:off x="3142179" y="5875673"/>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eorgia" panose="02040502050405020303" pitchFamily="18" charset="0"/>
                <a:ea typeface="Open Sans Condensed" panose="020B0606030504020204" pitchFamily="34" charset="0"/>
                <a:cs typeface="Open Sans Condensed" panose="020B0606030504020204" pitchFamily="34" charset="0"/>
              </a:rPr>
              <a:t>– Source Task – </a:t>
            </a:r>
          </a:p>
        </p:txBody>
      </p:sp>
    </p:spTree>
    <p:extLst>
      <p:ext uri="{BB962C8B-B14F-4D97-AF65-F5344CB8AC3E}">
        <p14:creationId xmlns:p14="http://schemas.microsoft.com/office/powerpoint/2010/main" val="87853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EB01BF7-894A-122C-DB84-05769A3A4C6C}"/>
              </a:ext>
            </a:extLst>
          </p:cNvPr>
          <p:cNvSpPr>
            <a:spLocks noGrp="1"/>
          </p:cNvSpPr>
          <p:nvPr>
            <p:ph type="title"/>
          </p:nvPr>
        </p:nvSpPr>
        <p:spPr>
          <a:xfrm>
            <a:off x="820606" y="-1001613"/>
            <a:ext cx="10515600" cy="1325563"/>
          </a:xfrm>
        </p:spPr>
        <p:txBody>
          <a:bodyPr/>
          <a:lstStyle/>
          <a:p>
            <a:r>
              <a:rPr lang="en-US" dirty="0"/>
              <a:t>Other sources</a:t>
            </a:r>
          </a:p>
        </p:txBody>
      </p:sp>
      <p:pic>
        <p:nvPicPr>
          <p:cNvPr id="6" name="Picture 5">
            <a:extLst>
              <a:ext uri="{FF2B5EF4-FFF2-40B4-BE49-F238E27FC236}">
                <a16:creationId xmlns:a16="http://schemas.microsoft.com/office/drawing/2014/main" id="{446ACC00-0E65-EBC0-4A70-2505469E673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3" name="Title 8">
            <a:extLst>
              <a:ext uri="{FF2B5EF4-FFF2-40B4-BE49-F238E27FC236}">
                <a16:creationId xmlns:a16="http://schemas.microsoft.com/office/drawing/2014/main" id="{B4A590F2-5C4D-543A-ECEA-72FB15FA3937}"/>
              </a:ext>
            </a:extLst>
          </p:cNvPr>
          <p:cNvSpPr txBox="1">
            <a:spLocks/>
          </p:cNvSpPr>
          <p:nvPr/>
        </p:nvSpPr>
        <p:spPr>
          <a:xfrm>
            <a:off x="534349" y="687342"/>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Other sources about John Blanke</a:t>
            </a:r>
          </a:p>
        </p:txBody>
      </p:sp>
      <p:pic>
        <p:nvPicPr>
          <p:cNvPr id="4" name="Picture 3">
            <a:extLst>
              <a:ext uri="{FF2B5EF4-FFF2-40B4-BE49-F238E27FC236}">
                <a16:creationId xmlns:a16="http://schemas.microsoft.com/office/drawing/2014/main" id="{F54FA5A7-4817-6FAA-995A-13D56F415EC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pic>
        <p:nvPicPr>
          <p:cNvPr id="8" name="Picture 7" descr="An old document.">
            <a:extLst>
              <a:ext uri="{FF2B5EF4-FFF2-40B4-BE49-F238E27FC236}">
                <a16:creationId xmlns:a16="http://schemas.microsoft.com/office/drawing/2014/main" id="{AE24F5B6-83E5-2917-613F-9F0839C58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676" y="1828247"/>
            <a:ext cx="10842498" cy="3678174"/>
          </a:xfrm>
          <a:prstGeom prst="rect">
            <a:avLst/>
          </a:prstGeom>
        </p:spPr>
      </p:pic>
    </p:spTree>
    <p:extLst>
      <p:ext uri="{BB962C8B-B14F-4D97-AF65-F5344CB8AC3E}">
        <p14:creationId xmlns:p14="http://schemas.microsoft.com/office/powerpoint/2010/main" val="129896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C0EB7B-D4D6-4A64-B4DA-56E0514162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3" name="Title 2">
            <a:extLst>
              <a:ext uri="{FF2B5EF4-FFF2-40B4-BE49-F238E27FC236}">
                <a16:creationId xmlns:a16="http://schemas.microsoft.com/office/drawing/2014/main" id="{44AD1FFE-C544-681A-B38A-DD872AE96AE0}"/>
              </a:ext>
              <a:ext uri="{C183D7F6-B498-43B3-948B-1728B52AA6E4}">
                <adec:decorative xmlns:adec="http://schemas.microsoft.com/office/drawing/2017/decorative" val="1"/>
              </a:ext>
            </a:extLst>
          </p:cNvPr>
          <p:cNvSpPr txBox="1">
            <a:spLocks noGrp="1"/>
          </p:cNvSpPr>
          <p:nvPr>
            <p:ph type="title" idx="4294967295"/>
          </p:nvPr>
        </p:nvSpPr>
        <p:spPr>
          <a:xfrm>
            <a:off x="573499" y="490907"/>
            <a:ext cx="919658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10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Have you watched me tell my story?</a:t>
            </a:r>
          </a:p>
        </p:txBody>
      </p:sp>
      <p:pic>
        <p:nvPicPr>
          <p:cNvPr id="21" name="Picture 20" descr="A photograph of John Blanke from the video.">
            <a:extLst>
              <a:ext uri="{FF2B5EF4-FFF2-40B4-BE49-F238E27FC236}">
                <a16:creationId xmlns:a16="http://schemas.microsoft.com/office/drawing/2014/main" id="{B7AF1CAF-0D50-2EE6-D079-A28A99A834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3472" y="2202127"/>
            <a:ext cx="2951364" cy="3506722"/>
          </a:xfrm>
          <a:prstGeom prst="rect">
            <a:avLst/>
          </a:prstGeom>
        </p:spPr>
      </p:pic>
      <p:pic>
        <p:nvPicPr>
          <p:cNvPr id="15" name="Picture 14" descr="A photograph of Will Somer from the video.">
            <a:extLst>
              <a:ext uri="{FF2B5EF4-FFF2-40B4-BE49-F238E27FC236}">
                <a16:creationId xmlns:a16="http://schemas.microsoft.com/office/drawing/2014/main" id="{3B9FEECF-9B81-D80A-F52D-C62C705CCA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9402" y="2550413"/>
            <a:ext cx="2498304" cy="2762311"/>
          </a:xfrm>
          <a:prstGeom prst="rect">
            <a:avLst/>
          </a:prstGeom>
        </p:spPr>
      </p:pic>
      <p:pic>
        <p:nvPicPr>
          <p:cNvPr id="19" name="Picture 18" descr="A photograph of Queen Elizabeth I from the video.">
            <a:extLst>
              <a:ext uri="{FF2B5EF4-FFF2-40B4-BE49-F238E27FC236}">
                <a16:creationId xmlns:a16="http://schemas.microsoft.com/office/drawing/2014/main" id="{24D13BEC-24FD-E2B2-1F56-78BC56C96FC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2378" y="2690191"/>
            <a:ext cx="2308928" cy="2502786"/>
          </a:xfrm>
          <a:prstGeom prst="rect">
            <a:avLst/>
          </a:prstGeom>
        </p:spPr>
      </p:pic>
      <p:pic>
        <p:nvPicPr>
          <p:cNvPr id="25" name="Picture 24">
            <a:hlinkClick r:id="rId7"/>
            <a:extLst>
              <a:ext uri="{FF2B5EF4-FFF2-40B4-BE49-F238E27FC236}">
                <a16:creationId xmlns:a16="http://schemas.microsoft.com/office/drawing/2014/main" id="{06CC0225-F51D-0B88-C0B8-34C1A7056062}"/>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54666" y="1534765"/>
            <a:ext cx="8396752" cy="4723173"/>
          </a:xfrm>
          <a:prstGeom prst="rect">
            <a:avLst/>
          </a:prstGeom>
        </p:spPr>
      </p:pic>
      <p:pic>
        <p:nvPicPr>
          <p:cNvPr id="29" name="Picture 28">
            <a:hlinkClick r:id="rId9"/>
            <a:extLst>
              <a:ext uri="{FF2B5EF4-FFF2-40B4-BE49-F238E27FC236}">
                <a16:creationId xmlns:a16="http://schemas.microsoft.com/office/drawing/2014/main" id="{D68CB819-B91F-4775-4C95-2E283DDA92DD}"/>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9091" y="1778318"/>
            <a:ext cx="7772400" cy="4371975"/>
          </a:xfrm>
          <a:prstGeom prst="rect">
            <a:avLst/>
          </a:prstGeom>
        </p:spPr>
      </p:pic>
      <p:pic>
        <p:nvPicPr>
          <p:cNvPr id="31" name="Picture 30">
            <a:hlinkClick r:id="rId11"/>
            <a:extLst>
              <a:ext uri="{FF2B5EF4-FFF2-40B4-BE49-F238E27FC236}">
                <a16:creationId xmlns:a16="http://schemas.microsoft.com/office/drawing/2014/main" id="{6A676900-C8B8-072F-3987-3FCC019035DF}"/>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53042" y="1700847"/>
            <a:ext cx="7772400" cy="4371975"/>
          </a:xfrm>
          <a:prstGeom prst="rect">
            <a:avLst/>
          </a:prstGeom>
        </p:spPr>
      </p:pic>
      <p:sp>
        <p:nvSpPr>
          <p:cNvPr id="32" name="TextBox 31">
            <a:extLst>
              <a:ext uri="{FF2B5EF4-FFF2-40B4-BE49-F238E27FC236}">
                <a16:creationId xmlns:a16="http://schemas.microsoft.com/office/drawing/2014/main" id="{744D4410-8CEC-E9FA-7C9B-94508FD9FA93}"/>
              </a:ext>
            </a:extLst>
          </p:cNvPr>
          <p:cNvSpPr txBox="1"/>
          <p:nvPr/>
        </p:nvSpPr>
        <p:spPr>
          <a:xfrm>
            <a:off x="-1103279" y="5614404"/>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sp>
        <p:nvSpPr>
          <p:cNvPr id="33" name="TextBox 32">
            <a:extLst>
              <a:ext uri="{FF2B5EF4-FFF2-40B4-BE49-F238E27FC236}">
                <a16:creationId xmlns:a16="http://schemas.microsoft.com/office/drawing/2014/main" id="{B6A044F9-29D2-4937-D12E-3AF48F420C5F}"/>
              </a:ext>
            </a:extLst>
          </p:cNvPr>
          <p:cNvSpPr txBox="1"/>
          <p:nvPr/>
        </p:nvSpPr>
        <p:spPr>
          <a:xfrm>
            <a:off x="2941295" y="6076665"/>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John </a:t>
            </a: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Blanke</a:t>
            </a:r>
            <a:endParaRPr lang="en-GB" sz="2400" b="1" spc="100" dirty="0">
              <a:solidFill>
                <a:schemeClr val="bg1"/>
              </a:solidFill>
              <a:latin typeface="Gill Sans Nova Cond"/>
              <a:ea typeface="Open Sans Condensed" panose="020B0306030504020204" pitchFamily="34" charset="0"/>
              <a:cs typeface="Open Sans Condensed" panose="020B0306030504020204" pitchFamily="34" charset="0"/>
            </a:endParaRPr>
          </a:p>
        </p:txBody>
      </p:sp>
      <p:sp>
        <p:nvSpPr>
          <p:cNvPr id="34" name="TextBox 33">
            <a:extLst>
              <a:ext uri="{FF2B5EF4-FFF2-40B4-BE49-F238E27FC236}">
                <a16:creationId xmlns:a16="http://schemas.microsoft.com/office/drawing/2014/main" id="{A244496A-52AA-1AB7-2348-8713429A872C}"/>
              </a:ext>
            </a:extLst>
          </p:cNvPr>
          <p:cNvSpPr txBox="1"/>
          <p:nvPr/>
        </p:nvSpPr>
        <p:spPr>
          <a:xfrm>
            <a:off x="7063458" y="5585915"/>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Will </a:t>
            </a: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Somer</a:t>
            </a:r>
            <a:endParaRPr lang="en-GB" sz="2400" b="1" spc="100" dirty="0">
              <a:solidFill>
                <a:schemeClr val="bg1"/>
              </a:solidFill>
              <a:latin typeface="Gill Sans Nova Cond"/>
              <a:ea typeface="Open Sans Condensed" panose="020B0306030504020204" pitchFamily="34" charset="0"/>
              <a:cs typeface="Open Sans Condensed" panose="020B0306030504020204" pitchFamily="34" charset="0"/>
            </a:endParaRPr>
          </a:p>
        </p:txBody>
      </p:sp>
    </p:spTree>
    <p:extLst>
      <p:ext uri="{BB962C8B-B14F-4D97-AF65-F5344CB8AC3E}">
        <p14:creationId xmlns:p14="http://schemas.microsoft.com/office/powerpoint/2010/main" val="45636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E6BBB-1ABD-0389-081A-2613E52C41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1" y="33817"/>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3920495" y="625049"/>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u="none" strike="noStrike" kern="1200" cap="none" spc="100" normalizeH="0" baseline="0" noProof="0" dirty="0">
                <a:ln>
                  <a:noFill/>
                </a:ln>
                <a:solidFill>
                  <a:srgbClr val="CD1632"/>
                </a:solidFill>
                <a:effectLst/>
                <a:uLnTx/>
                <a:uFillTx/>
                <a:latin typeface="Gill Sans Nova Cond" panose="020B0606020104020203" pitchFamily="34" charset="0"/>
                <a:ea typeface="Open Sans Condensed" panose="020B0306030504020204" pitchFamily="34" charset="0"/>
                <a:cs typeface="Open Sans Condensed" panose="020B0306030504020204" pitchFamily="34" charset="0"/>
              </a:rPr>
              <a:t>Vocabulary</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641774"/>
            <a:ext cx="10613273" cy="446276"/>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history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solidFill>
                  <a:sysClr val="windowText" lastClr="000000"/>
                </a:solidFill>
                <a:effectLst/>
                <a:latin typeface="Georgia" panose="02040502050405020303" pitchFamily="18" charset="0"/>
                <a:ea typeface="Open Sans" panose="020B0606030504020204" pitchFamily="34" charset="0"/>
                <a:cs typeface="Open Sans" panose="020B0606030504020204" pitchFamily="34" charset="0"/>
              </a:rPr>
              <a:t>Learning about people, places and events from a long time ago to understand what life was like in the past</a:t>
            </a:r>
            <a:r>
              <a:rPr lang="en-GB" sz="1200" b="0" dirty="0">
                <a:solidFill>
                  <a:sysClr val="windowText" lastClr="000000"/>
                </a:solidFill>
                <a:latin typeface="Georgia" panose="02040502050405020303" pitchFamily="18" charset="0"/>
              </a:rPr>
              <a:t>.</a:t>
            </a:r>
          </a:p>
          <a:p>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9528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989516"/>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source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Items from the past that help us learn about what happened. </a:t>
            </a:r>
            <a:r>
              <a:rPr lang="en-GB" sz="1200" dirty="0">
                <a:effectLst/>
                <a:latin typeface="Georgia" panose="02040502050405020303" pitchFamily="18" charset="0"/>
                <a:ea typeface="Open Sans" panose="020B0606030504020204" pitchFamily="34" charset="0"/>
                <a:cs typeface="Open Sans" panose="020B0606030504020204" pitchFamily="34" charset="0"/>
              </a:rPr>
              <a:t>These might be portraits or documents.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228784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2339306"/>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evidence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Clues that help us understand and explain what life was like in the past.</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622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659600"/>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trumpeter</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 person that plays the trumpet.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96166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998381"/>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joust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sport where two opponents ride horses and fight with weapons called lances.</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29670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348171"/>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king or queen who leads a country and makes important decisions</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6317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668465"/>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dynasty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family of kings and queens</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When one monarch dies, their child usually becomes the next ruler.</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96679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003507"/>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   </a:t>
            </a:r>
            <a:r>
              <a:rPr lang="en-GB" sz="1200" dirty="0">
                <a:effectLst/>
                <a:latin typeface="Georgia" panose="02040502050405020303" pitchFamily="18" charset="0"/>
                <a:ea typeface="Open Sans" panose="020B0606030504020204" pitchFamily="34" charset="0"/>
                <a:cs typeface="Open Sans" panose="020B0606030504020204" pitchFamily="34" charset="0"/>
              </a:rPr>
              <a:t>|   The household of the monarch</a:t>
            </a:r>
            <a:r>
              <a:rPr lang="en-GB" sz="1200" dirty="0">
                <a:latin typeface="Georgia" panose="02040502050405020303" pitchFamily="18" charset="0"/>
                <a:ea typeface="Open Sans" panose="020B0606030504020204" pitchFamily="34" charset="0"/>
                <a:cs typeface="Open Sans" panose="020B0606030504020204" pitchFamily="34" charset="0"/>
              </a:rPr>
              <a:t>, i</a:t>
            </a:r>
            <a:r>
              <a:rPr lang="en-GB" sz="1200" dirty="0">
                <a:effectLst/>
                <a:latin typeface="Georgia" panose="02040502050405020303" pitchFamily="18" charset="0"/>
                <a:ea typeface="Open Sans" panose="020B0606030504020204" pitchFamily="34" charset="0"/>
                <a:cs typeface="Open Sans" panose="020B0606030504020204" pitchFamily="34" charset="0"/>
              </a:rPr>
              <a:t>ncluding people who live and work with the king or queen, like their family and helpers.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30183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D3B661E-44BD-C123-4CE6-6F1D5FD2ED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528" y="4887475"/>
            <a:ext cx="1662944" cy="1419046"/>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7" cy="6908121"/>
          </a:xfrm>
          <a:prstGeom prst="rect">
            <a:avLst/>
          </a:prstGeom>
        </p:spPr>
      </p:pic>
      <p:sp>
        <p:nvSpPr>
          <p:cNvPr id="3" name="Title 8">
            <a:extLst>
              <a:ext uri="{FF2B5EF4-FFF2-40B4-BE49-F238E27FC236}">
                <a16:creationId xmlns:a16="http://schemas.microsoft.com/office/drawing/2014/main" id="{F4503A46-E96A-F21D-5F55-C2633B04F788}"/>
              </a:ext>
            </a:extLst>
          </p:cNvPr>
          <p:cNvSpPr txBox="1">
            <a:spLocks noGrp="1"/>
          </p:cNvSpPr>
          <p:nvPr>
            <p:ph type="title" idx="4294967295"/>
          </p:nvPr>
        </p:nvSpPr>
        <p:spPr>
          <a:xfrm>
            <a:off x="629361" y="732822"/>
            <a:ext cx="3626928" cy="14500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5200"/>
              </a:lnSpc>
              <a:spcBef>
                <a:spcPts val="0"/>
              </a:spcBef>
              <a:spcAft>
                <a:spcPts val="0"/>
              </a:spcAft>
              <a:buClrTx/>
              <a:buSzTx/>
              <a:buFontTx/>
              <a:buNone/>
              <a:tabLst/>
              <a:defRPr/>
            </a:pPr>
            <a:r>
              <a:rPr kumimoji="0" lang="en-GB" sz="5400" b="1" i="0" u="none" strike="noStrike" kern="1200" cap="none" spc="100" normalizeH="0" baseline="0" noProof="0" dirty="0">
                <a:ln>
                  <a:noFill/>
                </a:ln>
                <a:solidFill>
                  <a:srgbClr val="CD1632"/>
                </a:solidFill>
                <a:effectLst/>
                <a:uLnTx/>
                <a:uFillTx/>
                <a:latin typeface="Gill Sans Nova Cond"/>
                <a:ea typeface="Open Sans Condensed" panose="020B0306030504020204" pitchFamily="34" charset="0"/>
                <a:cs typeface="Open Sans Condensed" panose="020B0306030504020204" pitchFamily="34" charset="0"/>
              </a:rPr>
              <a:t>When did </a:t>
            </a:r>
          </a:p>
          <a:p>
            <a:pPr marL="0" marR="0" lvl="0" indent="0" algn="l" defTabSz="914400" rtl="0" eaLnBrk="1" fontAlgn="auto" latinLnBrk="0" hangingPunct="1">
              <a:lnSpc>
                <a:spcPts val="5200"/>
              </a:lnSpc>
              <a:spcBef>
                <a:spcPts val="0"/>
              </a:spcBef>
              <a:spcAft>
                <a:spcPts val="0"/>
              </a:spcAft>
              <a:buClrTx/>
              <a:buSzTx/>
              <a:buFontTx/>
              <a:buNone/>
              <a:tabLst/>
              <a:defRPr/>
            </a:pPr>
            <a:r>
              <a:rPr kumimoji="0" lang="en-GB" sz="5400" b="1" i="0" u="none" strike="noStrike" kern="1200" cap="none" spc="100" normalizeH="0" baseline="0" noProof="0" dirty="0">
                <a:ln>
                  <a:noFill/>
                </a:ln>
                <a:solidFill>
                  <a:srgbClr val="CD1632"/>
                </a:solidFill>
                <a:effectLst/>
                <a:uLnTx/>
                <a:uFillTx/>
                <a:latin typeface="Gill Sans Nova Cond"/>
                <a:ea typeface="Open Sans Condensed" panose="020B0306030504020204" pitchFamily="34" charset="0"/>
                <a:cs typeface="Open Sans Condensed" panose="020B0306030504020204" pitchFamily="34" charset="0"/>
              </a:rPr>
              <a:t>John live?</a:t>
            </a:r>
          </a:p>
        </p:txBody>
      </p:sp>
      <p:sp>
        <p:nvSpPr>
          <p:cNvPr id="23" name="Rectangle 22" descr="Section of a timeline labelled Now.">
            <a:extLst>
              <a:ext uri="{FF2B5EF4-FFF2-40B4-BE49-F238E27FC236}">
                <a16:creationId xmlns:a16="http://schemas.microsoft.com/office/drawing/2014/main" id="{4CF79FF0-4E6B-9D62-DA6D-E5A5E114CF15}"/>
              </a:ext>
            </a:extLst>
          </p:cNvPr>
          <p:cNvSpPr/>
          <p:nvPr/>
        </p:nvSpPr>
        <p:spPr>
          <a:xfrm>
            <a:off x="9691432" y="4918355"/>
            <a:ext cx="1826086" cy="360000"/>
          </a:xfrm>
          <a:prstGeom prst="rect">
            <a:avLst/>
          </a:prstGeom>
          <a:solidFill>
            <a:srgbClr val="CD16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24106-C179-03BC-B93A-4987C9BC3FB6}"/>
              </a:ext>
              <a:ext uri="{C183D7F6-B498-43B3-948B-1728B52AA6E4}">
                <adec:decorative xmlns:adec="http://schemas.microsoft.com/office/drawing/2017/decorative" val="1"/>
              </a:ext>
            </a:extLst>
          </p:cNvPr>
          <p:cNvSpPr txBox="1"/>
          <p:nvPr/>
        </p:nvSpPr>
        <p:spPr>
          <a:xfrm>
            <a:off x="10335125" y="4935261"/>
            <a:ext cx="604653"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Now</a:t>
            </a:r>
          </a:p>
        </p:txBody>
      </p:sp>
      <p:sp>
        <p:nvSpPr>
          <p:cNvPr id="40" name="Rectangle 39" descr="A section of a timeline labelled 'further into the past', including an arrow pointing toward 'further into the past'.">
            <a:extLst>
              <a:ext uri="{FF2B5EF4-FFF2-40B4-BE49-F238E27FC236}">
                <a16:creationId xmlns:a16="http://schemas.microsoft.com/office/drawing/2014/main" id="{830D5CA8-1C19-4942-E8C6-42063AB407F4}"/>
              </a:ext>
              <a:ext uri="{C183D7F6-B498-43B3-948B-1728B52AA6E4}">
                <adec:decorative xmlns:adec="http://schemas.microsoft.com/office/drawing/2017/decorative" val="0"/>
              </a:ext>
            </a:extLst>
          </p:cNvPr>
          <p:cNvSpPr/>
          <p:nvPr/>
        </p:nvSpPr>
        <p:spPr>
          <a:xfrm>
            <a:off x="1405382" y="4918355"/>
            <a:ext cx="8237381"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E94A64-A383-9672-8ABB-A63ED3402AA4}"/>
              </a:ext>
              <a:ext uri="{C183D7F6-B498-43B3-948B-1728B52AA6E4}">
                <adec:decorative xmlns:adec="http://schemas.microsoft.com/office/drawing/2017/decorative" val="1"/>
              </a:ext>
            </a:extLst>
          </p:cNvPr>
          <p:cNvSpPr txBox="1"/>
          <p:nvPr/>
        </p:nvSpPr>
        <p:spPr>
          <a:xfrm>
            <a:off x="1737970" y="4935261"/>
            <a:ext cx="2103461"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Further into the past</a:t>
            </a:r>
          </a:p>
        </p:txBody>
      </p:sp>
      <p:sp>
        <p:nvSpPr>
          <p:cNvPr id="46" name="Left Arrow 45">
            <a:extLst>
              <a:ext uri="{FF2B5EF4-FFF2-40B4-BE49-F238E27FC236}">
                <a16:creationId xmlns:a16="http://schemas.microsoft.com/office/drawing/2014/main" id="{2B200786-714E-D6AA-7D85-C05349D83E48}"/>
              </a:ext>
              <a:ext uri="{C183D7F6-B498-43B3-948B-1728B52AA6E4}">
                <adec:decorative xmlns:adec="http://schemas.microsoft.com/office/drawing/2017/decorative" val="1"/>
              </a:ext>
            </a:extLst>
          </p:cNvPr>
          <p:cNvSpPr/>
          <p:nvPr/>
        </p:nvSpPr>
        <p:spPr>
          <a:xfrm>
            <a:off x="698328" y="4735256"/>
            <a:ext cx="706519" cy="726198"/>
          </a:xfrm>
          <a:prstGeom prst="leftArrow">
            <a:avLst/>
          </a:prstGeom>
          <a:solidFill>
            <a:srgbClr val="CD163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ection of a long scroll celebrating a Tudor Tournament showing illustrations of three trumpeters playing music on horseback. The trumpeter in the centre is John Blanke. &#10;">
            <a:extLst>
              <a:ext uri="{FF2B5EF4-FFF2-40B4-BE49-F238E27FC236}">
                <a16:creationId xmlns:a16="http://schemas.microsoft.com/office/drawing/2014/main" id="{7BA79E1C-B95B-16F4-1711-A96AAF9A2B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8055" y="695849"/>
            <a:ext cx="1968588" cy="2433733"/>
          </a:xfrm>
          <a:prstGeom prst="rect">
            <a:avLst/>
          </a:prstGeom>
        </p:spPr>
      </p:pic>
      <p:sp>
        <p:nvSpPr>
          <p:cNvPr id="59" name="Rectangle 58" descr="Diagram displaying when and how long Elizabeth lived in relation to the era known as the Tudor period. The lifespans of the other Tudor monarchs are also shown, including Henry VIII and Mary I.">
            <a:extLst>
              <a:ext uri="{FF2B5EF4-FFF2-40B4-BE49-F238E27FC236}">
                <a16:creationId xmlns:a16="http://schemas.microsoft.com/office/drawing/2014/main" id="{D6EE9799-112D-0F73-FCDE-6D462D32000E}"/>
              </a:ext>
            </a:extLst>
          </p:cNvPr>
          <p:cNvSpPr/>
          <p:nvPr/>
        </p:nvSpPr>
        <p:spPr>
          <a:xfrm>
            <a:off x="4661893" y="3303806"/>
            <a:ext cx="1965468" cy="359255"/>
          </a:xfrm>
          <a:prstGeom prst="rect">
            <a:avLst/>
          </a:prstGeom>
          <a:solidFill>
            <a:srgbClr val="CD163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latin typeface="Gill Sans Nova Cond"/>
                <a:ea typeface="Open Sans Condensed" panose="020B0306030504020204" pitchFamily="34" charset="0"/>
                <a:cs typeface="Open Sans Condensed" panose="020B0306030504020204" pitchFamily="34" charset="0"/>
              </a:rPr>
              <a:t>TUDOR PERIOD</a:t>
            </a:r>
          </a:p>
        </p:txBody>
      </p:sp>
      <p:grpSp>
        <p:nvGrpSpPr>
          <p:cNvPr id="7" name="Group 6">
            <a:extLst>
              <a:ext uri="{FF2B5EF4-FFF2-40B4-BE49-F238E27FC236}">
                <a16:creationId xmlns:a16="http://schemas.microsoft.com/office/drawing/2014/main" id="{8D515EBE-DFC5-7CAC-FEB3-11BCA9AAF4A9}"/>
              </a:ext>
              <a:ext uri="{C183D7F6-B498-43B3-948B-1728B52AA6E4}">
                <adec:decorative xmlns:adec="http://schemas.microsoft.com/office/drawing/2017/decorative" val="1"/>
              </a:ext>
            </a:extLst>
          </p:cNvPr>
          <p:cNvGrpSpPr/>
          <p:nvPr/>
        </p:nvGrpSpPr>
        <p:grpSpPr>
          <a:xfrm>
            <a:off x="3477469" y="3703474"/>
            <a:ext cx="5227862" cy="1091432"/>
            <a:chOff x="3477469" y="3703474"/>
            <a:chExt cx="5227862" cy="1091432"/>
          </a:xfrm>
        </p:grpSpPr>
        <p:cxnSp>
          <p:nvCxnSpPr>
            <p:cNvPr id="84" name="Straight Connector 83">
              <a:extLst>
                <a:ext uri="{FF2B5EF4-FFF2-40B4-BE49-F238E27FC236}">
                  <a16:creationId xmlns:a16="http://schemas.microsoft.com/office/drawing/2014/main" id="{E6A92F07-B106-D0F9-8C44-D2F7EF525CD2}"/>
                </a:ext>
                <a:ext uri="{C183D7F6-B498-43B3-948B-1728B52AA6E4}">
                  <adec:decorative xmlns:adec="http://schemas.microsoft.com/office/drawing/2017/decorative" val="1"/>
                </a:ext>
              </a:extLst>
            </p:cNvPr>
            <p:cNvCxnSpPr>
              <a:cxnSpLocks/>
            </p:cNvCxnSpPr>
            <p:nvPr/>
          </p:nvCxnSpPr>
          <p:spPr>
            <a:xfrm flipV="1">
              <a:off x="5702282" y="4252362"/>
              <a:ext cx="1188324" cy="2537"/>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91E922B-B1FE-15A6-1420-7402ED5A27AA}"/>
                </a:ext>
                <a:ext uri="{C183D7F6-B498-43B3-948B-1728B52AA6E4}">
                  <adec:decorative xmlns:adec="http://schemas.microsoft.com/office/drawing/2017/decorative" val="1"/>
                </a:ext>
              </a:extLst>
            </p:cNvPr>
            <p:cNvCxnSpPr>
              <a:cxnSpLocks/>
            </p:cNvCxnSpPr>
            <p:nvPr/>
          </p:nvCxnSpPr>
          <p:spPr>
            <a:xfrm>
              <a:off x="6880313" y="4244806"/>
              <a:ext cx="0" cy="240269"/>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EAFAE75-309E-7C27-0F88-92E84000BDE5}"/>
                </a:ext>
                <a:ext uri="{C183D7F6-B498-43B3-948B-1728B52AA6E4}">
                  <adec:decorative xmlns:adec="http://schemas.microsoft.com/office/drawing/2017/decorative" val="1"/>
                </a:ext>
              </a:extLst>
            </p:cNvPr>
            <p:cNvSpPr/>
            <p:nvPr/>
          </p:nvSpPr>
          <p:spPr>
            <a:xfrm>
              <a:off x="5579188" y="3703474"/>
              <a:ext cx="233113" cy="360509"/>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DF4CF0F7-0BAE-E00D-CC86-E72CFC0E880E}"/>
                </a:ext>
                <a:ext uri="{C183D7F6-B498-43B3-948B-1728B52AA6E4}">
                  <adec:decorative xmlns:adec="http://schemas.microsoft.com/office/drawing/2017/decorative" val="1"/>
                </a:ext>
              </a:extLst>
            </p:cNvPr>
            <p:cNvSpPr/>
            <p:nvPr/>
          </p:nvSpPr>
          <p:spPr>
            <a:xfrm>
              <a:off x="5314454" y="3703729"/>
              <a:ext cx="233115"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A1FD88D6-42D8-7659-EA67-9976D887D3AD}"/>
                </a:ext>
                <a:ext uri="{C183D7F6-B498-43B3-948B-1728B52AA6E4}">
                  <adec:decorative xmlns:adec="http://schemas.microsoft.com/office/drawing/2017/decorative" val="1"/>
                </a:ext>
              </a:extLst>
            </p:cNvPr>
            <p:cNvSpPr/>
            <p:nvPr/>
          </p:nvSpPr>
          <p:spPr>
            <a:xfrm>
              <a:off x="4877636" y="3704239"/>
              <a:ext cx="410145"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16" name="Rectangle 15">
              <a:extLst>
                <a:ext uri="{FF2B5EF4-FFF2-40B4-BE49-F238E27FC236}">
                  <a16:creationId xmlns:a16="http://schemas.microsoft.com/office/drawing/2014/main" id="{0F0185BE-3056-6FF9-111A-05240281A0DA}"/>
                </a:ext>
                <a:ext uri="{C183D7F6-B498-43B3-948B-1728B52AA6E4}">
                  <adec:decorative xmlns:adec="http://schemas.microsoft.com/office/drawing/2017/decorative" val="1"/>
                </a:ext>
              </a:extLst>
            </p:cNvPr>
            <p:cNvSpPr/>
            <p:nvPr/>
          </p:nvSpPr>
          <p:spPr>
            <a:xfrm>
              <a:off x="4672125" y="3703936"/>
              <a:ext cx="174607"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60" name="Rectangle 59">
              <a:extLst>
                <a:ext uri="{FF2B5EF4-FFF2-40B4-BE49-F238E27FC236}">
                  <a16:creationId xmlns:a16="http://schemas.microsoft.com/office/drawing/2014/main" id="{00C503DC-DD46-F723-F6DC-50FC70A1B84D}"/>
                </a:ext>
                <a:ext uri="{C183D7F6-B498-43B3-948B-1728B52AA6E4}">
                  <adec:decorative xmlns:adec="http://schemas.microsoft.com/office/drawing/2017/decorative" val="1"/>
                </a:ext>
              </a:extLst>
            </p:cNvPr>
            <p:cNvSpPr/>
            <p:nvPr/>
          </p:nvSpPr>
          <p:spPr>
            <a:xfrm>
              <a:off x="5848357" y="3704712"/>
              <a:ext cx="779004"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cxnSp>
          <p:nvCxnSpPr>
            <p:cNvPr id="82" name="Straight Connector 81">
              <a:extLst>
                <a:ext uri="{FF2B5EF4-FFF2-40B4-BE49-F238E27FC236}">
                  <a16:creationId xmlns:a16="http://schemas.microsoft.com/office/drawing/2014/main" id="{2825D6B3-2EE2-7D1B-8D87-1280BF338804}"/>
                </a:ext>
                <a:ext uri="{C183D7F6-B498-43B3-948B-1728B52AA6E4}">
                  <adec:decorative xmlns:adec="http://schemas.microsoft.com/office/drawing/2017/decorative" val="1"/>
                </a:ext>
              </a:extLst>
            </p:cNvPr>
            <p:cNvCxnSpPr>
              <a:cxnSpLocks/>
            </p:cNvCxnSpPr>
            <p:nvPr/>
          </p:nvCxnSpPr>
          <p:spPr>
            <a:xfrm>
              <a:off x="5699991" y="4051412"/>
              <a:ext cx="0" cy="210134"/>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BED151E3-5C50-5986-A71D-AE2440033332}"/>
                </a:ext>
              </a:extLst>
            </p:cNvPr>
            <p:cNvGrpSpPr/>
            <p:nvPr/>
          </p:nvGrpSpPr>
          <p:grpSpPr>
            <a:xfrm>
              <a:off x="5430570" y="4057962"/>
              <a:ext cx="515332" cy="441495"/>
              <a:chOff x="2667347" y="2533066"/>
              <a:chExt cx="515332" cy="441495"/>
            </a:xfrm>
          </p:grpSpPr>
          <p:cxnSp>
            <p:nvCxnSpPr>
              <p:cNvPr id="78" name="Straight Connector 77">
                <a:extLst>
                  <a:ext uri="{FF2B5EF4-FFF2-40B4-BE49-F238E27FC236}">
                    <a16:creationId xmlns:a16="http://schemas.microsoft.com/office/drawing/2014/main" id="{D9929422-0A9D-3661-4EDA-0CF7F88D78B1}"/>
                  </a:ext>
                  <a:ext uri="{C183D7F6-B498-43B3-948B-1728B52AA6E4}">
                    <adec:decorative xmlns:adec="http://schemas.microsoft.com/office/drawing/2017/decorative" val="1"/>
                  </a:ext>
                </a:extLst>
              </p:cNvPr>
              <p:cNvCxnSpPr>
                <a:cxnSpLocks/>
              </p:cNvCxnSpPr>
              <p:nvPr/>
            </p:nvCxnSpPr>
            <p:spPr>
              <a:xfrm>
                <a:off x="2674435" y="2533066"/>
                <a:ext cx="0" cy="274922"/>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C940528-AB46-3F4C-054D-6D0F31E9231E}"/>
                  </a:ext>
                  <a:ext uri="{C183D7F6-B498-43B3-948B-1728B52AA6E4}">
                    <adec:decorative xmlns:adec="http://schemas.microsoft.com/office/drawing/2017/decorative" val="1"/>
                  </a:ext>
                </a:extLst>
              </p:cNvPr>
              <p:cNvCxnSpPr>
                <a:cxnSpLocks/>
              </p:cNvCxnSpPr>
              <p:nvPr/>
            </p:nvCxnSpPr>
            <p:spPr>
              <a:xfrm>
                <a:off x="2667347" y="2800900"/>
                <a:ext cx="515332" cy="0"/>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6D6430E-866D-B1C0-7D7F-75AA9DF12C50}"/>
                  </a:ext>
                  <a:ext uri="{C183D7F6-B498-43B3-948B-1728B52AA6E4}">
                    <adec:decorative xmlns:adec="http://schemas.microsoft.com/office/drawing/2017/decorative" val="1"/>
                  </a:ext>
                </a:extLst>
              </p:cNvPr>
              <p:cNvCxnSpPr>
                <a:cxnSpLocks/>
              </p:cNvCxnSpPr>
              <p:nvPr/>
            </p:nvCxnSpPr>
            <p:spPr>
              <a:xfrm>
                <a:off x="3177670" y="2793976"/>
                <a:ext cx="0" cy="180585"/>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sp>
          <p:nvSpPr>
            <p:cNvPr id="61" name="TextBox 60">
              <a:extLst>
                <a:ext uri="{FF2B5EF4-FFF2-40B4-BE49-F238E27FC236}">
                  <a16:creationId xmlns:a16="http://schemas.microsoft.com/office/drawing/2014/main" id="{491AA2EC-3088-21D9-2EE3-F4179771996D}"/>
                </a:ext>
                <a:ext uri="{C183D7F6-B498-43B3-948B-1728B52AA6E4}">
                  <adec:decorative xmlns:adec="http://schemas.microsoft.com/office/drawing/2017/decorative" val="1"/>
                </a:ext>
              </a:extLst>
            </p:cNvPr>
            <p:cNvSpPr txBox="1"/>
            <p:nvPr/>
          </p:nvSpPr>
          <p:spPr>
            <a:xfrm>
              <a:off x="7333731" y="4476624"/>
              <a:ext cx="1371600" cy="307777"/>
            </a:xfrm>
            <a:prstGeom prst="rect">
              <a:avLst/>
            </a:prstGeom>
            <a:noFill/>
          </p:spPr>
          <p:txBody>
            <a:bodyPr wrap="square" rtlCol="0">
              <a:spAutoFit/>
            </a:bodyPr>
            <a:lstStyle/>
            <a:p>
              <a:r>
                <a:rPr lang="en-US" sz="1400" dirty="0">
                  <a:latin typeface="Georgia" panose="02040502050405020303" pitchFamily="18" charset="0"/>
                </a:rPr>
                <a:t>Elizabeth I</a:t>
              </a:r>
            </a:p>
          </p:txBody>
        </p:sp>
        <p:sp>
          <p:nvSpPr>
            <p:cNvPr id="62" name="TextBox 61">
              <a:extLst>
                <a:ext uri="{FF2B5EF4-FFF2-40B4-BE49-F238E27FC236}">
                  <a16:creationId xmlns:a16="http://schemas.microsoft.com/office/drawing/2014/main" id="{D4659C92-C417-5974-0E7F-F422DE9841CD}"/>
                </a:ext>
                <a:ext uri="{C183D7F6-B498-43B3-948B-1728B52AA6E4}">
                  <adec:decorative xmlns:adec="http://schemas.microsoft.com/office/drawing/2017/decorative" val="1"/>
                </a:ext>
              </a:extLst>
            </p:cNvPr>
            <p:cNvSpPr txBox="1"/>
            <p:nvPr/>
          </p:nvSpPr>
          <p:spPr>
            <a:xfrm>
              <a:off x="6562874" y="4477040"/>
              <a:ext cx="1371600" cy="307777"/>
            </a:xfrm>
            <a:prstGeom prst="rect">
              <a:avLst/>
            </a:prstGeom>
            <a:noFill/>
          </p:spPr>
          <p:txBody>
            <a:bodyPr wrap="square" rtlCol="0">
              <a:spAutoFit/>
            </a:bodyPr>
            <a:lstStyle/>
            <a:p>
              <a:r>
                <a:rPr lang="en-US" sz="1400" dirty="0">
                  <a:latin typeface="Georgia" panose="02040502050405020303" pitchFamily="18" charset="0"/>
                </a:rPr>
                <a:t>Mary I</a:t>
              </a:r>
            </a:p>
          </p:txBody>
        </p:sp>
        <p:sp>
          <p:nvSpPr>
            <p:cNvPr id="64" name="TextBox 63">
              <a:extLst>
                <a:ext uri="{FF2B5EF4-FFF2-40B4-BE49-F238E27FC236}">
                  <a16:creationId xmlns:a16="http://schemas.microsoft.com/office/drawing/2014/main" id="{4C0A6288-E46A-18D1-D6B2-2F63456119BE}"/>
                </a:ext>
                <a:ext uri="{C183D7F6-B498-43B3-948B-1728B52AA6E4}">
                  <adec:decorative xmlns:adec="http://schemas.microsoft.com/office/drawing/2017/decorative" val="1"/>
                </a:ext>
              </a:extLst>
            </p:cNvPr>
            <p:cNvSpPr txBox="1"/>
            <p:nvPr/>
          </p:nvSpPr>
          <p:spPr>
            <a:xfrm>
              <a:off x="5519006" y="4476737"/>
              <a:ext cx="1371600" cy="307777"/>
            </a:xfrm>
            <a:prstGeom prst="rect">
              <a:avLst/>
            </a:prstGeom>
            <a:noFill/>
          </p:spPr>
          <p:txBody>
            <a:bodyPr wrap="square" rtlCol="0">
              <a:spAutoFit/>
            </a:bodyPr>
            <a:lstStyle/>
            <a:p>
              <a:r>
                <a:rPr lang="en-US" sz="1400" dirty="0">
                  <a:latin typeface="Georgia" panose="02040502050405020303" pitchFamily="18" charset="0"/>
                </a:rPr>
                <a:t>Edward VI</a:t>
              </a:r>
            </a:p>
          </p:txBody>
        </p:sp>
        <p:sp>
          <p:nvSpPr>
            <p:cNvPr id="65" name="TextBox 64">
              <a:extLst>
                <a:ext uri="{FF2B5EF4-FFF2-40B4-BE49-F238E27FC236}">
                  <a16:creationId xmlns:a16="http://schemas.microsoft.com/office/drawing/2014/main" id="{026698A7-3605-3E16-1311-78FE90CA4CF6}"/>
                </a:ext>
                <a:ext uri="{C183D7F6-B498-43B3-948B-1728B52AA6E4}">
                  <adec:decorative xmlns:adec="http://schemas.microsoft.com/office/drawing/2017/decorative" val="1"/>
                </a:ext>
              </a:extLst>
            </p:cNvPr>
            <p:cNvSpPr txBox="1"/>
            <p:nvPr/>
          </p:nvSpPr>
          <p:spPr>
            <a:xfrm>
              <a:off x="4486282" y="4478112"/>
              <a:ext cx="1371600" cy="307777"/>
            </a:xfrm>
            <a:prstGeom prst="rect">
              <a:avLst/>
            </a:prstGeom>
            <a:noFill/>
          </p:spPr>
          <p:txBody>
            <a:bodyPr wrap="square" rtlCol="0">
              <a:spAutoFit/>
            </a:bodyPr>
            <a:lstStyle/>
            <a:p>
              <a:r>
                <a:rPr lang="en-US" sz="1400" dirty="0">
                  <a:latin typeface="Georgia" panose="02040502050405020303" pitchFamily="18" charset="0"/>
                </a:rPr>
                <a:t>Henry VIII</a:t>
              </a:r>
            </a:p>
          </p:txBody>
        </p:sp>
        <p:sp>
          <p:nvSpPr>
            <p:cNvPr id="66" name="TextBox 65">
              <a:extLst>
                <a:ext uri="{FF2B5EF4-FFF2-40B4-BE49-F238E27FC236}">
                  <a16:creationId xmlns:a16="http://schemas.microsoft.com/office/drawing/2014/main" id="{C99E5094-504F-465F-1442-BE91A7D7AC57}"/>
                </a:ext>
                <a:ext uri="{C183D7F6-B498-43B3-948B-1728B52AA6E4}">
                  <adec:decorative xmlns:adec="http://schemas.microsoft.com/office/drawing/2017/decorative" val="1"/>
                </a:ext>
              </a:extLst>
            </p:cNvPr>
            <p:cNvSpPr txBox="1"/>
            <p:nvPr/>
          </p:nvSpPr>
          <p:spPr>
            <a:xfrm>
              <a:off x="3477469" y="4487129"/>
              <a:ext cx="1371600" cy="307777"/>
            </a:xfrm>
            <a:prstGeom prst="rect">
              <a:avLst/>
            </a:prstGeom>
            <a:noFill/>
          </p:spPr>
          <p:txBody>
            <a:bodyPr wrap="square" rtlCol="0">
              <a:spAutoFit/>
            </a:bodyPr>
            <a:lstStyle/>
            <a:p>
              <a:r>
                <a:rPr lang="en-US" sz="1400" dirty="0">
                  <a:latin typeface="Georgia" panose="02040502050405020303" pitchFamily="18" charset="0"/>
                </a:rPr>
                <a:t>Henry VII</a:t>
              </a:r>
            </a:p>
          </p:txBody>
        </p:sp>
        <p:grpSp>
          <p:nvGrpSpPr>
            <p:cNvPr id="102" name="Group 101">
              <a:extLst>
                <a:ext uri="{FF2B5EF4-FFF2-40B4-BE49-F238E27FC236}">
                  <a16:creationId xmlns:a16="http://schemas.microsoft.com/office/drawing/2014/main" id="{172FC51B-4D28-76F8-F839-D984F4AD444C}"/>
                </a:ext>
              </a:extLst>
            </p:cNvPr>
            <p:cNvGrpSpPr/>
            <p:nvPr/>
          </p:nvGrpSpPr>
          <p:grpSpPr>
            <a:xfrm>
              <a:off x="6204190" y="4026686"/>
              <a:ext cx="1698026" cy="460443"/>
              <a:chOff x="3056466" y="2681777"/>
              <a:chExt cx="1319592" cy="460443"/>
            </a:xfrm>
            <a:solidFill>
              <a:srgbClr val="B8C5E7"/>
            </a:solidFill>
          </p:grpSpPr>
          <p:cxnSp>
            <p:nvCxnSpPr>
              <p:cNvPr id="99" name="Straight Connector 98">
                <a:extLst>
                  <a:ext uri="{FF2B5EF4-FFF2-40B4-BE49-F238E27FC236}">
                    <a16:creationId xmlns:a16="http://schemas.microsoft.com/office/drawing/2014/main" id="{CE0E44C5-6A0A-D94B-E657-CE5B1B917B3C}"/>
                  </a:ext>
                  <a:ext uri="{C183D7F6-B498-43B3-948B-1728B52AA6E4}">
                    <adec:decorative xmlns:adec="http://schemas.microsoft.com/office/drawing/2017/decorative" val="1"/>
                  </a:ext>
                </a:extLst>
              </p:cNvPr>
              <p:cNvCxnSpPr>
                <a:cxnSpLocks/>
              </p:cNvCxnSpPr>
              <p:nvPr/>
            </p:nvCxnSpPr>
            <p:spPr>
              <a:xfrm>
                <a:off x="3059343" y="2681777"/>
                <a:ext cx="0" cy="165040"/>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658FBC5-7E16-43EA-DE40-A6ABF341A3C1}"/>
                  </a:ext>
                  <a:ext uri="{C183D7F6-B498-43B3-948B-1728B52AA6E4}">
                    <adec:decorative xmlns:adec="http://schemas.microsoft.com/office/drawing/2017/decorative" val="1"/>
                  </a:ext>
                </a:extLst>
              </p:cNvPr>
              <p:cNvCxnSpPr>
                <a:cxnSpLocks/>
              </p:cNvCxnSpPr>
              <p:nvPr/>
            </p:nvCxnSpPr>
            <p:spPr>
              <a:xfrm flipV="1">
                <a:off x="3056466" y="2837470"/>
                <a:ext cx="1319592" cy="4418"/>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69E2790-DD75-4AD6-2F67-A4AD1590045A}"/>
                  </a:ext>
                  <a:ext uri="{C183D7F6-B498-43B3-948B-1728B52AA6E4}">
                    <adec:decorative xmlns:adec="http://schemas.microsoft.com/office/drawing/2017/decorative" val="1"/>
                  </a:ext>
                </a:extLst>
              </p:cNvPr>
              <p:cNvCxnSpPr>
                <a:cxnSpLocks/>
              </p:cNvCxnSpPr>
              <p:nvPr/>
            </p:nvCxnSpPr>
            <p:spPr>
              <a:xfrm>
                <a:off x="4369990" y="2834083"/>
                <a:ext cx="0" cy="308137"/>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31F00360-404E-DF9B-5C12-AEE1C39614BD}"/>
                </a:ext>
              </a:extLst>
            </p:cNvPr>
            <p:cNvGrpSpPr/>
            <p:nvPr/>
          </p:nvGrpSpPr>
          <p:grpSpPr>
            <a:xfrm flipH="1">
              <a:off x="4256288" y="4061033"/>
              <a:ext cx="515332" cy="441495"/>
              <a:chOff x="2667347" y="2533066"/>
              <a:chExt cx="515332" cy="441495"/>
            </a:xfrm>
          </p:grpSpPr>
          <p:cxnSp>
            <p:nvCxnSpPr>
              <p:cNvPr id="25" name="Straight Connector 24">
                <a:extLst>
                  <a:ext uri="{FF2B5EF4-FFF2-40B4-BE49-F238E27FC236}">
                    <a16:creationId xmlns:a16="http://schemas.microsoft.com/office/drawing/2014/main" id="{B9870D42-7F1D-0952-22A9-C66806A0FE06}"/>
                  </a:ext>
                  <a:ext uri="{C183D7F6-B498-43B3-948B-1728B52AA6E4}">
                    <adec:decorative xmlns:adec="http://schemas.microsoft.com/office/drawing/2017/decorative" val="1"/>
                  </a:ext>
                </a:extLst>
              </p:cNvPr>
              <p:cNvCxnSpPr>
                <a:cxnSpLocks/>
              </p:cNvCxnSpPr>
              <p:nvPr/>
            </p:nvCxnSpPr>
            <p:spPr>
              <a:xfrm>
                <a:off x="2674435" y="2533066"/>
                <a:ext cx="0" cy="274922"/>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52A0650-3B03-ED9A-1BFB-0D02F33694FE}"/>
                  </a:ext>
                  <a:ext uri="{C183D7F6-B498-43B3-948B-1728B52AA6E4}">
                    <adec:decorative xmlns:adec="http://schemas.microsoft.com/office/drawing/2017/decorative" val="1"/>
                  </a:ext>
                </a:extLst>
              </p:cNvPr>
              <p:cNvCxnSpPr>
                <a:cxnSpLocks/>
              </p:cNvCxnSpPr>
              <p:nvPr/>
            </p:nvCxnSpPr>
            <p:spPr>
              <a:xfrm>
                <a:off x="2667347" y="2800900"/>
                <a:ext cx="515332" cy="0"/>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C2C788A-E715-8DDC-4AA8-2BCF32E7F63C}"/>
                  </a:ext>
                  <a:ext uri="{C183D7F6-B498-43B3-948B-1728B52AA6E4}">
                    <adec:decorative xmlns:adec="http://schemas.microsoft.com/office/drawing/2017/decorative" val="1"/>
                  </a:ext>
                </a:extLst>
              </p:cNvPr>
              <p:cNvCxnSpPr>
                <a:cxnSpLocks/>
              </p:cNvCxnSpPr>
              <p:nvPr/>
            </p:nvCxnSpPr>
            <p:spPr>
              <a:xfrm>
                <a:off x="3177670" y="2793976"/>
                <a:ext cx="0" cy="180585"/>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CBC9554E-DE1A-AADC-B72C-471A45A87591}"/>
                </a:ext>
                <a:ext uri="{C183D7F6-B498-43B3-948B-1728B52AA6E4}">
                  <adec:decorative xmlns:adec="http://schemas.microsoft.com/office/drawing/2017/decorative" val="1"/>
                </a:ext>
              </a:extLst>
            </p:cNvPr>
            <p:cNvCxnSpPr>
              <a:cxnSpLocks/>
            </p:cNvCxnSpPr>
            <p:nvPr/>
          </p:nvCxnSpPr>
          <p:spPr>
            <a:xfrm>
              <a:off x="5079378" y="4042228"/>
              <a:ext cx="0" cy="457229"/>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20655357-5662-0A74-FD83-4BA89304F7B0}"/>
              </a:ext>
            </a:extLst>
          </p:cNvPr>
          <p:cNvSpPr txBox="1"/>
          <p:nvPr/>
        </p:nvSpPr>
        <p:spPr>
          <a:xfrm>
            <a:off x="7333731" y="1310000"/>
            <a:ext cx="2063961" cy="523220"/>
          </a:xfrm>
          <a:prstGeom prst="rect">
            <a:avLst/>
          </a:prstGeom>
          <a:noFill/>
        </p:spPr>
        <p:txBody>
          <a:bodyPr wrap="square" rtlCol="0">
            <a:spAutoFit/>
          </a:bodyPr>
          <a:lstStyle/>
          <a:p>
            <a:r>
              <a:rPr lang="en-US" sz="1400" dirty="0">
                <a:latin typeface="Georgia" panose="02040502050405020303" pitchFamily="18" charset="0"/>
              </a:rPr>
              <a:t>John was a </a:t>
            </a:r>
            <a:r>
              <a:rPr lang="en-US" sz="1400" dirty="0" err="1">
                <a:latin typeface="Georgia" panose="02040502050405020303" pitchFamily="18" charset="0"/>
              </a:rPr>
              <a:t>trumpeteer</a:t>
            </a:r>
            <a:r>
              <a:rPr lang="en-US" sz="1400" dirty="0">
                <a:latin typeface="Georgia" panose="02040502050405020303" pitchFamily="18" charset="0"/>
              </a:rPr>
              <a:t> </a:t>
            </a:r>
          </a:p>
          <a:p>
            <a:r>
              <a:rPr lang="en-US" sz="1400" dirty="0">
                <a:latin typeface="Georgia" panose="02040502050405020303" pitchFamily="18" charset="0"/>
              </a:rPr>
              <a:t>over 500 years ago!</a:t>
            </a:r>
          </a:p>
        </p:txBody>
      </p:sp>
      <p:pic>
        <p:nvPicPr>
          <p:cNvPr id="112" name="Picture 111">
            <a:extLst>
              <a:ext uri="{FF2B5EF4-FFF2-40B4-BE49-F238E27FC236}">
                <a16:creationId xmlns:a16="http://schemas.microsoft.com/office/drawing/2014/main" id="{5EAB307D-5B8A-70F5-DDD6-50DB8B61F34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3114" y="709305"/>
            <a:ext cx="848336" cy="840426"/>
          </a:xfrm>
          <a:prstGeom prst="rect">
            <a:avLst/>
          </a:prstGeom>
        </p:spPr>
      </p:pic>
      <p:pic>
        <p:nvPicPr>
          <p:cNvPr id="24" name="Picture 23">
            <a:extLst>
              <a:ext uri="{FF2B5EF4-FFF2-40B4-BE49-F238E27FC236}">
                <a16:creationId xmlns:a16="http://schemas.microsoft.com/office/drawing/2014/main" id="{4A2A936D-5BDF-EFDE-4C36-301FBF041A3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491687"/>
            <a:ext cx="12185706" cy="726198"/>
          </a:xfrm>
          <a:prstGeom prst="rect">
            <a:avLst/>
          </a:prstGeom>
        </p:spPr>
      </p:pic>
      <p:pic>
        <p:nvPicPr>
          <p:cNvPr id="26" name="Picture 25">
            <a:extLst>
              <a:ext uri="{FF2B5EF4-FFF2-40B4-BE49-F238E27FC236}">
                <a16:creationId xmlns:a16="http://schemas.microsoft.com/office/drawing/2014/main" id="{EB370EF9-C9B1-E0D5-6BF8-86488D34C2B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pic>
        <p:nvPicPr>
          <p:cNvPr id="9" name="Picture 8">
            <a:extLst>
              <a:ext uri="{FF2B5EF4-FFF2-40B4-BE49-F238E27FC236}">
                <a16:creationId xmlns:a16="http://schemas.microsoft.com/office/drawing/2014/main" id="{F94DE98F-C66C-22A0-C14F-94FBCE1B8F7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3129" y="434981"/>
            <a:ext cx="5210315" cy="2930802"/>
          </a:xfrm>
          <a:prstGeom prst="rect">
            <a:avLst/>
          </a:prstGeom>
        </p:spPr>
      </p:pic>
    </p:spTree>
    <p:extLst>
      <p:ext uri="{BB962C8B-B14F-4D97-AF65-F5344CB8AC3E}">
        <p14:creationId xmlns:p14="http://schemas.microsoft.com/office/powerpoint/2010/main" val="15560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2608A-FD54-1859-2662-20870652A234}"/>
            </a:ext>
          </a:extLst>
        </p:cNvPr>
        <p:cNvGrpSpPr/>
        <p:nvPr/>
      </p:nvGrpSpPr>
      <p:grpSpPr>
        <a:xfrm>
          <a:off x="0" y="0"/>
          <a:ext cx="0" cy="0"/>
          <a:chOff x="0" y="0"/>
          <a:chExt cx="0" cy="0"/>
        </a:xfrm>
      </p:grpSpPr>
      <p:sp>
        <p:nvSpPr>
          <p:cNvPr id="8" name="Title 7" hidden="1">
            <a:extLst>
              <a:ext uri="{FF2B5EF4-FFF2-40B4-BE49-F238E27FC236}">
                <a16:creationId xmlns:a16="http://schemas.microsoft.com/office/drawing/2014/main" id="{F9FC6764-B694-D926-4160-C92E7BF83466}"/>
              </a:ext>
            </a:extLst>
          </p:cNvPr>
          <p:cNvSpPr>
            <a:spLocks noGrp="1"/>
          </p:cNvSpPr>
          <p:nvPr>
            <p:ph type="title"/>
          </p:nvPr>
        </p:nvSpPr>
        <p:spPr>
          <a:xfrm>
            <a:off x="744946" y="-1163073"/>
            <a:ext cx="10515600" cy="1325563"/>
          </a:xfrm>
        </p:spPr>
        <p:txBody>
          <a:bodyPr/>
          <a:lstStyle/>
          <a:p>
            <a:r>
              <a:rPr lang="en-US" dirty="0"/>
              <a:t>Tudor</a:t>
            </a:r>
            <a:r>
              <a:rPr lang="en-US" baseline="0" dirty="0"/>
              <a:t> Dynasty timeline</a:t>
            </a:r>
            <a:endParaRPr lang="en-US" dirty="0"/>
          </a:p>
        </p:txBody>
      </p:sp>
      <p:pic>
        <p:nvPicPr>
          <p:cNvPr id="3" name="Picture 2">
            <a:extLst>
              <a:ext uri="{FF2B5EF4-FFF2-40B4-BE49-F238E27FC236}">
                <a16:creationId xmlns:a16="http://schemas.microsoft.com/office/drawing/2014/main" id="{357E2738-A0EA-8480-9766-6981D50DED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4" name="Title 8">
            <a:extLst>
              <a:ext uri="{FF2B5EF4-FFF2-40B4-BE49-F238E27FC236}">
                <a16:creationId xmlns:a16="http://schemas.microsoft.com/office/drawing/2014/main" id="{3281FAAF-20B3-664C-2424-CA87623D87C6}"/>
              </a:ext>
            </a:extLst>
          </p:cNvPr>
          <p:cNvSpPr txBox="1">
            <a:spLocks/>
          </p:cNvSpPr>
          <p:nvPr/>
        </p:nvSpPr>
        <p:spPr>
          <a:xfrm>
            <a:off x="731309" y="578105"/>
            <a:ext cx="1013918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chemeClr val="bg1"/>
                </a:solidFill>
                <a:latin typeface="Gill Sans Nova Cond" panose="020B0606020104020203" pitchFamily="34" charset="0"/>
                <a:ea typeface="Open Sans Condensed" panose="020B0306030504020204" pitchFamily="34" charset="0"/>
                <a:cs typeface="Open Sans Condensed" panose="020B0306030504020204" pitchFamily="34" charset="0"/>
              </a:rPr>
              <a:t>Timeline of the Tudor Dynasty</a:t>
            </a:r>
          </a:p>
        </p:txBody>
      </p:sp>
      <p:sp>
        <p:nvSpPr>
          <p:cNvPr id="29" name="TextBox 28">
            <a:extLst>
              <a:ext uri="{FF2B5EF4-FFF2-40B4-BE49-F238E27FC236}">
                <a16:creationId xmlns:a16="http://schemas.microsoft.com/office/drawing/2014/main" id="{0FAF094F-14E3-F89E-3463-FBE9437939D6}"/>
              </a:ext>
            </a:extLst>
          </p:cNvPr>
          <p:cNvSpPr txBox="1"/>
          <p:nvPr/>
        </p:nvSpPr>
        <p:spPr>
          <a:xfrm>
            <a:off x="736125" y="4586545"/>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Henry VII</a:t>
            </a:r>
          </a:p>
        </p:txBody>
      </p:sp>
      <p:pic>
        <p:nvPicPr>
          <p:cNvPr id="31" name="Picture 30" descr="Painting of King Henry VII.">
            <a:extLst>
              <a:ext uri="{FF2B5EF4-FFF2-40B4-BE49-F238E27FC236}">
                <a16:creationId xmlns:a16="http://schemas.microsoft.com/office/drawing/2014/main" id="{64A65AC0-080E-12C6-F553-E61524EB5D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626" y="2038018"/>
            <a:ext cx="2342020" cy="2342020"/>
          </a:xfrm>
          <a:prstGeom prst="rect">
            <a:avLst/>
          </a:prstGeom>
        </p:spPr>
      </p:pic>
      <p:sp>
        <p:nvSpPr>
          <p:cNvPr id="28" name="TextBox 27">
            <a:extLst>
              <a:ext uri="{FF2B5EF4-FFF2-40B4-BE49-F238E27FC236}">
                <a16:creationId xmlns:a16="http://schemas.microsoft.com/office/drawing/2014/main" id="{0DD77EB6-2B28-1205-6E38-2C6E2E4B5164}"/>
              </a:ext>
            </a:extLst>
          </p:cNvPr>
          <p:cNvSpPr txBox="1"/>
          <p:nvPr/>
        </p:nvSpPr>
        <p:spPr>
          <a:xfrm>
            <a:off x="3051824" y="4587457"/>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Henry VIII</a:t>
            </a:r>
          </a:p>
        </p:txBody>
      </p:sp>
      <p:pic>
        <p:nvPicPr>
          <p:cNvPr id="5" name="HVIII portrait" descr="Painted portrait of King Henry VIII.">
            <a:extLst>
              <a:ext uri="{FF2B5EF4-FFF2-40B4-BE49-F238E27FC236}">
                <a16:creationId xmlns:a16="http://schemas.microsoft.com/office/drawing/2014/main" id="{58D57249-239C-C120-011A-1AD227E703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3325" y="2510087"/>
            <a:ext cx="1363579" cy="1559701"/>
          </a:xfrm>
          <a:prstGeom prst="rect">
            <a:avLst/>
          </a:prstGeom>
        </p:spPr>
      </p:pic>
      <p:sp>
        <p:nvSpPr>
          <p:cNvPr id="26" name="TextBox 25">
            <a:extLst>
              <a:ext uri="{FF2B5EF4-FFF2-40B4-BE49-F238E27FC236}">
                <a16:creationId xmlns:a16="http://schemas.microsoft.com/office/drawing/2014/main" id="{1C1C8050-052F-0574-25D8-0C03055EF0D2}"/>
              </a:ext>
            </a:extLst>
          </p:cNvPr>
          <p:cNvSpPr txBox="1"/>
          <p:nvPr/>
        </p:nvSpPr>
        <p:spPr>
          <a:xfrm>
            <a:off x="5353202" y="4584305"/>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Edward VI</a:t>
            </a:r>
          </a:p>
        </p:txBody>
      </p:sp>
      <p:pic>
        <p:nvPicPr>
          <p:cNvPr id="18" name="Edward VI portrait" descr="Painted portrait of Edward VI.">
            <a:extLst>
              <a:ext uri="{FF2B5EF4-FFF2-40B4-BE49-F238E27FC236}">
                <a16:creationId xmlns:a16="http://schemas.microsoft.com/office/drawing/2014/main" id="{968F6159-C5A4-5999-9C4B-B70491ECB7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42246" y="2630224"/>
            <a:ext cx="1382264" cy="1395228"/>
          </a:xfrm>
          <a:prstGeom prst="rect">
            <a:avLst/>
          </a:prstGeom>
        </p:spPr>
      </p:pic>
      <p:sp>
        <p:nvSpPr>
          <p:cNvPr id="27" name="TextBox 26">
            <a:extLst>
              <a:ext uri="{FF2B5EF4-FFF2-40B4-BE49-F238E27FC236}">
                <a16:creationId xmlns:a16="http://schemas.microsoft.com/office/drawing/2014/main" id="{37E88AD7-BFF7-BBD9-C98F-A908762497CB}"/>
              </a:ext>
            </a:extLst>
          </p:cNvPr>
          <p:cNvSpPr txBox="1"/>
          <p:nvPr/>
        </p:nvSpPr>
        <p:spPr>
          <a:xfrm>
            <a:off x="7440747" y="4584306"/>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Mary I</a:t>
            </a:r>
          </a:p>
        </p:txBody>
      </p:sp>
      <p:pic>
        <p:nvPicPr>
          <p:cNvPr id="17" name="Picture 16" descr="Painted portrait of Mary I">
            <a:extLst>
              <a:ext uri="{FF2B5EF4-FFF2-40B4-BE49-F238E27FC236}">
                <a16:creationId xmlns:a16="http://schemas.microsoft.com/office/drawing/2014/main" id="{2F5DAE1D-31D0-FD3A-C1C3-9161AFB302A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34390" y="2425037"/>
            <a:ext cx="1382264" cy="1594647"/>
          </a:xfrm>
          <a:prstGeom prst="rect">
            <a:avLst/>
          </a:prstGeom>
        </p:spPr>
      </p:pic>
      <p:sp>
        <p:nvSpPr>
          <p:cNvPr id="25" name="TextBox 24">
            <a:extLst>
              <a:ext uri="{FF2B5EF4-FFF2-40B4-BE49-F238E27FC236}">
                <a16:creationId xmlns:a16="http://schemas.microsoft.com/office/drawing/2014/main" id="{1A94CC16-3B7D-6159-5333-76CB042E1C11}"/>
              </a:ext>
            </a:extLst>
          </p:cNvPr>
          <p:cNvSpPr txBox="1"/>
          <p:nvPr/>
        </p:nvSpPr>
        <p:spPr>
          <a:xfrm>
            <a:off x="9676810" y="4587457"/>
            <a:ext cx="1715419"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pic>
        <p:nvPicPr>
          <p:cNvPr id="19" name="Picture 2" descr="An image showing 'Queen Elizabeth I, The Armada Portrait'">
            <a:extLst>
              <a:ext uri="{FF2B5EF4-FFF2-40B4-BE49-F238E27FC236}">
                <a16:creationId xmlns:a16="http://schemas.microsoft.com/office/drawing/2014/main" id="{FA6D5B01-55CD-3C74-AA2A-27B2CAEF512B}"/>
              </a:ext>
            </a:extLst>
          </p:cNvPr>
          <p:cNvPicPr>
            <a:picLocks noGrp="1" noChangeAspect="1" noChangeArrowheads="1"/>
          </p:cNvPicPr>
          <p:nvPr>
            <p:ph idx="1"/>
          </p:nvPr>
        </p:nvPicPr>
        <p:blipFill rotWithShape="1">
          <a:blip r:embed="rId8" cstate="screen">
            <a:extLst>
              <a:ext uri="{28A0092B-C50C-407E-A947-70E740481C1C}">
                <a14:useLocalDpi xmlns:a14="http://schemas.microsoft.com/office/drawing/2010/main"/>
              </a:ext>
            </a:extLst>
          </a:blip>
          <a:srcRect/>
          <a:stretch/>
        </p:blipFill>
        <p:spPr bwMode="auto">
          <a:xfrm>
            <a:off x="9795742" y="2305216"/>
            <a:ext cx="1502608" cy="17891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83A96F-113F-F596-19C7-5EF3AE8C242F}"/>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66138" y="2191352"/>
            <a:ext cx="4022100" cy="2262431"/>
          </a:xfrm>
          <a:prstGeom prst="rect">
            <a:avLst/>
          </a:prstGeom>
        </p:spPr>
      </p:pic>
      <p:pic>
        <p:nvPicPr>
          <p:cNvPr id="16" name="Picture 15">
            <a:extLst>
              <a:ext uri="{FF2B5EF4-FFF2-40B4-BE49-F238E27FC236}">
                <a16:creationId xmlns:a16="http://schemas.microsoft.com/office/drawing/2014/main" id="{59BCCF26-3B7F-114E-AE74-FF0FB721855E}"/>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523" y="1861032"/>
            <a:ext cx="4842931" cy="2724148"/>
          </a:xfrm>
          <a:prstGeom prst="rect">
            <a:avLst/>
          </a:prstGeom>
        </p:spPr>
      </p:pic>
      <p:pic>
        <p:nvPicPr>
          <p:cNvPr id="14" name="Picture 13">
            <a:extLst>
              <a:ext uri="{FF2B5EF4-FFF2-40B4-BE49-F238E27FC236}">
                <a16:creationId xmlns:a16="http://schemas.microsoft.com/office/drawing/2014/main" id="{F2817ED5-982C-4337-6B99-F6148864B433}"/>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80270" y="2038018"/>
            <a:ext cx="2461728" cy="2466167"/>
          </a:xfrm>
          <a:prstGeom prst="rect">
            <a:avLst/>
          </a:prstGeom>
        </p:spPr>
      </p:pic>
      <p:pic>
        <p:nvPicPr>
          <p:cNvPr id="23" name="Picture 22">
            <a:extLst>
              <a:ext uri="{FF2B5EF4-FFF2-40B4-BE49-F238E27FC236}">
                <a16:creationId xmlns:a16="http://schemas.microsoft.com/office/drawing/2014/main" id="{3BB26F29-B08C-6E80-775D-D32EAB13501E}"/>
              </a:ext>
              <a:ext uri="{C183D7F6-B498-43B3-948B-1728B52AA6E4}">
                <adec:decorative xmlns:adec="http://schemas.microsoft.com/office/drawing/2017/decorative" val="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154521" y="1796790"/>
            <a:ext cx="4069653" cy="2824476"/>
          </a:xfrm>
          <a:prstGeom prst="rect">
            <a:avLst/>
          </a:prstGeom>
        </p:spPr>
      </p:pic>
      <p:sp>
        <p:nvSpPr>
          <p:cNvPr id="2" name="Content Placeholder 2">
            <a:extLst>
              <a:ext uri="{FF2B5EF4-FFF2-40B4-BE49-F238E27FC236}">
                <a16:creationId xmlns:a16="http://schemas.microsoft.com/office/drawing/2014/main" id="{2F9463CA-BC74-30F7-F543-45D2F1465A24}"/>
              </a:ext>
            </a:extLst>
          </p:cNvPr>
          <p:cNvSpPr txBox="1">
            <a:spLocks/>
          </p:cNvSpPr>
          <p:nvPr/>
        </p:nvSpPr>
        <p:spPr>
          <a:xfrm>
            <a:off x="-73069" y="5562183"/>
            <a:ext cx="12423732" cy="414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500"/>
              </a:lnSpc>
              <a:spcBef>
                <a:spcPts val="0"/>
              </a:spcBef>
              <a:buFont typeface="Arial" panose="020B0604020202020204" pitchFamily="34" charset="0"/>
              <a:buNone/>
            </a:pPr>
            <a:r>
              <a:rPr lang="en-GB" sz="1600" dirty="0">
                <a:solidFill>
                  <a:schemeClr val="bg1"/>
                </a:solidFill>
                <a:latin typeface="Georgia" panose="02040502050405020303" pitchFamily="18" charset="0"/>
              </a:rPr>
              <a:t>John </a:t>
            </a:r>
            <a:r>
              <a:rPr lang="en-GB" sz="1600" dirty="0" err="1">
                <a:solidFill>
                  <a:schemeClr val="bg1"/>
                </a:solidFill>
                <a:latin typeface="Georgia" panose="02040502050405020303" pitchFamily="18" charset="0"/>
              </a:rPr>
              <a:t>Blanke</a:t>
            </a:r>
            <a:r>
              <a:rPr lang="en-GB" sz="1600" dirty="0">
                <a:solidFill>
                  <a:schemeClr val="bg1"/>
                </a:solidFill>
                <a:latin typeface="Georgia" panose="02040502050405020303" pitchFamily="18" charset="0"/>
              </a:rPr>
              <a:t> was a trumpeter in the royal court of </a:t>
            </a:r>
            <a:r>
              <a:rPr lang="en-GB" sz="1600" b="1" dirty="0">
                <a:solidFill>
                  <a:schemeClr val="bg1"/>
                </a:solidFill>
                <a:latin typeface="Georgia" panose="02040502050405020303" pitchFamily="18" charset="0"/>
              </a:rPr>
              <a:t>Henry VII</a:t>
            </a:r>
            <a:r>
              <a:rPr lang="en-GB" sz="1600" dirty="0">
                <a:solidFill>
                  <a:schemeClr val="bg1"/>
                </a:solidFill>
                <a:latin typeface="Georgia" panose="02040502050405020303" pitchFamily="18" charset="0"/>
              </a:rPr>
              <a:t> and </a:t>
            </a:r>
            <a:r>
              <a:rPr lang="en-GB" sz="1600" b="1" dirty="0">
                <a:solidFill>
                  <a:schemeClr val="bg1"/>
                </a:solidFill>
                <a:latin typeface="Georgia" panose="02040502050405020303" pitchFamily="18" charset="0"/>
              </a:rPr>
              <a:t>Henry VIII</a:t>
            </a:r>
            <a:r>
              <a:rPr lang="en-GB" sz="1600" dirty="0">
                <a:solidFill>
                  <a:schemeClr val="bg1"/>
                </a:solidFill>
                <a:latin typeface="Georgia" panose="02040502050405020303" pitchFamily="18" charset="0"/>
              </a:rPr>
              <a:t>.</a:t>
            </a:r>
            <a:r>
              <a:rPr lang="en-US" sz="1600" dirty="0">
                <a:solidFill>
                  <a:schemeClr val="bg1"/>
                </a:solidFill>
                <a:latin typeface="Georgia" panose="02040502050405020303" pitchFamily="18" charset="0"/>
              </a:rPr>
              <a:t> </a:t>
            </a:r>
          </a:p>
          <a:p>
            <a:pPr marL="0" indent="0" algn="ctr">
              <a:lnSpc>
                <a:spcPts val="1500"/>
              </a:lnSpc>
              <a:spcBef>
                <a:spcPts val="0"/>
              </a:spcBef>
              <a:buFont typeface="Arial" panose="020B0604020202020204" pitchFamily="34" charset="0"/>
              <a:buNone/>
            </a:pPr>
            <a:endParaRPr lang="en-US"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87769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598B"/>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F6B0590-66C3-E23A-0F5B-09A4B8736ED9}"/>
              </a:ext>
            </a:extLst>
          </p:cNvPr>
          <p:cNvSpPr>
            <a:spLocks noGrp="1"/>
          </p:cNvSpPr>
          <p:nvPr>
            <p:ph type="title"/>
          </p:nvPr>
        </p:nvSpPr>
        <p:spPr>
          <a:xfrm>
            <a:off x="838200" y="-1043052"/>
            <a:ext cx="10515600" cy="1325563"/>
          </a:xfrm>
        </p:spPr>
        <p:txBody>
          <a:bodyPr/>
          <a:lstStyle/>
          <a:p>
            <a:r>
              <a:rPr lang="en-US" dirty="0"/>
              <a:t>Do you remember this source?</a:t>
            </a:r>
          </a:p>
        </p:txBody>
      </p:sp>
      <p:pic>
        <p:nvPicPr>
          <p:cNvPr id="2" name="Picture 1">
            <a:extLst>
              <a:ext uri="{FF2B5EF4-FFF2-40B4-BE49-F238E27FC236}">
                <a16:creationId xmlns:a16="http://schemas.microsoft.com/office/drawing/2014/main" id="{4100F7F1-D60C-6028-57F9-A3BB51AF73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13" name="Title 8">
            <a:extLst>
              <a:ext uri="{FF2B5EF4-FFF2-40B4-BE49-F238E27FC236}">
                <a16:creationId xmlns:a16="http://schemas.microsoft.com/office/drawing/2014/main" id="{EC774FA0-6DDB-2F20-49D3-B6D82F556320}"/>
              </a:ext>
            </a:extLst>
          </p:cNvPr>
          <p:cNvSpPr txBox="1">
            <a:spLocks/>
          </p:cNvSpPr>
          <p:nvPr/>
        </p:nvSpPr>
        <p:spPr>
          <a:xfrm>
            <a:off x="532523" y="3733810"/>
            <a:ext cx="8133329" cy="21169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Do you</a:t>
            </a:r>
          </a:p>
          <a:p>
            <a:pPr>
              <a:lnSpc>
                <a:spcPts val="52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remember</a:t>
            </a:r>
          </a:p>
          <a:p>
            <a:pPr>
              <a:lnSpc>
                <a:spcPts val="52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this source?</a:t>
            </a:r>
          </a:p>
        </p:txBody>
      </p:sp>
      <p:pic>
        <p:nvPicPr>
          <p:cNvPr id="4" name="Picture 3" descr="A section of a long scroll celebrating a Tudor Tournament showing illustrations of six trumpeters playing music on horseback. The Black trumpeter is John Blanke. ">
            <a:extLst>
              <a:ext uri="{FF2B5EF4-FFF2-40B4-BE49-F238E27FC236}">
                <a16:creationId xmlns:a16="http://schemas.microsoft.com/office/drawing/2014/main" id="{F8E33464-6560-4735-2942-4A64490D56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47936" y="1450578"/>
            <a:ext cx="7129669" cy="4109277"/>
          </a:xfrm>
          <a:prstGeom prst="rect">
            <a:avLst/>
          </a:prstGeom>
        </p:spPr>
      </p:pic>
      <p:pic>
        <p:nvPicPr>
          <p:cNvPr id="7" name="Picture 6">
            <a:extLst>
              <a:ext uri="{FF2B5EF4-FFF2-40B4-BE49-F238E27FC236}">
                <a16:creationId xmlns:a16="http://schemas.microsoft.com/office/drawing/2014/main" id="{CEDFC650-0763-960B-9876-474FAA35BB3F}"/>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05809" y="876585"/>
            <a:ext cx="8932915" cy="5248396"/>
          </a:xfrm>
          <a:prstGeom prst="rect">
            <a:avLst/>
          </a:prstGeom>
        </p:spPr>
      </p:pic>
    </p:spTree>
    <p:extLst>
      <p:ext uri="{BB962C8B-B14F-4D97-AF65-F5344CB8AC3E}">
        <p14:creationId xmlns:p14="http://schemas.microsoft.com/office/powerpoint/2010/main" val="405327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a:extLst>
            <a:ext uri="{FF2B5EF4-FFF2-40B4-BE49-F238E27FC236}">
              <a16:creationId xmlns:a16="http://schemas.microsoft.com/office/drawing/2014/main" id="{B2719426-419C-63DC-B5A5-6EFADF07DF00}"/>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0DB0464B-87FE-AF30-B4D5-48E304A2DB18}"/>
              </a:ext>
            </a:extLst>
          </p:cNvPr>
          <p:cNvSpPr>
            <a:spLocks noGrp="1"/>
          </p:cNvSpPr>
          <p:nvPr>
            <p:ph type="title"/>
          </p:nvPr>
        </p:nvSpPr>
        <p:spPr>
          <a:xfrm>
            <a:off x="701982" y="-995377"/>
            <a:ext cx="10515600" cy="1325563"/>
          </a:xfrm>
        </p:spPr>
        <p:txBody>
          <a:bodyPr/>
          <a:lstStyle/>
          <a:p>
            <a:r>
              <a:rPr lang="en-US" dirty="0"/>
              <a:t>How does this source help tell John’s story?</a:t>
            </a:r>
          </a:p>
        </p:txBody>
      </p:sp>
      <p:pic>
        <p:nvPicPr>
          <p:cNvPr id="6" name="Picture 5">
            <a:extLst>
              <a:ext uri="{FF2B5EF4-FFF2-40B4-BE49-F238E27FC236}">
                <a16:creationId xmlns:a16="http://schemas.microsoft.com/office/drawing/2014/main" id="{88DE9FD3-A956-FA57-6C6F-0921E5C907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845"/>
            <a:ext cx="12191999" cy="6911689"/>
          </a:xfrm>
          <a:prstGeom prst="rect">
            <a:avLst/>
          </a:prstGeom>
        </p:spPr>
      </p:pic>
      <p:sp>
        <p:nvSpPr>
          <p:cNvPr id="4" name="Title 8">
            <a:extLst>
              <a:ext uri="{FF2B5EF4-FFF2-40B4-BE49-F238E27FC236}">
                <a16:creationId xmlns:a16="http://schemas.microsoft.com/office/drawing/2014/main" id="{6EAD9B39-7689-953E-9DA6-9B873EEB0765}"/>
              </a:ext>
            </a:extLst>
          </p:cNvPr>
          <p:cNvSpPr txBox="1">
            <a:spLocks/>
          </p:cNvSpPr>
          <p:nvPr/>
        </p:nvSpPr>
        <p:spPr>
          <a:xfrm>
            <a:off x="604359" y="806572"/>
            <a:ext cx="10885956" cy="725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How does this source help tell John’s story?</a:t>
            </a:r>
          </a:p>
        </p:txBody>
      </p:sp>
      <p:pic>
        <p:nvPicPr>
          <p:cNvPr id="7" name="Picture 6" descr="A section of a long scroll celebrating a Tudor Tournament showing illustrations trumpeters playing music on horseback. The Black trumpeter with the green hat is John Blanke. ">
            <a:extLst>
              <a:ext uri="{FF2B5EF4-FFF2-40B4-BE49-F238E27FC236}">
                <a16:creationId xmlns:a16="http://schemas.microsoft.com/office/drawing/2014/main" id="{F4DD16C2-3D1F-3A3D-39D7-75690668A1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4359" y="1747169"/>
            <a:ext cx="10986622" cy="3967336"/>
          </a:xfrm>
          <a:prstGeom prst="rect">
            <a:avLst/>
          </a:prstGeom>
        </p:spPr>
      </p:pic>
      <p:pic>
        <p:nvPicPr>
          <p:cNvPr id="5" name="Picture 4">
            <a:extLst>
              <a:ext uri="{FF2B5EF4-FFF2-40B4-BE49-F238E27FC236}">
                <a16:creationId xmlns:a16="http://schemas.microsoft.com/office/drawing/2014/main" id="{7F412F08-5DAD-6657-E596-2CD924EC297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9504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76CDF74-BBD5-BAEC-29EF-F09B5BB351F9}"/>
              </a:ext>
            </a:extLst>
          </p:cNvPr>
          <p:cNvSpPr>
            <a:spLocks noGrp="1"/>
          </p:cNvSpPr>
          <p:nvPr>
            <p:ph type="title"/>
          </p:nvPr>
        </p:nvSpPr>
        <p:spPr>
          <a:xfrm>
            <a:off x="838199" y="-1017708"/>
            <a:ext cx="10515600" cy="1325563"/>
          </a:xfrm>
        </p:spPr>
        <p:txBody>
          <a:bodyPr/>
          <a:lstStyle/>
          <a:p>
            <a:r>
              <a:rPr lang="en-US" dirty="0"/>
              <a:t>Source close-up</a:t>
            </a:r>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37976" y="845209"/>
            <a:ext cx="10919575" cy="725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6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How does this source help tell John’s story?</a:t>
            </a:r>
          </a:p>
        </p:txBody>
      </p:sp>
      <p:pic>
        <p:nvPicPr>
          <p:cNvPr id="7" name="Picture 6" descr="A section of a long scroll celebrating a Tudor Tournament showing illustrations trumpeters playing music on horseback. The Black trumpeter with the green hat is John Blanke. ">
            <a:extLst>
              <a:ext uri="{FF2B5EF4-FFF2-40B4-BE49-F238E27FC236}">
                <a16:creationId xmlns:a16="http://schemas.microsoft.com/office/drawing/2014/main" id="{712A49E3-3F51-38DC-8338-7858A4B444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654" y="1874874"/>
            <a:ext cx="10920689" cy="3943527"/>
          </a:xfrm>
          <a:prstGeom prst="rect">
            <a:avLst/>
          </a:prstGeom>
        </p:spPr>
      </p:pic>
      <p:sp>
        <p:nvSpPr>
          <p:cNvPr id="5" name="Rectangle 4" descr="A rectangle focusing in on the Black trumpeter with green hat.">
            <a:extLst>
              <a:ext uri="{FF2B5EF4-FFF2-40B4-BE49-F238E27FC236}">
                <a16:creationId xmlns:a16="http://schemas.microsoft.com/office/drawing/2014/main" id="{A6D69CFD-B960-CCFD-501A-89DBDEC8C316}"/>
              </a:ext>
            </a:extLst>
          </p:cNvPr>
          <p:cNvSpPr/>
          <p:nvPr/>
        </p:nvSpPr>
        <p:spPr>
          <a:xfrm>
            <a:off x="6568225" y="2286866"/>
            <a:ext cx="1416676" cy="1409372"/>
          </a:xfrm>
          <a:prstGeom prst="rect">
            <a:avLst/>
          </a:prstGeom>
          <a:noFill/>
          <a:ln w="57150">
            <a:solidFill>
              <a:srgbClr val="CD1632">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06515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3007D951-A5B6-4364-5317-C32926E9581D}"/>
              </a:ext>
            </a:extLst>
          </p:cNvPr>
          <p:cNvSpPr>
            <a:spLocks noGrp="1"/>
          </p:cNvSpPr>
          <p:nvPr>
            <p:ph type="title"/>
          </p:nvPr>
        </p:nvSpPr>
        <p:spPr>
          <a:xfrm>
            <a:off x="838126" y="-1002102"/>
            <a:ext cx="10515600" cy="1325563"/>
          </a:xfrm>
        </p:spPr>
        <p:txBody>
          <a:bodyPr/>
          <a:lstStyle/>
          <a:p>
            <a:r>
              <a:rPr lang="en-US" dirty="0"/>
              <a:t>Look closer</a:t>
            </a:r>
          </a:p>
        </p:txBody>
      </p:sp>
      <p:pic>
        <p:nvPicPr>
          <p:cNvPr id="4" name="Picture 3">
            <a:extLst>
              <a:ext uri="{FF2B5EF4-FFF2-40B4-BE49-F238E27FC236}">
                <a16:creationId xmlns:a16="http://schemas.microsoft.com/office/drawing/2014/main" id="{03E2FE0D-D29E-6FD6-80A3-D9D61A337E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 y="58782"/>
            <a:ext cx="12192147" cy="6911773"/>
          </a:xfrm>
          <a:prstGeom prst="rect">
            <a:avLst/>
          </a:prstGeom>
        </p:spPr>
      </p:pic>
      <p:sp>
        <p:nvSpPr>
          <p:cNvPr id="8" name="Title 8">
            <a:extLst>
              <a:ext uri="{FF2B5EF4-FFF2-40B4-BE49-F238E27FC236}">
                <a16:creationId xmlns:a16="http://schemas.microsoft.com/office/drawing/2014/main" id="{D9644CA8-D2B7-3E09-8082-7DD5744F5954}"/>
              </a:ext>
            </a:extLst>
          </p:cNvPr>
          <p:cNvSpPr txBox="1">
            <a:spLocks/>
          </p:cNvSpPr>
          <p:nvPr/>
        </p:nvSpPr>
        <p:spPr>
          <a:xfrm>
            <a:off x="563412" y="661000"/>
            <a:ext cx="1059823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CD1632"/>
                </a:solidFill>
                <a:latin typeface="Gill Sans Nova Cond" panose="020B0606020104020203" pitchFamily="34" charset="0"/>
                <a:ea typeface="Open Sans Condensed" panose="020B0306030504020204" pitchFamily="34" charset="0"/>
                <a:cs typeface="Open Sans Condensed" panose="020B0306030504020204" pitchFamily="34" charset="0"/>
              </a:rPr>
              <a:t>Look closer at this source…</a:t>
            </a:r>
          </a:p>
        </p:txBody>
      </p:sp>
      <p:pic>
        <p:nvPicPr>
          <p:cNvPr id="13" name="Picture 12" descr="A cropped section of the Westminster Tournament Roll showing trumpeter John Blanke on horseback, playing the trumpet.">
            <a:extLst>
              <a:ext uri="{FF2B5EF4-FFF2-40B4-BE49-F238E27FC236}">
                <a16:creationId xmlns:a16="http://schemas.microsoft.com/office/drawing/2014/main" id="{5B9AD82C-5219-BDE6-DB90-5AF7DF9FFD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3655" y="1831958"/>
            <a:ext cx="4595413" cy="4215114"/>
          </a:xfrm>
          <a:prstGeom prst="rect">
            <a:avLst/>
          </a:prstGeom>
        </p:spPr>
      </p:pic>
      <p:sp>
        <p:nvSpPr>
          <p:cNvPr id="10" name="Rectangle 9">
            <a:extLst>
              <a:ext uri="{FF2B5EF4-FFF2-40B4-BE49-F238E27FC236}">
                <a16:creationId xmlns:a16="http://schemas.microsoft.com/office/drawing/2014/main" id="{6B059B87-66C8-EF1E-067F-FD6F2A6DC03B}"/>
              </a:ext>
            </a:extLst>
          </p:cNvPr>
          <p:cNvSpPr/>
          <p:nvPr/>
        </p:nvSpPr>
        <p:spPr>
          <a:xfrm>
            <a:off x="553139" y="1814929"/>
            <a:ext cx="2890383" cy="145042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How do we know John had an important job?</a:t>
            </a:r>
          </a:p>
        </p:txBody>
      </p:sp>
      <p:sp>
        <p:nvSpPr>
          <p:cNvPr id="23" name="Rectangle 22">
            <a:extLst>
              <a:ext uri="{FF2B5EF4-FFF2-40B4-BE49-F238E27FC236}">
                <a16:creationId xmlns:a16="http://schemas.microsoft.com/office/drawing/2014/main" id="{F4E658F4-8DB3-C647-8667-D5F9BC9F9D8E}"/>
              </a:ext>
            </a:extLst>
          </p:cNvPr>
          <p:cNvSpPr/>
          <p:nvPr/>
        </p:nvSpPr>
        <p:spPr>
          <a:xfrm>
            <a:off x="538515" y="3768437"/>
            <a:ext cx="2890383" cy="2252154"/>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He’s part of a huge important event.</a:t>
            </a:r>
          </a:p>
          <a:p>
            <a:pPr algn="ctr"/>
            <a:endParaRPr lang="en-US" dirty="0">
              <a:solidFill>
                <a:schemeClr val="tx1"/>
              </a:solidFill>
              <a:latin typeface="Georgia" panose="02040502050405020303" pitchFamily="18" charset="0"/>
            </a:endParaRPr>
          </a:p>
          <a:p>
            <a:pPr algn="ctr"/>
            <a:r>
              <a:rPr lang="en-US" dirty="0">
                <a:solidFill>
                  <a:schemeClr val="tx1"/>
                </a:solidFill>
                <a:latin typeface="Georgia" panose="02040502050405020303" pitchFamily="18" charset="0"/>
              </a:rPr>
              <a:t>The royal flag hangs underneath John’s trumpet.</a:t>
            </a:r>
          </a:p>
        </p:txBody>
      </p:sp>
      <p:sp>
        <p:nvSpPr>
          <p:cNvPr id="21" name="Rectangle 20">
            <a:extLst>
              <a:ext uri="{FF2B5EF4-FFF2-40B4-BE49-F238E27FC236}">
                <a16:creationId xmlns:a16="http://schemas.microsoft.com/office/drawing/2014/main" id="{89C29841-6B16-BA5A-7784-7903516EC946}"/>
              </a:ext>
            </a:extLst>
          </p:cNvPr>
          <p:cNvSpPr/>
          <p:nvPr/>
        </p:nvSpPr>
        <p:spPr>
          <a:xfrm>
            <a:off x="8756073" y="1805477"/>
            <a:ext cx="2890383" cy="1450427"/>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What skills did </a:t>
            </a:r>
          </a:p>
          <a:p>
            <a:pPr algn="ctr"/>
            <a:r>
              <a:rPr lang="en-US" dirty="0">
                <a:solidFill>
                  <a:schemeClr val="tx1"/>
                </a:solidFill>
                <a:latin typeface="Georgia" panose="02040502050405020303" pitchFamily="18" charset="0"/>
              </a:rPr>
              <a:t>John have?</a:t>
            </a:r>
          </a:p>
        </p:txBody>
      </p:sp>
      <p:sp>
        <p:nvSpPr>
          <p:cNvPr id="22" name="Rectangle 21">
            <a:extLst>
              <a:ext uri="{FF2B5EF4-FFF2-40B4-BE49-F238E27FC236}">
                <a16:creationId xmlns:a16="http://schemas.microsoft.com/office/drawing/2014/main" id="{F6BBB75A-E46B-3855-2990-8FAB29391AD0}"/>
              </a:ext>
            </a:extLst>
          </p:cNvPr>
          <p:cNvSpPr/>
          <p:nvPr/>
        </p:nvSpPr>
        <p:spPr>
          <a:xfrm>
            <a:off x="8756073" y="3772780"/>
            <a:ext cx="2890383" cy="2247811"/>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He could ride a horse and play trumpet at </a:t>
            </a:r>
          </a:p>
          <a:p>
            <a:pPr algn="ctr"/>
            <a:r>
              <a:rPr lang="en-US" dirty="0">
                <a:solidFill>
                  <a:schemeClr val="tx1"/>
                </a:solidFill>
                <a:latin typeface="Georgia" panose="02040502050405020303" pitchFamily="18" charset="0"/>
              </a:rPr>
              <a:t>the same time.</a:t>
            </a:r>
          </a:p>
        </p:txBody>
      </p:sp>
      <p:pic>
        <p:nvPicPr>
          <p:cNvPr id="2" name="Picture 1">
            <a:extLst>
              <a:ext uri="{FF2B5EF4-FFF2-40B4-BE49-F238E27FC236}">
                <a16:creationId xmlns:a16="http://schemas.microsoft.com/office/drawing/2014/main" id="{2262D2DA-2155-450A-9DC3-44664B5169F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787683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ecbaf607731c9d2ed15fede415985a53">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adede733c91aed84a6440150bb4cb41b"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TMSDE-177636704-55926</_dlc_DocId>
    <_dlc_DocIdUrl xmlns="6a0bfff4-67be-4a96-b973-4401e8ac1668">
      <Url>https://historicroyalpalaces2.sharepoint.com/sites/TMS_Digital_Engagement_Workspace/_layouts/15/DocIdRedir.aspx?ID=TMSDE-177636704-55926</Url>
      <Description>TMSDE-177636704-55926</Description>
    </_dlc_DocIdUrl>
  </documentManagement>
</p:properties>
</file>

<file path=customXml/itemProps1.xml><?xml version="1.0" encoding="utf-8"?>
<ds:datastoreItem xmlns:ds="http://schemas.openxmlformats.org/officeDocument/2006/customXml" ds:itemID="{A3213324-F0D6-4092-AE4D-D05506484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7F2441-92A8-4F9E-B90E-C02E3C912DDA}">
  <ds:schemaRefs>
    <ds:schemaRef ds:uri="http://schemas.microsoft.com/sharepoint/events"/>
  </ds:schemaRefs>
</ds:datastoreItem>
</file>

<file path=customXml/itemProps3.xml><?xml version="1.0" encoding="utf-8"?>
<ds:datastoreItem xmlns:ds="http://schemas.openxmlformats.org/officeDocument/2006/customXml" ds:itemID="{02E2071F-D9C5-46D8-817F-976C706672D0}">
  <ds:schemaRefs>
    <ds:schemaRef ds:uri="http://schemas.microsoft.com/sharepoint/v3/contenttype/forms"/>
  </ds:schemaRefs>
</ds:datastoreItem>
</file>

<file path=customXml/itemProps4.xml><?xml version="1.0" encoding="utf-8"?>
<ds:datastoreItem xmlns:ds="http://schemas.openxmlformats.org/officeDocument/2006/customXml" ds:itemID="{2F1F7D27-37ED-4715-BF08-39A8FE708ABF}">
  <ds:schemaRefs>
    <ds:schemaRef ds:uri="http://purl.org/dc/elements/1.1/"/>
    <ds:schemaRef ds:uri="311830fd-edab-4bb4-afbf-658c422cd60d"/>
    <ds:schemaRef ds:uri="http://schemas.microsoft.com/office/2006/documentManagement/types"/>
    <ds:schemaRef ds:uri="http://purl.org/dc/terms/"/>
    <ds:schemaRef ds:uri="http://schemas.microsoft.com/office/2006/metadata/properties"/>
    <ds:schemaRef ds:uri="c12aeb96-693d-4a38-af2e-b31719837d9a"/>
    <ds:schemaRef ds:uri="http://www.w3.org/XML/1998/namespace"/>
    <ds:schemaRef ds:uri="6a0bfff4-67be-4a96-b973-4401e8ac1668"/>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3691</TotalTime>
  <Words>1501</Words>
  <Application>Microsoft Office PowerPoint</Application>
  <PresentationFormat>Widescreen</PresentationFormat>
  <Paragraphs>153</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Aptos Narrow</vt:lpstr>
      <vt:lpstr>Arial</vt:lpstr>
      <vt:lpstr>Calibri</vt:lpstr>
      <vt:lpstr>Georgia</vt:lpstr>
      <vt:lpstr>Gill Sans Nova Cond</vt:lpstr>
      <vt:lpstr>Inter</vt:lpstr>
      <vt:lpstr>Office Theme</vt:lpstr>
      <vt:lpstr>John Blanke</vt:lpstr>
      <vt:lpstr>Have you watched me tell my story?</vt:lpstr>
      <vt:lpstr>Vocabulary</vt:lpstr>
      <vt:lpstr>When did  John live?</vt:lpstr>
      <vt:lpstr>Tudor Dynasty timeline</vt:lpstr>
      <vt:lpstr>Do you remember this source?</vt:lpstr>
      <vt:lpstr>How does this source help tell John’s story?</vt:lpstr>
      <vt:lpstr>Source close-up</vt:lpstr>
      <vt:lpstr>Look closer</vt:lpstr>
      <vt:lpstr>Other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Elizabeth I Source Task</dc:title>
  <dc:creator>Stuart Tiffany</dc:creator>
  <cp:lastModifiedBy>Rosie Cooper</cp:lastModifiedBy>
  <cp:revision>382</cp:revision>
  <dcterms:created xsi:type="dcterms:W3CDTF">2024-12-28T10:26:57Z</dcterms:created>
  <dcterms:modified xsi:type="dcterms:W3CDTF">2025-03-28T14:34:10Z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31399e97-4377-4e88-97ef-24f66d8000ee</vt:lpwstr>
  </property>
  <property fmtid="{D5CDD505-2E9C-101B-9397-08002B2CF9AE}" pid="4" name="MediaServiceImageTags">
    <vt:lpwstr/>
  </property>
</Properties>
</file>