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sldIdLst>
    <p:sldId id="267" r:id="rId6"/>
    <p:sldId id="284" r:id="rId7"/>
    <p:sldId id="286" r:id="rId8"/>
    <p:sldId id="287" r:id="rId9"/>
    <p:sldId id="288" r:id="rId10"/>
    <p:sldId id="289" r:id="rId11"/>
    <p:sldId id="290" r:id="rId12"/>
    <p:sldId id="256" r:id="rId13"/>
    <p:sldId id="274" r:id="rId14"/>
    <p:sldId id="266" r:id="rId15"/>
    <p:sldId id="293" r:id="rId16"/>
    <p:sldId id="292" r:id="rId17"/>
    <p:sldId id="29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691F"/>
    <a:srgbClr val="C48200"/>
    <a:srgbClr val="4C2F62"/>
    <a:srgbClr val="E6E6E6"/>
    <a:srgbClr val="F3734A"/>
    <a:srgbClr val="F36F32"/>
    <a:srgbClr val="F45637"/>
    <a:srgbClr val="85D272"/>
    <a:srgbClr val="61DF83"/>
    <a:srgbClr val="8FB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2104A-7FFD-2B20-C606-C7FCABA3A34D}" v="22" dt="2026-01-30T13:34:49.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93" autoAdjust="0"/>
    <p:restoredTop sz="86441" autoAdjust="0"/>
  </p:normalViewPr>
  <p:slideViewPr>
    <p:cSldViewPr snapToGrid="0">
      <p:cViewPr varScale="1">
        <p:scale>
          <a:sx n="78" d="100"/>
          <a:sy n="78" d="100"/>
        </p:scale>
        <p:origin x="114" y="27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utenberg.org/files/54043/54043-h/54043-h.htm#Page_6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ish-history.ac.uk/letters-papers-hen8/vol15/pp488-49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ages.nationalarchives.gov.uk/asset/175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idgemanimages.com/en/noartistknown/autograph-letter-from-princess-elizabeth-to-katherine-parr-in-which-she-refers-to-her-residence-in/nomedium/asset/328485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10</a:t>
            </a:fld>
            <a:endParaRPr lang="en-US"/>
          </a:p>
        </p:txBody>
      </p:sp>
    </p:spTree>
    <p:extLst>
      <p:ext uri="{BB962C8B-B14F-4D97-AF65-F5344CB8AC3E}">
        <p14:creationId xmlns:p14="http://schemas.microsoft.com/office/powerpoint/2010/main" val="220504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Blank for classroom use</a:t>
            </a:r>
          </a:p>
        </p:txBody>
      </p:sp>
      <p:sp>
        <p:nvSpPr>
          <p:cNvPr id="4" name="Slide Number Placeholder 3"/>
          <p:cNvSpPr>
            <a:spLocks noGrp="1"/>
          </p:cNvSpPr>
          <p:nvPr>
            <p:ph type="sldNum" sz="quarter" idx="5"/>
          </p:nvPr>
        </p:nvSpPr>
        <p:spPr/>
        <p:txBody>
          <a:bodyPr/>
          <a:lstStyle/>
          <a:p>
            <a:fld id="{BFC92F05-74A2-E341-9B2C-CAE7807A0D04}" type="slidenum">
              <a:rPr lang="en-US" smtClean="0"/>
              <a:t>11</a:t>
            </a:fld>
            <a:endParaRPr lang="en-US"/>
          </a:p>
        </p:txBody>
      </p:sp>
    </p:spTree>
    <p:extLst>
      <p:ext uri="{BB962C8B-B14F-4D97-AF65-F5344CB8AC3E}">
        <p14:creationId xmlns:p14="http://schemas.microsoft.com/office/powerpoint/2010/main" val="275147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12</a:t>
            </a:fld>
            <a:endParaRPr lang="en-US"/>
          </a:p>
        </p:txBody>
      </p:sp>
    </p:spTree>
    <p:extLst>
      <p:ext uri="{BB962C8B-B14F-4D97-AF65-F5344CB8AC3E}">
        <p14:creationId xmlns:p14="http://schemas.microsoft.com/office/powerpoint/2010/main" val="241364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C7A5C-473C-1DAA-2988-66D521588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8A36A-0A73-C326-738F-7862E73D9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84FEF-122B-503B-19F4-98B1CC0B15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11F29D-0762-713E-272C-65502D19BA26}"/>
              </a:ext>
            </a:extLst>
          </p:cNvPr>
          <p:cNvSpPr>
            <a:spLocks noGrp="1"/>
          </p:cNvSpPr>
          <p:nvPr>
            <p:ph type="sldNum" sz="quarter" idx="5"/>
          </p:nvPr>
        </p:nvSpPr>
        <p:spPr/>
        <p:txBody>
          <a:bodyPr/>
          <a:lstStyle/>
          <a:p>
            <a:fld id="{BFC92F05-74A2-E341-9B2C-CAE7807A0D04}" type="slidenum">
              <a:rPr lang="en-US" smtClean="0"/>
              <a:t>14</a:t>
            </a:fld>
            <a:endParaRPr lang="en-US"/>
          </a:p>
        </p:txBody>
      </p:sp>
    </p:spTree>
    <p:extLst>
      <p:ext uri="{BB962C8B-B14F-4D97-AF65-F5344CB8AC3E}">
        <p14:creationId xmlns:p14="http://schemas.microsoft.com/office/powerpoint/2010/main" val="163269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BC07A-F25D-3B5C-2379-705FAF38B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B0008-5D40-C045-7B7A-459F967AF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85DF6-4042-AA0A-9CF4-7051011E7ABC}"/>
              </a:ext>
            </a:extLst>
          </p:cNvPr>
          <p:cNvSpPr>
            <a:spLocks noGrp="1"/>
          </p:cNvSpPr>
          <p:nvPr>
            <p:ph type="body" idx="1"/>
          </p:nvPr>
        </p:nvSpPr>
        <p:spPr/>
        <p:txBody>
          <a:bodyPr/>
          <a:lstStyle/>
          <a:p>
            <a:r>
              <a:rPr lang="en-GB" dirty="0"/>
              <a:t>Notes:</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are a few examples that show Katherine was a very capable queen. Henry made her regent when he was away fighting. She also became the Spanish ambassador. Also, she got the Pope’s support and stood up for herself when Henry tried to send her away.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0" dirty="0">
                <a:solidFill>
                  <a:srgbClr val="000000"/>
                </a:solidFill>
                <a:effectLst/>
                <a:latin typeface="Calibri" panose="020F0502020204030204" pitchFamily="34" charset="0"/>
              </a:rPr>
              <a:t>Katherine may not have wanted to ‘go quietly’ to a convent for a few reasons. Having been brought up as a Spanish princess, Katherine had a strong sense of her high status and position in the world.  She was a devout Catholic so her marriage was sacred, she would have felt it could not be ended except by one partner dying. If she accepted the marriage was invalid, that would make her daughter </a:t>
            </a:r>
            <a:r>
              <a:rPr lang="en-GB" sz="1800" b="1" i="0" dirty="0">
                <a:solidFill>
                  <a:srgbClr val="000000"/>
                </a:solidFill>
                <a:effectLst/>
                <a:latin typeface="Calibri" panose="020F0502020204030204" pitchFamily="34" charset="0"/>
              </a:rPr>
              <a:t>illegitimate.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Katherine’s mother was a strong, powerful ruler and a queen in her own right. This possibly influenced Katherine to also be strong willed and brave. </a:t>
            </a:r>
          </a:p>
          <a:p>
            <a:endParaRPr lang="en-GB" dirty="0"/>
          </a:p>
          <a:p>
            <a:endParaRPr lang="en-GB" dirty="0"/>
          </a:p>
          <a:p>
            <a:r>
              <a:rPr lang="en-GB" dirty="0"/>
              <a:t>Primary source:</a:t>
            </a:r>
          </a:p>
          <a:p>
            <a:r>
              <a:rPr lang="en-GB" dirty="0"/>
              <a:t>Katherine defended her marriage in court and her speech was recorded by George Cavendish. You can view a reproduction of the account:</a:t>
            </a:r>
          </a:p>
          <a:p>
            <a:r>
              <a:rPr lang="en-GB" dirty="0">
                <a:hlinkClick r:id="rId3"/>
              </a:rPr>
              <a:t>The Project Gutenberg eBook of The Life of Cardinal Wolsey, by George Cavendish and S.W. Singer.</a:t>
            </a:r>
            <a:r>
              <a:rPr lang="en-GB" dirty="0"/>
              <a:t> </a:t>
            </a:r>
          </a:p>
        </p:txBody>
      </p:sp>
      <p:sp>
        <p:nvSpPr>
          <p:cNvPr id="4" name="Slide Number Placeholder 3">
            <a:extLst>
              <a:ext uri="{FF2B5EF4-FFF2-40B4-BE49-F238E27FC236}">
                <a16:creationId xmlns:a16="http://schemas.microsoft.com/office/drawing/2014/main" id="{044950DD-0D48-3E14-18E0-028F033546EB}"/>
              </a:ext>
            </a:extLst>
          </p:cNvPr>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328785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55CD5-1AE3-31B6-F701-F9515CA1A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F4287-13FE-5C2E-C37C-73489BD4F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DFCBA-02F5-233D-1A14-BE027E4CDF29}"/>
              </a:ext>
            </a:extLst>
          </p:cNvPr>
          <p:cNvSpPr>
            <a:spLocks noGrp="1"/>
          </p:cNvSpPr>
          <p:nvPr>
            <p:ph type="body" idx="1"/>
          </p:nvPr>
        </p:nvSpPr>
        <p:spPr/>
        <p:txBody>
          <a:bodyPr/>
          <a:lstStyle/>
          <a:p>
            <a:r>
              <a:rPr lang="en-GB" b="0" dirty="0"/>
              <a:t>Notes:</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are a few examples that show Anne was educated and intelligent: she was more educated than most noble girls as her father wanted her to have the same education as her brothers. She learned languages and skills in European courts. She had an interest in new religious ideas.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Anne was probably accused of treason because she was outspoken and got involved in politics, which women were not expected to do in the Tudor period. This made her powerful enemies, like Thomas Cromwell. Henry also lost interest in her when she gave birth to a daughter instead of a son. None of this was treason.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Primary Source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i="0" dirty="0">
                <a:solidFill>
                  <a:srgbClr val="000000"/>
                </a:solidFill>
                <a:effectLst/>
                <a:latin typeface="Calibri" panose="020F0502020204030204" pitchFamily="34" charset="0"/>
              </a:rPr>
              <a:t>Anne wrote a letter to her father, in French, in 1514. At this time she was serving in the French court. You can view the original with Stanford University </a:t>
            </a:r>
            <a:r>
              <a:rPr lang="en-GB" sz="1800" b="0" i="0" kern="1200" dirty="0">
                <a:solidFill>
                  <a:schemeClr val="tx1"/>
                </a:solidFill>
                <a:effectLst/>
                <a:latin typeface="+mn-lt"/>
                <a:ea typeface="+mn-ea"/>
                <a:cs typeface="+mn-cs"/>
              </a:rPr>
              <a:t>(46 of 430, </a:t>
            </a:r>
            <a:r>
              <a:rPr lang="en-GB" sz="1800" b="0" i="0" kern="1200" dirty="0" err="1">
                <a:solidFill>
                  <a:schemeClr val="tx1"/>
                </a:solidFill>
                <a:effectLst/>
                <a:latin typeface="+mn-lt"/>
                <a:ea typeface="+mn-ea"/>
                <a:cs typeface="+mn-cs"/>
              </a:rPr>
              <a:t>pg</a:t>
            </a:r>
            <a:r>
              <a:rPr lang="en-GB" sz="1800" b="0" i="0" kern="1200" dirty="0">
                <a:solidFill>
                  <a:schemeClr val="tx1"/>
                </a:solidFill>
                <a:effectLst/>
                <a:latin typeface="+mn-lt"/>
                <a:ea typeface="+mn-ea"/>
                <a:cs typeface="+mn-cs"/>
              </a:rPr>
              <a:t> 22)</a:t>
            </a:r>
            <a:r>
              <a:rPr lang="en-GB" sz="1800" b="0" i="0" dirty="0">
                <a:solidFill>
                  <a:srgbClr val="000000"/>
                </a:solidFill>
                <a:effectLst/>
                <a:latin typeface="Calibri" panose="020F0502020204030204" pitchFamily="34" charset="0"/>
              </a:rPr>
              <a:t>: </a:t>
            </a:r>
          </a:p>
          <a:p>
            <a:pPr algn="l" rtl="0" fontAlgn="base">
              <a:buFont typeface="Arial" panose="020B0604020202020204" pitchFamily="34" charset="0"/>
              <a:buNone/>
            </a:pPr>
            <a:r>
              <a:rPr lang="en-GB" sz="1800" b="0" i="0" kern="1200" dirty="0">
                <a:solidFill>
                  <a:srgbClr val="000000"/>
                </a:solidFill>
                <a:effectLst/>
                <a:latin typeface="Calibri" panose="020F0502020204030204" pitchFamily="34" charset="0"/>
                <a:ea typeface="+mn-ea"/>
                <a:cs typeface="+mn-cs"/>
              </a:rPr>
              <a:t>h</a:t>
            </a:r>
            <a:r>
              <a:rPr lang="en-GB" sz="1200" b="0" i="0" kern="1200" dirty="0">
                <a:solidFill>
                  <a:schemeClr val="tx1"/>
                </a:solidFill>
                <a:effectLst/>
                <a:latin typeface="+mn-lt"/>
                <a:ea typeface="+mn-ea"/>
                <a:cs typeface="+mn-cs"/>
              </a:rPr>
              <a:t>ttps://dms-data.stanford.edu/data/manifests/Parker/xs417vg0804/manifest.json</a:t>
            </a:r>
            <a:endParaRPr lang="en-GB" dirty="0"/>
          </a:p>
        </p:txBody>
      </p:sp>
      <p:sp>
        <p:nvSpPr>
          <p:cNvPr id="4" name="Slide Number Placeholder 3">
            <a:extLst>
              <a:ext uri="{FF2B5EF4-FFF2-40B4-BE49-F238E27FC236}">
                <a16:creationId xmlns:a16="http://schemas.microsoft.com/office/drawing/2014/main" id="{8A5BFF1B-A57A-1EA6-6723-DE3CDE076A56}"/>
              </a:ext>
            </a:extLst>
          </p:cNvPr>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391386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567B-C073-8482-7DCF-084FE22DB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02AFD-F6D7-7AFC-8375-CCFF1B6AA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0E8EE-1F5B-2A62-9E6D-9DF7627F2F9F}"/>
              </a:ext>
            </a:extLst>
          </p:cNvPr>
          <p:cNvSpPr>
            <a:spLocks noGrp="1"/>
          </p:cNvSpPr>
          <p:nvPr>
            <p:ph type="body" idx="1"/>
          </p:nvPr>
        </p:nvSpPr>
        <p:spPr/>
        <p:txBody>
          <a:bodyPr/>
          <a:lstStyle/>
          <a:p>
            <a:r>
              <a:rPr lang="en-GB" dirty="0"/>
              <a:t>Notes:</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Even though Jane is sometimes remembered as meek and mild, this isn’t necessarily true. We know that she refused to accept Henry’s letters and gifts until she was sure he wanted to marry her. She also spoke up about closing the monasteries, even though she was not able to change Henry’s mind. She was willing to stand up for what she believed in. We don’t have enough evidence to know more about Jane’s personality to know if she really was meek and mild.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Some examples that show Jane was a capable queen include the fact that she made a distinction between herself and Anne Boleyn regarding what she wore. Anne had introduced a French style head dress but Jane wore the English style. This was clever because Anne had become very unpopular, and Jane was trying to distance herself from the previous queen. Not only that, but she formed a close relationship with her stepdaughter, Mary and helped repair Mary’s relationship with her father.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are a few reasons we don’t know more about Jane, but one of the biggest is that there are very few sources that were written or created by Jane so we only know what other people (like Eustace Chapuys) thought about her. </a:t>
            </a:r>
          </a:p>
        </p:txBody>
      </p:sp>
      <p:sp>
        <p:nvSpPr>
          <p:cNvPr id="4" name="Slide Number Placeholder 3">
            <a:extLst>
              <a:ext uri="{FF2B5EF4-FFF2-40B4-BE49-F238E27FC236}">
                <a16:creationId xmlns:a16="http://schemas.microsoft.com/office/drawing/2014/main" id="{160FAAA4-9E4E-BEF8-58E8-18298C775008}"/>
              </a:ext>
            </a:extLst>
          </p:cNvPr>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220637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F42A-D089-87E1-C641-DB5E77CDF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A8409-0714-A7D6-9A99-AA7FF80EA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A15C1-019F-48E1-9368-5ECDAF6F5B09}"/>
              </a:ext>
            </a:extLst>
          </p:cNvPr>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Notes:</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is lots of evidence that Anne tried hard to be a good queen. She learnt English to try and make her marriage to Henry work. She became close friends with Mary and Elizabeth. She was also kind and generous towards her servants.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Many people will think Anne was sensible in agreeing to a separation as she avoided being banished from court like Katherine of Aragon was. Instead, she was rewarded with money and properties and seems to have formed a good relationship with Henry and his daughters.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Primary Source</a:t>
            </a:r>
          </a:p>
          <a:p>
            <a:r>
              <a:rPr lang="en-GB" dirty="0"/>
              <a:t>The French Ambassador wrote about Anne of Cleves and described her as enjoying her life after the divorce. You can view a copy of the source:</a:t>
            </a:r>
          </a:p>
          <a:p>
            <a:r>
              <a:rPr lang="en-GB" sz="1200" b="0" i="0" u="sng" strike="noStrike" kern="1200" dirty="0">
                <a:solidFill>
                  <a:schemeClr val="tx1"/>
                </a:solidFill>
                <a:effectLst/>
                <a:latin typeface="+mn-lt"/>
                <a:ea typeface="+mn-ea"/>
                <a:cs typeface="+mn-cs"/>
                <a:hlinkClick r:id="rId3"/>
              </a:rPr>
              <a:t>Henry VIII: August 1540, 11-20 | British History Online</a:t>
            </a:r>
            <a:r>
              <a:rPr lang="en-GB" sz="1200" b="0" i="0" kern="1200" dirty="0">
                <a:solidFill>
                  <a:schemeClr val="tx1"/>
                </a:solidFill>
                <a:effectLst/>
                <a:latin typeface="+mn-lt"/>
                <a:ea typeface="+mn-ea"/>
                <a:cs typeface="+mn-cs"/>
              </a:rPr>
              <a:t> 15 Aug., 976. Marillac to Montmorency. Letters and Papers, Foreign and Domestic, Henry VIII, Volume 15, 1540. </a:t>
            </a:r>
            <a:endParaRPr lang="en-GB" dirty="0"/>
          </a:p>
        </p:txBody>
      </p:sp>
      <p:sp>
        <p:nvSpPr>
          <p:cNvPr id="4" name="Slide Number Placeholder 3">
            <a:extLst>
              <a:ext uri="{FF2B5EF4-FFF2-40B4-BE49-F238E27FC236}">
                <a16:creationId xmlns:a16="http://schemas.microsoft.com/office/drawing/2014/main" id="{9A6F334C-D777-11B4-B717-DB593B9DE158}"/>
              </a:ext>
            </a:extLst>
          </p:cNvPr>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66534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5A22D-38F7-FF08-002A-8BC3908CA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2D3F8-E98B-63FF-CCDF-7D6D63C02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6AC27-7BAD-6CFD-E842-0B547859E2B9}"/>
              </a:ext>
            </a:extLst>
          </p:cNvPr>
          <p:cNvSpPr>
            <a:spLocks noGrp="1"/>
          </p:cNvSpPr>
          <p:nvPr>
            <p:ph type="body" idx="1"/>
          </p:nvPr>
        </p:nvSpPr>
        <p:spPr/>
        <p:txBody>
          <a:bodyPr/>
          <a:lstStyle/>
          <a:p>
            <a:r>
              <a:rPr lang="en-GB" dirty="0"/>
              <a:t>Notes:</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Catherine had little control over her life: she was sent to live with her grandmother. She was sent to court. She had little choice about marrying Henry VIII. She was not able to defend herself against accusations of treason. The men around her used Catherine and her position to help themselves.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There are a few reasons that might explain why there are so few portraits of Catherine around today. Firstly, she was only queen for a short time so this might not have been enough to have a portrait made. Also, Henry often destroyed all documents and portraits related to his former wives, so he may have ordered any portraits of her to be demolished. </a:t>
            </a:r>
          </a:p>
          <a:p>
            <a:endParaRPr lang="en-GB" dirty="0"/>
          </a:p>
          <a:p>
            <a:r>
              <a:rPr lang="en-GB" dirty="0"/>
              <a:t>Primary Source</a:t>
            </a:r>
          </a:p>
          <a:p>
            <a:r>
              <a:rPr lang="en-GB" dirty="0"/>
              <a:t>Some of Catherine’s letters to Thomas Culpepper survive today. You can view them with the National Archives: </a:t>
            </a:r>
            <a:r>
              <a:rPr lang="en-GB" dirty="0">
                <a:hlinkClick r:id="rId3"/>
              </a:rPr>
              <a:t>- The National Archives</a:t>
            </a:r>
            <a:endParaRPr lang="en-GB" dirty="0"/>
          </a:p>
        </p:txBody>
      </p:sp>
      <p:sp>
        <p:nvSpPr>
          <p:cNvPr id="4" name="Slide Number Placeholder 3">
            <a:extLst>
              <a:ext uri="{FF2B5EF4-FFF2-40B4-BE49-F238E27FC236}">
                <a16:creationId xmlns:a16="http://schemas.microsoft.com/office/drawing/2014/main" id="{CB0352E0-0608-A8D3-2B59-B1B19B66FAA2}"/>
              </a:ext>
            </a:extLst>
          </p:cNvPr>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166957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1E1FA-7D1A-C65B-9EAC-606742C91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21B1B-0DD5-F909-BF17-76F772D4F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D65B6-5EC8-2E4B-43AC-0ECB228495B8}"/>
              </a:ext>
            </a:extLst>
          </p:cNvPr>
          <p:cNvSpPr>
            <a:spLocks noGrp="1"/>
          </p:cNvSpPr>
          <p:nvPr>
            <p:ph type="body" idx="1"/>
          </p:nvPr>
        </p:nvSpPr>
        <p:spPr/>
        <p:txBody>
          <a:bodyPr/>
          <a:lstStyle/>
          <a:p>
            <a:r>
              <a:rPr lang="en-GB" dirty="0"/>
              <a:t>Notes:</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 Katherine may have agreed to marry Henry because she felt it was her duty to accept him, or God’s will. Perhaps she was concerned what he would do if she refused. There is no evidence that Katherine was an ambitious woman who wanted the power and status of being queen.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Calibri" panose="020F0502020204030204" pitchFamily="34" charset="0"/>
              </a:rPr>
              <a:t>There is lots of evidence Katherine was good at connecting with people. She cared for her second husband when he was ill. She also managed to connect with all three of Henry’s children, despite them having different religions and a troubled past with each other and Henry himself. She was also able to convince Henry to trust her again after his ministers tried to turn him against 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000000"/>
                </a:solidFill>
                <a:effectLst/>
                <a:latin typeface="Calibri" panose="020F0502020204030204" pitchFamily="34" charset="0"/>
              </a:rPr>
              <a:t>Primary Source</a:t>
            </a:r>
          </a:p>
          <a:p>
            <a:r>
              <a:rPr lang="en-GB" dirty="0"/>
              <a:t>Katherine became a loving step-mother to Elizabeth. Elizabeth visited Katherine whilst she was regent at Hampton Court Palace. You can view part of the letter she wrote to her stepmother with Bridgeman Images: </a:t>
            </a:r>
            <a:r>
              <a:rPr lang="en-GB" dirty="0">
                <a:hlinkClick r:id="rId3"/>
              </a:rPr>
              <a:t>Image of Autograph letter from Princess Elizabeth to Katherine Parr, in which</a:t>
            </a:r>
            <a:endParaRPr lang="en-GB" dirty="0"/>
          </a:p>
        </p:txBody>
      </p:sp>
      <p:sp>
        <p:nvSpPr>
          <p:cNvPr id="4" name="Slide Number Placeholder 3">
            <a:extLst>
              <a:ext uri="{FF2B5EF4-FFF2-40B4-BE49-F238E27FC236}">
                <a16:creationId xmlns:a16="http://schemas.microsoft.com/office/drawing/2014/main" id="{28CE3335-FACE-793C-8175-C073A291A26D}"/>
              </a:ext>
            </a:extLst>
          </p:cNvPr>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228111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Henry might have been a popular because he was tall, young, sporty and cultured. Some people thought this would be a new era, with a new young king and his wife.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Henry wanted to end his marriage because he wanted a son to inherit the throne. The Wars of the Roses was still in living memory. Henry might have feared that leaving the throne to a woman might result in a civil war and the end of the Tudor dynasty.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In his portrait, Henry stands in a dominant pose. His expensive, fashionable clothes, encrusted with jewels, emphasise both his immense wealth and his physical size. One hand rests on his sword, which adds to the impression of a powerful, masculine, ruler.  </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8</a:t>
            </a:fld>
            <a:endParaRPr lang="en-US"/>
          </a:p>
        </p:txBody>
      </p:sp>
    </p:spTree>
    <p:extLst>
      <p:ext uri="{BB962C8B-B14F-4D97-AF65-F5344CB8AC3E}">
        <p14:creationId xmlns:p14="http://schemas.microsoft.com/office/powerpoint/2010/main" val="388274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events from the lives of the six queens</a:t>
            </a:r>
          </a:p>
        </p:txBody>
      </p:sp>
      <p:sp>
        <p:nvSpPr>
          <p:cNvPr id="4" name="Slide Number Placeholder 3"/>
          <p:cNvSpPr>
            <a:spLocks noGrp="1"/>
          </p:cNvSpPr>
          <p:nvPr>
            <p:ph type="sldNum" sz="quarter" idx="5"/>
          </p:nvPr>
        </p:nvSpPr>
        <p:spPr/>
        <p:txBody>
          <a:bodyPr/>
          <a:lstStyle/>
          <a:p>
            <a:fld id="{BFC92F05-74A2-E341-9B2C-CAE7807A0D04}" type="slidenum">
              <a:rPr lang="en-US" smtClean="0"/>
              <a:t>9</a:t>
            </a:fld>
            <a:endParaRPr lang="en-US"/>
          </a:p>
        </p:txBody>
      </p:sp>
    </p:spTree>
    <p:extLst>
      <p:ext uri="{BB962C8B-B14F-4D97-AF65-F5344CB8AC3E}">
        <p14:creationId xmlns:p14="http://schemas.microsoft.com/office/powerpoint/2010/main" val="275147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1/30/2026</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1/30/2026</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bridgemanimages.com/en/anglo-flemish-school/portrait-of-queen-catherine-of-aragon-early-1530s-oil-on-oak-panel/oil-on-oak-panel/asset/275296"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s://www.npg.org.uk/collections/search/portrait/mw00142/Anne-Boleyn?search=sp&amp;sText=anne+boleyn&amp;rNo=0"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hyperlink" Target="https://www.npg.org.uk/collections/search/portrait/mw272045/Jane-Seymour?LinkID=mp11079&amp;search=sas&amp;sText=jane+seymour&amp;OConly=true&amp;role=sit&amp;rNo=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ollections.louvre.fr/ark:/53355/cl010062615"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www.metmuseum.org/art/collection/search/436667"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npg.org.uk/collections/search/portrait/mw01147/Katherine-Parr"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hyperlink" Target="https://www.rct.uk/collection/404438/henry-viii-1491-1547"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913DED-FD56-500D-43A6-A75974E7D68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3" y="0"/>
            <a:ext cx="12192001" cy="6853344"/>
          </a:xfrm>
          <a:prstGeom prst="rect">
            <a:avLst/>
          </a:prstGeom>
        </p:spPr>
      </p:pic>
      <p:sp>
        <p:nvSpPr>
          <p:cNvPr id="9" name="Title 8">
            <a:extLst>
              <a:ext uri="{FF2B5EF4-FFF2-40B4-BE49-F238E27FC236}">
                <a16:creationId xmlns:a16="http://schemas.microsoft.com/office/drawing/2014/main" id="{B12204E2-A0DB-3756-FC77-31F68340F65B}"/>
              </a:ext>
              <a:ext uri="{C183D7F6-B498-43B3-948B-1728B52AA6E4}">
                <adec:decorative xmlns:adec="http://schemas.microsoft.com/office/drawing/2017/decorative" val="0"/>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CLASSROOM TASKS</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930917" y="1115924"/>
            <a:ext cx="9181396" cy="1077218"/>
          </a:xfrm>
          <a:prstGeom prst="rect">
            <a:avLst/>
          </a:prstGeom>
          <a:noFill/>
        </p:spPr>
        <p:txBody>
          <a:bodyPr wrap="square" rtlCol="0">
            <a:spAutoFit/>
          </a:bodyPr>
          <a:lstStyle/>
          <a:p>
            <a:r>
              <a:rPr lang="en-GB" sz="1600" dirty="0">
                <a:effectLst/>
                <a:latin typeface="Georgia" panose="02040502050405020303" pitchFamily="18" charset="0"/>
                <a:ea typeface="Open Sans" panose="020B0606030504020204" pitchFamily="34" charset="0"/>
                <a:cs typeface="Open Sans" panose="020B0606030504020204" pitchFamily="34" charset="0"/>
              </a:rPr>
              <a:t>Create a timeline of each Tudor queen’s life using the information in their biographies. </a:t>
            </a:r>
          </a:p>
          <a:p>
            <a:endParaRPr lang="en-GB" sz="1600" dirty="0">
              <a:latin typeface="Georgia" panose="02040502050405020303" pitchFamily="18" charset="0"/>
              <a:ea typeface="Open Sans" panose="020B0606030504020204" pitchFamily="34" charset="0"/>
              <a:cs typeface="Open Sans" panose="020B0606030504020204" pitchFamily="34" charset="0"/>
            </a:endParaRPr>
          </a:p>
          <a:p>
            <a:r>
              <a:rPr lang="en-GB" sz="1600" dirty="0">
                <a:latin typeface="Georgia" panose="02040502050405020303" pitchFamily="18" charset="0"/>
                <a:ea typeface="Open Sans" panose="020B0606030504020204" pitchFamily="34" charset="0"/>
                <a:cs typeface="Open Sans" panose="020B0606030504020204" pitchFamily="34" charset="0"/>
              </a:rPr>
              <a:t>You could combine all six queens onto one timeline and use a different colour for each of them.</a:t>
            </a:r>
          </a:p>
          <a:p>
            <a:endParaRPr lang="en-GB" sz="16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D9613F6E-7DF0-2EA2-9A23-ADB17216C721}"/>
              </a:ext>
            </a:extLst>
          </p:cNvPr>
          <p:cNvSpPr txBox="1">
            <a:spLocks/>
          </p:cNvSpPr>
          <p:nvPr/>
        </p:nvSpPr>
        <p:spPr>
          <a:xfrm>
            <a:off x="943504" y="2340850"/>
            <a:ext cx="9952650" cy="338554"/>
          </a:xfrm>
          <a:prstGeom prst="rect">
            <a:avLst/>
          </a:prstGeom>
          <a:noFill/>
        </p:spPr>
        <p:txBody>
          <a:bodyPr wrap="square" rtlCol="0">
            <a:spAutoFit/>
          </a:bodyPr>
          <a:lstStyle/>
          <a:p>
            <a:r>
              <a:rPr lang="en-GB" sz="1600" dirty="0">
                <a:latin typeface="Georgia" panose="02040502050405020303" pitchFamily="18" charset="0"/>
                <a:ea typeface="Open Sans" panose="020B0606030504020204" pitchFamily="34" charset="0"/>
                <a:cs typeface="Open Sans" panose="020B0606030504020204" pitchFamily="34" charset="0"/>
              </a:rPr>
              <a:t>Read the biographies of the six Tudor Queens. What similarities and differences can you find in their lives?</a:t>
            </a:r>
            <a:endParaRPr lang="en-GB" sz="16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991CC760-EAA6-5B46-A2EA-0316ECA2843F}"/>
              </a:ext>
            </a:extLst>
          </p:cNvPr>
          <p:cNvSpPr txBox="1">
            <a:spLocks/>
          </p:cNvSpPr>
          <p:nvPr/>
        </p:nvSpPr>
        <p:spPr>
          <a:xfrm>
            <a:off x="943504" y="3140531"/>
            <a:ext cx="9952650" cy="584775"/>
          </a:xfrm>
          <a:prstGeom prst="rect">
            <a:avLst/>
          </a:prstGeom>
          <a:noFill/>
        </p:spPr>
        <p:txBody>
          <a:bodyPr wrap="square" rtlCol="0">
            <a:spAutoFit/>
          </a:bodyPr>
          <a:lstStyle/>
          <a:p>
            <a:r>
              <a:rPr lang="en-GB" sz="1600" dirty="0">
                <a:latin typeface="Georgia" panose="02040502050405020303" pitchFamily="18" charset="0"/>
                <a:ea typeface="Open Sans" panose="020B0606030504020204" pitchFamily="34" charset="0"/>
                <a:cs typeface="Open Sans" panose="020B0606030504020204" pitchFamily="34" charset="0"/>
              </a:rPr>
              <a:t>Looks closely at the portraits of the six Tudor Queens. What similarities and differences can you find in how they are portrayed and what clothing they wore?</a:t>
            </a:r>
            <a:endParaRPr lang="en-GB" sz="16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C181AABE-3EBB-9957-3C9B-4DA09560903B}"/>
              </a:ext>
            </a:extLst>
          </p:cNvPr>
          <p:cNvSpPr txBox="1">
            <a:spLocks/>
          </p:cNvSpPr>
          <p:nvPr/>
        </p:nvSpPr>
        <p:spPr>
          <a:xfrm>
            <a:off x="926350" y="3992219"/>
            <a:ext cx="9318225" cy="830997"/>
          </a:xfrm>
          <a:prstGeom prst="rect">
            <a:avLst/>
          </a:prstGeom>
          <a:noFill/>
        </p:spPr>
        <p:txBody>
          <a:bodyPr wrap="square" lIns="91440" tIns="45720" rIns="91440" bIns="45720" rtlCol="0" anchor="t">
            <a:spAutoFit/>
          </a:bodyPr>
          <a:lstStyle/>
          <a:p>
            <a:r>
              <a:rPr lang="en-GB" sz="1600" dirty="0">
                <a:latin typeface="Georgia"/>
                <a:ea typeface="Open Sans"/>
                <a:cs typeface="Open Sans"/>
              </a:rPr>
              <a:t>Which of the six queens do you think had the most choice and control over their lives? </a:t>
            </a:r>
          </a:p>
          <a:p>
            <a:endParaRPr lang="en-GB" sz="1600" dirty="0">
              <a:latin typeface="Georgia"/>
              <a:ea typeface="Open Sans"/>
              <a:cs typeface="Open Sans"/>
            </a:endParaRPr>
          </a:p>
          <a:p>
            <a:r>
              <a:rPr lang="en-GB" sz="1600" dirty="0">
                <a:latin typeface="Georgia"/>
                <a:ea typeface="Open Sans"/>
                <a:cs typeface="Open Sans"/>
              </a:rPr>
              <a:t>You could plot this along a line. </a:t>
            </a:r>
            <a:endParaRPr lang="en-GB" sz="1600" dirty="0">
              <a:latin typeface="Georgia" panose="02040502050405020303" pitchFamily="18"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DC21D58E-58CB-7131-B86F-41BFB52600A1}"/>
              </a:ext>
            </a:extLst>
          </p:cNvPr>
          <p:cNvSpPr txBox="1">
            <a:spLocks/>
          </p:cNvSpPr>
          <p:nvPr/>
        </p:nvSpPr>
        <p:spPr>
          <a:xfrm>
            <a:off x="988486" y="5812077"/>
            <a:ext cx="10589555" cy="584775"/>
          </a:xfrm>
          <a:prstGeom prst="rect">
            <a:avLst/>
          </a:prstGeom>
          <a:noFill/>
        </p:spPr>
        <p:txBody>
          <a:bodyPr wrap="square" rtlCol="0">
            <a:spAutoFit/>
          </a:bodyPr>
          <a:lstStyle/>
          <a:p>
            <a:r>
              <a:rPr lang="en-GB" sz="1600" dirty="0">
                <a:latin typeface="Georgia" panose="02040502050405020303" pitchFamily="18" charset="0"/>
                <a:ea typeface="Open Sans" panose="020B0606030504020204" pitchFamily="34" charset="0"/>
                <a:cs typeface="Open Sans" panose="020B0606030504020204" pitchFamily="34" charset="0"/>
              </a:rPr>
              <a:t>Think of one word to describe each queen. Can you come up with an alternative to the ‘Divorced, beheaded, died, divorced, beheaded, survived’ rhyme?</a:t>
            </a:r>
            <a:endParaRPr lang="en-GB" sz="16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F489DB0-EFD9-5AEE-0503-2EBF99603E46}"/>
              </a:ext>
              <a:ext uri="{C183D7F6-B498-43B3-948B-1728B52AA6E4}">
                <adec:decorative xmlns:adec="http://schemas.microsoft.com/office/drawing/2017/decorative" val="1"/>
              </a:ext>
            </a:extLst>
          </p:cNvPr>
          <p:cNvSpPr txBox="1">
            <a:spLocks/>
          </p:cNvSpPr>
          <p:nvPr/>
        </p:nvSpPr>
        <p:spPr>
          <a:xfrm>
            <a:off x="508964" y="5779484"/>
            <a:ext cx="577022" cy="338554"/>
          </a:xfrm>
          <a:prstGeom prst="rect">
            <a:avLst/>
          </a:prstGeom>
          <a:noFill/>
        </p:spPr>
        <p:txBody>
          <a:bodyPr wrap="square" lIns="91440" tIns="45720" rIns="91440" bIns="45720" rtlCol="0" anchor="t">
            <a:spAutoFit/>
          </a:bodyPr>
          <a:lstStyle/>
          <a:p>
            <a:r>
              <a:rPr lang="en-GB" sz="1600" b="1" spc="30" dirty="0">
                <a:latin typeface="Open Sans Condensed"/>
                <a:ea typeface="Open Sans Condensed Light" panose="020B0306030504020204" pitchFamily="34" charset="0"/>
                <a:cs typeface="Open Sans Condensed Light" panose="020B0306030504020204" pitchFamily="34" charset="0"/>
              </a:rPr>
              <a:t>5</a:t>
            </a:r>
            <a:endParaRPr lang="en-GB" sz="1600" b="1" spc="30" dirty="0">
              <a:effectLst/>
              <a:latin typeface="Open Sans Condensed"/>
              <a:ea typeface="Open Sans Condensed Light" panose="020B0306030504020204" pitchFamily="34" charset="0"/>
              <a:cs typeface="Open Sans Condensed Light" panose="020B0306030504020204" pitchFamily="34" charset="0"/>
            </a:endParaRPr>
          </a:p>
        </p:txBody>
      </p:sp>
      <p:sp>
        <p:nvSpPr>
          <p:cNvPr id="11" name="TextBox 10">
            <a:extLst>
              <a:ext uri="{FF2B5EF4-FFF2-40B4-BE49-F238E27FC236}">
                <a16:creationId xmlns:a16="http://schemas.microsoft.com/office/drawing/2014/main" id="{258C8595-C239-785D-D42A-0C136B5DAA03}"/>
              </a:ext>
              <a:ext uri="{C183D7F6-B498-43B3-948B-1728B52AA6E4}">
                <adec:decorative xmlns:adec="http://schemas.microsoft.com/office/drawing/2017/decorative" val="1"/>
              </a:ext>
            </a:extLst>
          </p:cNvPr>
          <p:cNvSpPr txBox="1">
            <a:spLocks/>
          </p:cNvSpPr>
          <p:nvPr/>
        </p:nvSpPr>
        <p:spPr>
          <a:xfrm>
            <a:off x="508964" y="1127465"/>
            <a:ext cx="507748" cy="338554"/>
          </a:xfrm>
          <a:prstGeom prst="rect">
            <a:avLst/>
          </a:prstGeom>
          <a:noFill/>
        </p:spPr>
        <p:txBody>
          <a:bodyPr wrap="square" rtlCol="0">
            <a:spAutoFit/>
          </a:bodyPr>
          <a:lstStyle/>
          <a:p>
            <a:r>
              <a:rPr lang="en-GB" sz="160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1</a:t>
            </a:r>
            <a:endParaRPr lang="en-GB" sz="160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1" name="Straight Connector 30">
            <a:extLst>
              <a:ext uri="{FF2B5EF4-FFF2-40B4-BE49-F238E27FC236}">
                <a16:creationId xmlns:a16="http://schemas.microsoft.com/office/drawing/2014/main" id="{3B58060D-CA53-05B8-06EB-73FF83878BD2}"/>
              </a:ext>
              <a:ext uri="{C183D7F6-B498-43B3-948B-1728B52AA6E4}">
                <adec:decorative xmlns:adec="http://schemas.microsoft.com/office/drawing/2017/decorative" val="1"/>
              </a:ext>
            </a:extLst>
          </p:cNvPr>
          <p:cNvCxnSpPr>
            <a:cxnSpLocks/>
          </p:cNvCxnSpPr>
          <p:nvPr/>
        </p:nvCxnSpPr>
        <p:spPr>
          <a:xfrm>
            <a:off x="607489" y="21181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2863F3F-934A-B7D2-84B2-F5E8E5F4E346}"/>
              </a:ext>
              <a:ext uri="{C183D7F6-B498-43B3-948B-1728B52AA6E4}">
                <adec:decorative xmlns:adec="http://schemas.microsoft.com/office/drawing/2017/decorative" val="1"/>
              </a:ext>
            </a:extLst>
          </p:cNvPr>
          <p:cNvSpPr txBox="1">
            <a:spLocks/>
          </p:cNvSpPr>
          <p:nvPr/>
        </p:nvSpPr>
        <p:spPr>
          <a:xfrm>
            <a:off x="521551" y="2352391"/>
            <a:ext cx="507748" cy="338554"/>
          </a:xfrm>
          <a:prstGeom prst="rect">
            <a:avLst/>
          </a:prstGeom>
          <a:noFill/>
        </p:spPr>
        <p:txBody>
          <a:bodyPr wrap="square" rtlCol="0">
            <a:spAutoFit/>
          </a:bodyPr>
          <a:lstStyle/>
          <a:p>
            <a:r>
              <a:rPr lang="en-GB" sz="160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2</a:t>
            </a:r>
            <a:endParaRPr lang="en-GB" sz="160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4" name="Straight Connector 33">
            <a:extLst>
              <a:ext uri="{FF2B5EF4-FFF2-40B4-BE49-F238E27FC236}">
                <a16:creationId xmlns:a16="http://schemas.microsoft.com/office/drawing/2014/main" id="{947B2F2F-9A1C-7B4C-2716-D58D0DB2FC5B}"/>
              </a:ext>
              <a:ext uri="{C183D7F6-B498-43B3-948B-1728B52AA6E4}">
                <adec:decorative xmlns:adec="http://schemas.microsoft.com/office/drawing/2017/decorative" val="1"/>
              </a:ext>
            </a:extLst>
          </p:cNvPr>
          <p:cNvCxnSpPr>
            <a:cxnSpLocks/>
          </p:cNvCxnSpPr>
          <p:nvPr/>
        </p:nvCxnSpPr>
        <p:spPr>
          <a:xfrm>
            <a:off x="594902" y="299282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2" name="Google Shape;421;g2b6d011acb8_0_8">
            <a:extLst>
              <a:ext uri="{FF2B5EF4-FFF2-40B4-BE49-F238E27FC236}">
                <a16:creationId xmlns:a16="http://schemas.microsoft.com/office/drawing/2014/main" id="{5A562825-D9EA-CA27-7BD9-AFB7B75C6051}"/>
              </a:ext>
              <a:ext uri="{C183D7F6-B498-43B3-948B-1728B52AA6E4}">
                <adec:decorative xmlns:adec="http://schemas.microsoft.com/office/drawing/2017/decorative" val="1"/>
              </a:ext>
            </a:extLst>
          </p:cNvPr>
          <p:cNvPicPr preferRelativeResize="0">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0330187" y="314270"/>
            <a:ext cx="1449687" cy="1449725"/>
          </a:xfrm>
          <a:prstGeom prst="rect">
            <a:avLst/>
          </a:prstGeom>
          <a:noFill/>
          <a:ln>
            <a:noFill/>
          </a:ln>
        </p:spPr>
      </p:pic>
      <p:sp>
        <p:nvSpPr>
          <p:cNvPr id="36" name="TextBox 35">
            <a:extLst>
              <a:ext uri="{FF2B5EF4-FFF2-40B4-BE49-F238E27FC236}">
                <a16:creationId xmlns:a16="http://schemas.microsoft.com/office/drawing/2014/main" id="{B517E7C7-A140-1168-D2FD-F9BB4F0DFFCD}"/>
              </a:ext>
              <a:ext uri="{C183D7F6-B498-43B3-948B-1728B52AA6E4}">
                <adec:decorative xmlns:adec="http://schemas.microsoft.com/office/drawing/2017/decorative" val="1"/>
              </a:ext>
            </a:extLst>
          </p:cNvPr>
          <p:cNvSpPr txBox="1">
            <a:spLocks/>
          </p:cNvSpPr>
          <p:nvPr/>
        </p:nvSpPr>
        <p:spPr>
          <a:xfrm>
            <a:off x="504397" y="4116054"/>
            <a:ext cx="507748" cy="338554"/>
          </a:xfrm>
          <a:prstGeom prst="rect">
            <a:avLst/>
          </a:prstGeom>
          <a:noFill/>
        </p:spPr>
        <p:txBody>
          <a:bodyPr wrap="square" rtlCol="0">
            <a:spAutoFit/>
          </a:bodyPr>
          <a:lstStyle/>
          <a:p>
            <a:r>
              <a:rPr lang="en-GB" sz="160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4</a:t>
            </a:r>
            <a:endParaRPr lang="en-GB" sz="160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5" name="Straight Connector 4">
            <a:extLst>
              <a:ext uri="{FF2B5EF4-FFF2-40B4-BE49-F238E27FC236}">
                <a16:creationId xmlns:a16="http://schemas.microsoft.com/office/drawing/2014/main" id="{7D8ECC7B-4224-2537-EDE3-4FC01B902156}"/>
              </a:ext>
              <a:ext uri="{C183D7F6-B498-43B3-948B-1728B52AA6E4}">
                <adec:decorative xmlns:adec="http://schemas.microsoft.com/office/drawing/2017/decorative" val="1"/>
              </a:ext>
            </a:extLst>
          </p:cNvPr>
          <p:cNvCxnSpPr>
            <a:cxnSpLocks/>
          </p:cNvCxnSpPr>
          <p:nvPr/>
        </p:nvCxnSpPr>
        <p:spPr>
          <a:xfrm>
            <a:off x="612055" y="563177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326096-220A-7AC3-5CC0-3777C66F9491}"/>
              </a:ext>
              <a:ext uri="{C183D7F6-B498-43B3-948B-1728B52AA6E4}">
                <adec:decorative xmlns:adec="http://schemas.microsoft.com/office/drawing/2017/decorative" val="1"/>
              </a:ext>
            </a:extLst>
          </p:cNvPr>
          <p:cNvCxnSpPr>
            <a:cxnSpLocks/>
          </p:cNvCxnSpPr>
          <p:nvPr/>
        </p:nvCxnSpPr>
        <p:spPr>
          <a:xfrm flipV="1">
            <a:off x="1874234" y="5086344"/>
            <a:ext cx="8099017" cy="24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51600E-EF8D-A4B7-7F34-462AB6531452}"/>
              </a:ext>
              <a:ext uri="{C183D7F6-B498-43B3-948B-1728B52AA6E4}">
                <adec:decorative xmlns:adec="http://schemas.microsoft.com/office/drawing/2017/decorative" val="1"/>
              </a:ext>
            </a:extLst>
          </p:cNvPr>
          <p:cNvSpPr txBox="1">
            <a:spLocks/>
          </p:cNvSpPr>
          <p:nvPr/>
        </p:nvSpPr>
        <p:spPr>
          <a:xfrm>
            <a:off x="849015" y="4808592"/>
            <a:ext cx="1025219" cy="584775"/>
          </a:xfrm>
          <a:prstGeom prst="rect">
            <a:avLst/>
          </a:prstGeom>
          <a:noFill/>
        </p:spPr>
        <p:txBody>
          <a:bodyPr wrap="square" lIns="91440" tIns="45720" rIns="91440" bIns="45720" rtlCol="0" anchor="t">
            <a:spAutoFit/>
          </a:bodyPr>
          <a:lstStyle/>
          <a:p>
            <a:pPr algn="ctr"/>
            <a:r>
              <a:rPr lang="en-GB" sz="1600" dirty="0">
                <a:latin typeface="Georgia"/>
                <a:ea typeface="Open Sans"/>
                <a:cs typeface="Open Sans"/>
              </a:rPr>
              <a:t>No control</a:t>
            </a:r>
            <a:endParaRPr lang="en-GB" sz="16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99FC0407-6F62-A8BE-6732-AAD4F007B3B5}"/>
              </a:ext>
              <a:ext uri="{C183D7F6-B498-43B3-948B-1728B52AA6E4}">
                <adec:decorative xmlns:adec="http://schemas.microsoft.com/office/drawing/2017/decorative" val="1"/>
              </a:ext>
            </a:extLst>
          </p:cNvPr>
          <p:cNvSpPr txBox="1">
            <a:spLocks/>
          </p:cNvSpPr>
          <p:nvPr/>
        </p:nvSpPr>
        <p:spPr>
          <a:xfrm>
            <a:off x="9978084" y="4752444"/>
            <a:ext cx="1025219" cy="584775"/>
          </a:xfrm>
          <a:prstGeom prst="rect">
            <a:avLst/>
          </a:prstGeom>
          <a:noFill/>
        </p:spPr>
        <p:txBody>
          <a:bodyPr wrap="square" lIns="91440" tIns="45720" rIns="91440" bIns="45720" rtlCol="0" anchor="t">
            <a:spAutoFit/>
          </a:bodyPr>
          <a:lstStyle/>
          <a:p>
            <a:pPr algn="ctr"/>
            <a:r>
              <a:rPr lang="en-GB" sz="1600" dirty="0">
                <a:latin typeface="Georgia"/>
                <a:ea typeface="Open Sans"/>
                <a:cs typeface="Open Sans"/>
              </a:rPr>
              <a:t>Lots of control  </a:t>
            </a:r>
            <a:endParaRPr lang="en-GB" sz="16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80AB33B4-0EA4-BDEA-18F4-55903C14D750}"/>
              </a:ext>
              <a:ext uri="{C183D7F6-B498-43B3-948B-1728B52AA6E4}">
                <adec:decorative xmlns:adec="http://schemas.microsoft.com/office/drawing/2017/decorative" val="1"/>
              </a:ext>
            </a:extLst>
          </p:cNvPr>
          <p:cNvSpPr txBox="1">
            <a:spLocks/>
          </p:cNvSpPr>
          <p:nvPr/>
        </p:nvSpPr>
        <p:spPr>
          <a:xfrm>
            <a:off x="521551" y="3152072"/>
            <a:ext cx="507748" cy="338554"/>
          </a:xfrm>
          <a:prstGeom prst="rect">
            <a:avLst/>
          </a:prstGeom>
          <a:noFill/>
        </p:spPr>
        <p:txBody>
          <a:bodyPr wrap="square" rtlCol="0">
            <a:spAutoFit/>
          </a:bodyPr>
          <a:lstStyle/>
          <a:p>
            <a:r>
              <a:rPr lang="en-GB" sz="160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3</a:t>
            </a:r>
            <a:endParaRPr lang="en-GB" sz="160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5" name="Straight Connector 14">
            <a:extLst>
              <a:ext uri="{FF2B5EF4-FFF2-40B4-BE49-F238E27FC236}">
                <a16:creationId xmlns:a16="http://schemas.microsoft.com/office/drawing/2014/main" id="{46D9B150-F8E5-A044-3CB8-C1CEA6F1F398}"/>
              </a:ext>
              <a:ext uri="{C183D7F6-B498-43B3-948B-1728B52AA6E4}">
                <adec:decorative xmlns:adec="http://schemas.microsoft.com/office/drawing/2017/decorative" val="1"/>
              </a:ext>
            </a:extLst>
          </p:cNvPr>
          <p:cNvCxnSpPr>
            <a:cxnSpLocks/>
          </p:cNvCxnSpPr>
          <p:nvPr/>
        </p:nvCxnSpPr>
        <p:spPr>
          <a:xfrm>
            <a:off x="594902" y="384451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89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496CA-D408-5887-B27C-75DBBBE148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 y="8150"/>
            <a:ext cx="12192000" cy="6858000"/>
          </a:xfrm>
          <a:prstGeom prst="rect">
            <a:avLst/>
          </a:prstGeom>
        </p:spPr>
      </p:pic>
      <p:sp>
        <p:nvSpPr>
          <p:cNvPr id="7" name="Title 6">
            <a:extLst>
              <a:ext uri="{FF2B5EF4-FFF2-40B4-BE49-F238E27FC236}">
                <a16:creationId xmlns:a16="http://schemas.microsoft.com/office/drawing/2014/main" id="{B35AA7AA-C994-1347-56B3-EFADE6D10014}"/>
              </a:ext>
              <a:ext uri="{C183D7F6-B498-43B3-948B-1728B52AA6E4}">
                <adec:decorative xmlns:adec="http://schemas.microsoft.com/office/drawing/2017/decorative" val="1"/>
              </a:ext>
            </a:extLst>
          </p:cNvPr>
          <p:cNvSpPr txBox="1">
            <a:spLocks/>
          </p:cNvSpPr>
          <p:nvPr/>
        </p:nvSpPr>
        <p:spPr>
          <a:xfrm>
            <a:off x="380552" y="237024"/>
            <a:ext cx="94544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2800" b="1" spc="100" dirty="0">
                <a:solidFill>
                  <a:srgbClr val="45235E"/>
                </a:solidFill>
                <a:latin typeface="Open Sans Condensed"/>
                <a:ea typeface="Open Sans Condensed" panose="020B0606030504020204" pitchFamily="34" charset="0"/>
                <a:cs typeface="Open Sans Condensed" panose="020B0606030504020204" pitchFamily="34" charset="0"/>
              </a:rPr>
              <a:t>SIX TUDOR QUEENS</a:t>
            </a:r>
            <a:endParaRPr kumimoji="0" lang="en-GB" sz="2800" b="1" i="0" u="none" strike="noStrike" kern="1200" cap="none" spc="100" normalizeH="0" baseline="0" noProof="0" dirty="0">
              <a:ln>
                <a:noFill/>
              </a:ln>
              <a:solidFill>
                <a:srgbClr val="45235E"/>
              </a:solidFill>
              <a:effectLst/>
              <a:uLnTx/>
              <a:uFillTx/>
              <a:latin typeface="Open Sans Condensed"/>
              <a:ea typeface="Open Sans Condensed" panose="020B0606030504020204" pitchFamily="34" charset="0"/>
              <a:cs typeface="Open Sans Condensed" panose="020B0606030504020204" pitchFamily="34" charset="0"/>
            </a:endParaRPr>
          </a:p>
        </p:txBody>
      </p:sp>
      <p:pic>
        <p:nvPicPr>
          <p:cNvPr id="49" name="Picture 48">
            <a:extLst>
              <a:ext uri="{FF2B5EF4-FFF2-40B4-BE49-F238E27FC236}">
                <a16:creationId xmlns:a16="http://schemas.microsoft.com/office/drawing/2014/main" id="{E7AF8872-9EB5-1985-D1E4-BF266755191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618" y="2953682"/>
            <a:ext cx="11119939" cy="1166271"/>
          </a:xfrm>
          <a:prstGeom prst="rect">
            <a:avLst/>
          </a:prstGeom>
        </p:spPr>
      </p:pic>
      <p:pic>
        <p:nvPicPr>
          <p:cNvPr id="47" name="Picture 46">
            <a:extLst>
              <a:ext uri="{FF2B5EF4-FFF2-40B4-BE49-F238E27FC236}">
                <a16:creationId xmlns:a16="http://schemas.microsoft.com/office/drawing/2014/main" id="{2F34F869-0BF9-4BBC-60A4-F92CCCE2BD2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03903" y="2819904"/>
            <a:ext cx="1072056" cy="721277"/>
          </a:xfrm>
          <a:prstGeom prst="rect">
            <a:avLst/>
          </a:prstGeom>
        </p:spPr>
      </p:pic>
      <p:pic>
        <p:nvPicPr>
          <p:cNvPr id="50" name="Picture 49">
            <a:extLst>
              <a:ext uri="{FF2B5EF4-FFF2-40B4-BE49-F238E27FC236}">
                <a16:creationId xmlns:a16="http://schemas.microsoft.com/office/drawing/2014/main" id="{E65EB417-F47C-144E-5655-E9B52127CD32}"/>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52745" y="2815540"/>
            <a:ext cx="1072056" cy="721277"/>
          </a:xfrm>
          <a:prstGeom prst="rect">
            <a:avLst/>
          </a:prstGeom>
        </p:spPr>
      </p:pic>
      <p:pic>
        <p:nvPicPr>
          <p:cNvPr id="51" name="Picture 50">
            <a:extLst>
              <a:ext uri="{FF2B5EF4-FFF2-40B4-BE49-F238E27FC236}">
                <a16:creationId xmlns:a16="http://schemas.microsoft.com/office/drawing/2014/main" id="{3AEA4A09-6F29-78C8-D78B-3791311D684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02469" y="2815539"/>
            <a:ext cx="1072056" cy="721277"/>
          </a:xfrm>
          <a:prstGeom prst="rect">
            <a:avLst/>
          </a:prstGeom>
        </p:spPr>
      </p:pic>
      <p:pic>
        <p:nvPicPr>
          <p:cNvPr id="52" name="Picture 51">
            <a:extLst>
              <a:ext uri="{FF2B5EF4-FFF2-40B4-BE49-F238E27FC236}">
                <a16:creationId xmlns:a16="http://schemas.microsoft.com/office/drawing/2014/main" id="{A57E76CD-96ED-9B99-F075-FE80BF1492F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4442" y="2815538"/>
            <a:ext cx="1072056" cy="721277"/>
          </a:xfrm>
          <a:prstGeom prst="rect">
            <a:avLst/>
          </a:prstGeom>
        </p:spPr>
      </p:pic>
      <p:pic>
        <p:nvPicPr>
          <p:cNvPr id="53" name="Picture 52">
            <a:extLst>
              <a:ext uri="{FF2B5EF4-FFF2-40B4-BE49-F238E27FC236}">
                <a16:creationId xmlns:a16="http://schemas.microsoft.com/office/drawing/2014/main" id="{E6283AB9-11A0-B917-18E6-025E067BD13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60609" y="2810937"/>
            <a:ext cx="1072056" cy="721277"/>
          </a:xfrm>
          <a:prstGeom prst="rect">
            <a:avLst/>
          </a:prstGeom>
        </p:spPr>
      </p:pic>
      <p:pic>
        <p:nvPicPr>
          <p:cNvPr id="54" name="Picture 53">
            <a:extLst>
              <a:ext uri="{FF2B5EF4-FFF2-40B4-BE49-F238E27FC236}">
                <a16:creationId xmlns:a16="http://schemas.microsoft.com/office/drawing/2014/main" id="{41411C9E-A68D-8521-39AB-1E5A16AC4396}"/>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12206" y="2819903"/>
            <a:ext cx="1072056" cy="721277"/>
          </a:xfrm>
          <a:prstGeom prst="rect">
            <a:avLst/>
          </a:prstGeom>
        </p:spPr>
      </p:pic>
      <p:pic>
        <p:nvPicPr>
          <p:cNvPr id="55" name="Picture 54">
            <a:extLst>
              <a:ext uri="{FF2B5EF4-FFF2-40B4-BE49-F238E27FC236}">
                <a16:creationId xmlns:a16="http://schemas.microsoft.com/office/drawing/2014/main" id="{71E33940-4FB5-0DA3-6285-2AE8FC18F9E3}"/>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68912" y="2819902"/>
            <a:ext cx="1072056" cy="721277"/>
          </a:xfrm>
          <a:prstGeom prst="rect">
            <a:avLst/>
          </a:prstGeom>
        </p:spPr>
      </p:pic>
      <p:pic>
        <p:nvPicPr>
          <p:cNvPr id="56" name="Picture 55">
            <a:extLst>
              <a:ext uri="{FF2B5EF4-FFF2-40B4-BE49-F238E27FC236}">
                <a16:creationId xmlns:a16="http://schemas.microsoft.com/office/drawing/2014/main" id="{D3D3DD81-05AC-3CCF-1FE4-537E4DD6C82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6183915" y="3541673"/>
            <a:ext cx="1072056" cy="721277"/>
          </a:xfrm>
          <a:prstGeom prst="rect">
            <a:avLst/>
          </a:prstGeom>
        </p:spPr>
      </p:pic>
      <p:pic>
        <p:nvPicPr>
          <p:cNvPr id="57" name="Picture 56">
            <a:extLst>
              <a:ext uri="{FF2B5EF4-FFF2-40B4-BE49-F238E27FC236}">
                <a16:creationId xmlns:a16="http://schemas.microsoft.com/office/drawing/2014/main" id="{D75BE5E9-1EF7-D685-4065-1B4523D9D832}"/>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4632757" y="3537309"/>
            <a:ext cx="1072056" cy="721277"/>
          </a:xfrm>
          <a:prstGeom prst="rect">
            <a:avLst/>
          </a:prstGeom>
        </p:spPr>
      </p:pic>
      <p:pic>
        <p:nvPicPr>
          <p:cNvPr id="58" name="Picture 57">
            <a:extLst>
              <a:ext uri="{FF2B5EF4-FFF2-40B4-BE49-F238E27FC236}">
                <a16:creationId xmlns:a16="http://schemas.microsoft.com/office/drawing/2014/main" id="{98C4EE7D-28DD-E0B1-FAF1-A86D87D6EAE6}"/>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3082481" y="3537308"/>
            <a:ext cx="1072056" cy="721277"/>
          </a:xfrm>
          <a:prstGeom prst="rect">
            <a:avLst/>
          </a:prstGeom>
        </p:spPr>
      </p:pic>
      <p:pic>
        <p:nvPicPr>
          <p:cNvPr id="59" name="Picture 58">
            <a:extLst>
              <a:ext uri="{FF2B5EF4-FFF2-40B4-BE49-F238E27FC236}">
                <a16:creationId xmlns:a16="http://schemas.microsoft.com/office/drawing/2014/main" id="{0E8CF3BF-1519-34B5-D72B-E8D42A3CCAE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524454" y="3537307"/>
            <a:ext cx="1072056" cy="721277"/>
          </a:xfrm>
          <a:prstGeom prst="rect">
            <a:avLst/>
          </a:prstGeom>
        </p:spPr>
      </p:pic>
      <p:pic>
        <p:nvPicPr>
          <p:cNvPr id="60" name="Picture 59">
            <a:extLst>
              <a:ext uri="{FF2B5EF4-FFF2-40B4-BE49-F238E27FC236}">
                <a16:creationId xmlns:a16="http://schemas.microsoft.com/office/drawing/2014/main" id="{7790CD06-9C51-9AA1-7A08-84D5B3D8885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7740621" y="3532706"/>
            <a:ext cx="1072056" cy="721277"/>
          </a:xfrm>
          <a:prstGeom prst="rect">
            <a:avLst/>
          </a:prstGeom>
        </p:spPr>
      </p:pic>
      <p:pic>
        <p:nvPicPr>
          <p:cNvPr id="61" name="Picture 60">
            <a:extLst>
              <a:ext uri="{FF2B5EF4-FFF2-40B4-BE49-F238E27FC236}">
                <a16:creationId xmlns:a16="http://schemas.microsoft.com/office/drawing/2014/main" id="{1A0DEB10-AD7B-EC8A-BE10-01243A2ADBC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9292218" y="3541672"/>
            <a:ext cx="1072056" cy="721277"/>
          </a:xfrm>
          <a:prstGeom prst="rect">
            <a:avLst/>
          </a:prstGeom>
        </p:spPr>
      </p:pic>
      <p:sp>
        <p:nvSpPr>
          <p:cNvPr id="5" name="Title 6">
            <a:extLst>
              <a:ext uri="{FF2B5EF4-FFF2-40B4-BE49-F238E27FC236}">
                <a16:creationId xmlns:a16="http://schemas.microsoft.com/office/drawing/2014/main" id="{826C917E-F8CA-670A-E08D-9987BDB29596}"/>
              </a:ext>
              <a:ext uri="{C183D7F6-B498-43B3-948B-1728B52AA6E4}">
                <adec:decorative xmlns:adec="http://schemas.microsoft.com/office/drawing/2017/decorative" val="1"/>
              </a:ext>
            </a:extLst>
          </p:cNvPr>
          <p:cNvSpPr txBox="1">
            <a:spLocks noGrp="1"/>
          </p:cNvSpPr>
          <p:nvPr>
            <p:ph type="title" idx="4294967295"/>
          </p:nvPr>
        </p:nvSpPr>
        <p:spPr>
          <a:xfrm>
            <a:off x="1528117" y="-1854360"/>
            <a:ext cx="94544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00" normalizeH="0" baseline="0" noProof="0" dirty="0">
                <a:ln>
                  <a:noFill/>
                </a:ln>
                <a:solidFill>
                  <a:srgbClr val="E6E6E6"/>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BLANK TIMELINE</a:t>
            </a:r>
          </a:p>
        </p:txBody>
      </p:sp>
    </p:spTree>
    <p:extLst>
      <p:ext uri="{BB962C8B-B14F-4D97-AF65-F5344CB8AC3E}">
        <p14:creationId xmlns:p14="http://schemas.microsoft.com/office/powerpoint/2010/main" val="343490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9EA3F-A1E1-BB6B-AD55-BC648063ADB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BAFE00-3984-F23B-AFBB-506D4525D7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6271F8BA-1DE3-2F4A-DE8A-2635CE115352}"/>
              </a:ext>
              <a:ext uri="{C183D7F6-B498-43B3-948B-1728B52AA6E4}">
                <adec:decorative xmlns:adec="http://schemas.microsoft.com/office/drawing/2017/decorative" val="0"/>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 1</a:t>
            </a:r>
          </a:p>
        </p:txBody>
      </p:sp>
      <p:sp>
        <p:nvSpPr>
          <p:cNvPr id="10" name="TextBox 9">
            <a:extLst>
              <a:ext uri="{FF2B5EF4-FFF2-40B4-BE49-F238E27FC236}">
                <a16:creationId xmlns:a16="http://schemas.microsoft.com/office/drawing/2014/main" id="{D94C8FAE-B771-059B-CC2A-54D65A0B4142}"/>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affair    </a:t>
            </a:r>
            <a:r>
              <a:rPr lang="en-GB" sz="1100">
                <a:effectLst/>
                <a:latin typeface="Georgia" panose="02040502050405020303" pitchFamily="18" charset="0"/>
                <a:ea typeface="Open Sans" panose="020B0606030504020204" pitchFamily="34" charset="0"/>
                <a:cs typeface="Open Sans" panose="020B0606030504020204" pitchFamily="34" charset="0"/>
              </a:rPr>
              <a:t>  |  romantic relationship between two people, one or both of whom are married to someone else</a:t>
            </a:r>
          </a:p>
        </p:txBody>
      </p:sp>
      <p:sp>
        <p:nvSpPr>
          <p:cNvPr id="76" name="TextBox 75">
            <a:extLst>
              <a:ext uri="{FF2B5EF4-FFF2-40B4-BE49-F238E27FC236}">
                <a16:creationId xmlns:a16="http://schemas.microsoft.com/office/drawing/2014/main" id="{73A51CF8-532E-00B2-76E9-F3F317DD6CE8}"/>
              </a:ext>
            </a:extLst>
          </p:cNvPr>
          <p:cNvSpPr txBox="1">
            <a:spLocks/>
          </p:cNvSpPr>
          <p:nvPr/>
        </p:nvSpPr>
        <p:spPr>
          <a:xfrm>
            <a:off x="596014" y="140869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alliance     </a:t>
            </a:r>
            <a:r>
              <a:rPr lang="en-GB" sz="1100">
                <a:effectLst/>
                <a:latin typeface="Georgia" panose="02040502050405020303" pitchFamily="18" charset="0"/>
                <a:ea typeface="Open Sans" panose="020B0606030504020204" pitchFamily="34" charset="0"/>
                <a:cs typeface="Open Sans" panose="020B0606030504020204" pitchFamily="34" charset="0"/>
              </a:rPr>
              <a:t>  |  agreement between people or countries to help each other </a:t>
            </a:r>
          </a:p>
        </p:txBody>
      </p:sp>
      <p:sp>
        <p:nvSpPr>
          <p:cNvPr id="79" name="TextBox 78">
            <a:extLst>
              <a:ext uri="{FF2B5EF4-FFF2-40B4-BE49-F238E27FC236}">
                <a16:creationId xmlns:a16="http://schemas.microsoft.com/office/drawing/2014/main" id="{4A9EDE64-2FB3-C827-0398-73DD39C569BE}"/>
              </a:ext>
            </a:extLst>
          </p:cNvPr>
          <p:cNvSpPr txBox="1">
            <a:spLocks/>
          </p:cNvSpPr>
          <p:nvPr/>
        </p:nvSpPr>
        <p:spPr>
          <a:xfrm>
            <a:off x="596014" y="174166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allowance     </a:t>
            </a:r>
            <a:r>
              <a:rPr lang="en-GB" sz="1100">
                <a:effectLst/>
                <a:latin typeface="Georgia" panose="02040502050405020303" pitchFamily="18" charset="0"/>
                <a:ea typeface="Open Sans" panose="020B0606030504020204" pitchFamily="34" charset="0"/>
                <a:cs typeface="Open Sans" panose="020B0606030504020204" pitchFamily="34" charset="0"/>
              </a:rPr>
              <a:t>  |  set amount of money to spend </a:t>
            </a:r>
          </a:p>
        </p:txBody>
      </p:sp>
      <p:sp>
        <p:nvSpPr>
          <p:cNvPr id="82" name="TextBox 81">
            <a:extLst>
              <a:ext uri="{FF2B5EF4-FFF2-40B4-BE49-F238E27FC236}">
                <a16:creationId xmlns:a16="http://schemas.microsoft.com/office/drawing/2014/main" id="{BA8ABAEA-8FE4-C1F2-7C66-3EB8146BE304}"/>
              </a:ext>
            </a:extLst>
          </p:cNvPr>
          <p:cNvSpPr txBox="1">
            <a:spLocks/>
          </p:cNvSpPr>
          <p:nvPr/>
        </p:nvSpPr>
        <p:spPr>
          <a:xfrm>
            <a:off x="596014" y="207462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ambassador     </a:t>
            </a:r>
            <a:r>
              <a:rPr lang="en-GB" sz="1100">
                <a:effectLst/>
                <a:latin typeface="Georgia" panose="02040502050405020303" pitchFamily="18" charset="0"/>
                <a:ea typeface="Open Sans" panose="020B0606030504020204" pitchFamily="34" charset="0"/>
                <a:cs typeface="Open Sans" panose="020B0606030504020204" pitchFamily="34" charset="0"/>
              </a:rPr>
              <a:t>  |  the official representative of a foreign ruler at the royal court </a:t>
            </a:r>
          </a:p>
        </p:txBody>
      </p:sp>
      <p:sp>
        <p:nvSpPr>
          <p:cNvPr id="91" name="TextBox 90">
            <a:extLst>
              <a:ext uri="{FF2B5EF4-FFF2-40B4-BE49-F238E27FC236}">
                <a16:creationId xmlns:a16="http://schemas.microsoft.com/office/drawing/2014/main" id="{23A01221-E23C-855D-17CB-70A6FD3A3B2B}"/>
              </a:ext>
            </a:extLst>
          </p:cNvPr>
          <p:cNvSpPr txBox="1">
            <a:spLocks/>
          </p:cNvSpPr>
          <p:nvPr/>
        </p:nvSpPr>
        <p:spPr>
          <a:xfrm>
            <a:off x="596014" y="240759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Roman Catholic Church</a:t>
            </a:r>
            <a:r>
              <a:rPr lang="en-GB" sz="1100">
                <a:latin typeface="Georgia" panose="02040502050405020303" pitchFamily="18" charset="0"/>
                <a:ea typeface="Open Sans" panose="020B0606030504020204" pitchFamily="34" charset="0"/>
                <a:cs typeface="Open Sans" panose="020B0606030504020204" pitchFamily="34" charset="0"/>
              </a:rPr>
              <a:t> - a</a:t>
            </a:r>
            <a:r>
              <a:rPr lang="en-GB" sz="1100">
                <a:effectLst/>
                <a:latin typeface="Georgia" panose="02040502050405020303" pitchFamily="18" charset="0"/>
                <a:ea typeface="Open Sans" panose="020B0606030504020204" pitchFamily="34" charset="0"/>
                <a:cs typeface="Open Sans" panose="020B0606030504020204" pitchFamily="34" charset="0"/>
              </a:rPr>
              <a:t> type of Christianity that follows the teachings of the Pope </a:t>
            </a:r>
          </a:p>
        </p:txBody>
      </p:sp>
      <p:sp>
        <p:nvSpPr>
          <p:cNvPr id="94" name="TextBox 93">
            <a:extLst>
              <a:ext uri="{FF2B5EF4-FFF2-40B4-BE49-F238E27FC236}">
                <a16:creationId xmlns:a16="http://schemas.microsoft.com/office/drawing/2014/main" id="{20C4479E-4E9C-2933-A309-75770389D073}"/>
              </a:ext>
            </a:extLst>
          </p:cNvPr>
          <p:cNvSpPr txBox="1">
            <a:spLocks/>
          </p:cNvSpPr>
          <p:nvPr/>
        </p:nvSpPr>
        <p:spPr>
          <a:xfrm>
            <a:off x="596014" y="274055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chief minister    </a:t>
            </a:r>
            <a:r>
              <a:rPr lang="en-GB" sz="1100">
                <a:effectLst/>
                <a:latin typeface="Georgia" panose="02040502050405020303" pitchFamily="18" charset="0"/>
                <a:ea typeface="Open Sans" panose="020B0606030504020204" pitchFamily="34" charset="0"/>
                <a:cs typeface="Open Sans" panose="020B0606030504020204" pitchFamily="34" charset="0"/>
              </a:rPr>
              <a:t>  |  the king or queen’s main advisor who has a lot of power </a:t>
            </a:r>
          </a:p>
        </p:txBody>
      </p:sp>
      <p:sp>
        <p:nvSpPr>
          <p:cNvPr id="121" name="TextBox 120">
            <a:extLst>
              <a:ext uri="{FF2B5EF4-FFF2-40B4-BE49-F238E27FC236}">
                <a16:creationId xmlns:a16="http://schemas.microsoft.com/office/drawing/2014/main" id="{40ACC2E5-9CB5-DB97-1231-F361E20A2580}"/>
              </a:ext>
            </a:extLst>
          </p:cNvPr>
          <p:cNvSpPr txBox="1">
            <a:spLocks/>
          </p:cNvSpPr>
          <p:nvPr/>
        </p:nvSpPr>
        <p:spPr>
          <a:xfrm>
            <a:off x="596013" y="30735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r>
              <a:rPr lang="en-GB" sz="1100">
                <a:effectLst/>
                <a:latin typeface="Georgia" panose="02040502050405020303" pitchFamily="18" charset="0"/>
                <a:ea typeface="Open Sans" panose="020B0606030504020204" pitchFamily="34" charset="0"/>
                <a:cs typeface="Open Sans" panose="020B0606030504020204" pitchFamily="34" charset="0"/>
              </a:rPr>
              <a:t>  |  the Christian church in England based on the Protestant faith, established by King Henry VIII, with the king or queen as its head</a:t>
            </a:r>
          </a:p>
        </p:txBody>
      </p:sp>
      <p:sp>
        <p:nvSpPr>
          <p:cNvPr id="97" name="TextBox 96">
            <a:extLst>
              <a:ext uri="{FF2B5EF4-FFF2-40B4-BE49-F238E27FC236}">
                <a16:creationId xmlns:a16="http://schemas.microsoft.com/office/drawing/2014/main" id="{910CD085-D086-A9CA-FCA0-D22EECD78CB7}"/>
              </a:ext>
            </a:extLst>
          </p:cNvPr>
          <p:cNvSpPr txBox="1">
            <a:spLocks/>
          </p:cNvSpPr>
          <p:nvPr/>
        </p:nvSpPr>
        <p:spPr>
          <a:xfrm>
            <a:off x="596014" y="340648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convent     </a:t>
            </a:r>
            <a:r>
              <a:rPr lang="en-GB" sz="1100">
                <a:effectLst/>
                <a:latin typeface="Georgia" panose="02040502050405020303" pitchFamily="18" charset="0"/>
                <a:ea typeface="Open Sans" panose="020B0606030504020204" pitchFamily="34" charset="0"/>
                <a:cs typeface="Open Sans" panose="020B0606030504020204" pitchFamily="34" charset="0"/>
              </a:rPr>
              <a:t>  |  buildings where religious communities of women called nuns live and worship </a:t>
            </a:r>
          </a:p>
        </p:txBody>
      </p:sp>
      <p:sp>
        <p:nvSpPr>
          <p:cNvPr id="100" name="TextBox 99">
            <a:extLst>
              <a:ext uri="{FF2B5EF4-FFF2-40B4-BE49-F238E27FC236}">
                <a16:creationId xmlns:a16="http://schemas.microsoft.com/office/drawing/2014/main" id="{AA3EBC66-D9DB-BC32-4190-6C5C35853E19}"/>
              </a:ext>
            </a:extLst>
          </p:cNvPr>
          <p:cNvSpPr txBox="1">
            <a:spLocks/>
          </p:cNvSpPr>
          <p:nvPr/>
        </p:nvSpPr>
        <p:spPr>
          <a:xfrm>
            <a:off x="596014" y="37394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courtier   </a:t>
            </a:r>
            <a:r>
              <a:rPr lang="en-GB" sz="1100">
                <a:effectLst/>
                <a:latin typeface="Georgia" panose="02040502050405020303" pitchFamily="18" charset="0"/>
                <a:ea typeface="Open Sans" panose="020B0606030504020204" pitchFamily="34" charset="0"/>
                <a:cs typeface="Open Sans" panose="020B0606030504020204" pitchFamily="34" charset="0"/>
              </a:rPr>
              <a:t>|  nobleman or noblewoman who spends a lot of time at the royal court </a:t>
            </a:r>
          </a:p>
        </p:txBody>
      </p:sp>
      <p:sp>
        <p:nvSpPr>
          <p:cNvPr id="103" name="TextBox 102">
            <a:extLst>
              <a:ext uri="{FF2B5EF4-FFF2-40B4-BE49-F238E27FC236}">
                <a16:creationId xmlns:a16="http://schemas.microsoft.com/office/drawing/2014/main" id="{B7FC3CD7-D072-5509-0525-9E1141AEC073}"/>
              </a:ext>
            </a:extLst>
          </p:cNvPr>
          <p:cNvSpPr txBox="1">
            <a:spLocks/>
          </p:cNvSpPr>
          <p:nvPr/>
        </p:nvSpPr>
        <p:spPr>
          <a:xfrm>
            <a:off x="596014" y="440537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courtly lover     </a:t>
            </a:r>
            <a:r>
              <a:rPr lang="en-GB" sz="1100">
                <a:effectLst/>
                <a:latin typeface="Georgia" panose="02040502050405020303" pitchFamily="18" charset="0"/>
                <a:ea typeface="Open Sans" panose="020B0606030504020204" pitchFamily="34" charset="0"/>
                <a:cs typeface="Open Sans" panose="020B0606030504020204" pitchFamily="34" charset="0"/>
              </a:rPr>
              <a:t>  |  knight who performed noble deeds for the woman he loved </a:t>
            </a:r>
          </a:p>
        </p:txBody>
      </p:sp>
      <p:sp>
        <p:nvSpPr>
          <p:cNvPr id="8" name="TextBox 7">
            <a:extLst>
              <a:ext uri="{FF2B5EF4-FFF2-40B4-BE49-F238E27FC236}">
                <a16:creationId xmlns:a16="http://schemas.microsoft.com/office/drawing/2014/main" id="{9FA9D46D-68ED-2D52-53A4-66C16E4E0E6F}"/>
              </a:ext>
              <a:ext uri="{C183D7F6-B498-43B3-948B-1728B52AA6E4}">
                <adec:decorative xmlns:adec="http://schemas.microsoft.com/office/drawing/2017/decorative" val="0"/>
              </a:ext>
            </a:extLst>
          </p:cNvPr>
          <p:cNvSpPr txBox="1">
            <a:spLocks/>
          </p:cNvSpPr>
          <p:nvPr/>
        </p:nvSpPr>
        <p:spPr>
          <a:xfrm>
            <a:off x="596013" y="407241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divorce  </a:t>
            </a:r>
            <a:r>
              <a:rPr lang="en-GB" sz="1100">
                <a:effectLst/>
                <a:latin typeface="Georgia" panose="02040502050405020303" pitchFamily="18" charset="0"/>
                <a:ea typeface="Open Sans" panose="020B0606030504020204" pitchFamily="34" charset="0"/>
                <a:cs typeface="Open Sans" panose="020B0606030504020204" pitchFamily="34" charset="0"/>
              </a:rPr>
              <a:t>  |  the legal ending of a marriage </a:t>
            </a:r>
          </a:p>
        </p:txBody>
      </p:sp>
      <p:sp>
        <p:nvSpPr>
          <p:cNvPr id="109" name="TextBox 108">
            <a:extLst>
              <a:ext uri="{FF2B5EF4-FFF2-40B4-BE49-F238E27FC236}">
                <a16:creationId xmlns:a16="http://schemas.microsoft.com/office/drawing/2014/main" id="{368660F0-9C4A-7DB2-8E62-05BFD0264A61}"/>
              </a:ext>
            </a:extLst>
          </p:cNvPr>
          <p:cNvSpPr txBox="1">
            <a:spLocks/>
          </p:cNvSpPr>
          <p:nvPr/>
        </p:nvSpPr>
        <p:spPr>
          <a:xfrm>
            <a:off x="610724" y="473833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English Reformation     </a:t>
            </a:r>
            <a:r>
              <a:rPr lang="en-GB" sz="1100">
                <a:effectLst/>
                <a:latin typeface="Georgia" panose="02040502050405020303" pitchFamily="18" charset="0"/>
                <a:ea typeface="Open Sans" panose="020B0606030504020204" pitchFamily="34" charset="0"/>
                <a:cs typeface="Open Sans" panose="020B0606030504020204" pitchFamily="34" charset="0"/>
              </a:rPr>
              <a:t>  |  name given to ending the Pope's control of the English Church and the religious changes that followed</a:t>
            </a:r>
          </a:p>
        </p:txBody>
      </p:sp>
      <p:sp>
        <p:nvSpPr>
          <p:cNvPr id="2" name="TextBox 1">
            <a:extLst>
              <a:ext uri="{FF2B5EF4-FFF2-40B4-BE49-F238E27FC236}">
                <a16:creationId xmlns:a16="http://schemas.microsoft.com/office/drawing/2014/main" id="{F785EBD2-B86A-5615-ACEA-BA3C4A1F2EDC}"/>
              </a:ext>
            </a:extLst>
          </p:cNvPr>
          <p:cNvSpPr txBox="1">
            <a:spLocks/>
          </p:cNvSpPr>
          <p:nvPr/>
        </p:nvSpPr>
        <p:spPr>
          <a:xfrm>
            <a:off x="610723" y="5071302"/>
            <a:ext cx="10613273" cy="261610"/>
          </a:xfrm>
          <a:prstGeom prst="rect">
            <a:avLst/>
          </a:prstGeom>
          <a:noFill/>
        </p:spPr>
        <p:txBody>
          <a:bodyPr wrap="square" rtlCol="0">
            <a:spAutoFit/>
          </a:bodyPr>
          <a:lstStyle/>
          <a:p>
            <a:r>
              <a:rPr lang="en-GB" sz="1100" b="1" dirty="0">
                <a:solidFill>
                  <a:srgbClr val="9D691F"/>
                </a:solidFill>
                <a:latin typeface="Georgia" panose="02040502050405020303" pitchFamily="18" charset="0"/>
                <a:ea typeface="Open Sans" panose="020B0606030504020204" pitchFamily="34" charset="0"/>
                <a:cs typeface="Open Sans" panose="020B0606030504020204" pitchFamily="34" charset="0"/>
              </a:rPr>
              <a:t>e</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ntourage	</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r>
              <a:rPr lang="en-GB" sz="1100" dirty="0">
                <a:latin typeface="Georgia" panose="02040502050405020303" pitchFamily="18" charset="0"/>
              </a:rPr>
              <a:t>a group of people attending or surrounding an important person</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302902D1-055A-D9CF-D57A-F3F169F04D98}"/>
              </a:ext>
            </a:extLst>
          </p:cNvPr>
          <p:cNvSpPr txBox="1">
            <a:spLocks/>
          </p:cNvSpPr>
          <p:nvPr/>
        </p:nvSpPr>
        <p:spPr>
          <a:xfrm>
            <a:off x="610723" y="5404266"/>
            <a:ext cx="10613273" cy="261610"/>
          </a:xfrm>
          <a:prstGeom prst="rect">
            <a:avLst/>
          </a:prstGeom>
          <a:noFill/>
        </p:spPr>
        <p:txBody>
          <a:bodyPr wrap="square" rtlCol="0">
            <a:spAutoFit/>
          </a:bodyPr>
          <a:lstStyle/>
          <a:p>
            <a:r>
              <a:rPr lang="en-GB" sz="1100" b="1" dirty="0">
                <a:solidFill>
                  <a:srgbClr val="9D691F"/>
                </a:solidFill>
                <a:latin typeface="Georgia" panose="02040502050405020303" pitchFamily="18" charset="0"/>
                <a:ea typeface="Open Sans" panose="020B0606030504020204" pitchFamily="34" charset="0"/>
                <a:cs typeface="Open Sans" panose="020B0606030504020204" pitchFamily="34" charset="0"/>
              </a:rPr>
              <a:t>e</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tiquette</a:t>
            </a:r>
            <a:r>
              <a:rPr lang="en-GB" sz="1100" b="1" dirty="0">
                <a:solidFill>
                  <a:srgbClr val="FF0000"/>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r>
              <a:rPr lang="en-GB" sz="1100" dirty="0">
                <a:latin typeface="Georgia" panose="02040502050405020303" pitchFamily="18" charset="0"/>
              </a:rPr>
              <a:t>the rules for polite behaviour in society that people were expected to follow</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B7007B5-0861-21C7-8BED-ECC01AC4D7B3}"/>
              </a:ext>
            </a:extLst>
          </p:cNvPr>
          <p:cNvSpPr txBox="1">
            <a:spLocks/>
          </p:cNvSpPr>
          <p:nvPr/>
        </p:nvSpPr>
        <p:spPr>
          <a:xfrm>
            <a:off x="596011" y="5737230"/>
            <a:ext cx="10613273" cy="261610"/>
          </a:xfrm>
          <a:prstGeom prst="rect">
            <a:avLst/>
          </a:prstGeom>
          <a:noFill/>
        </p:spPr>
        <p:txBody>
          <a:bodyPr wrap="square" rtlCol="0">
            <a:spAutoFit/>
          </a:bodyPr>
          <a:lstStyle/>
          <a:p>
            <a:r>
              <a:rPr lang="en-GB" sz="1100" b="1" dirty="0">
                <a:solidFill>
                  <a:srgbClr val="9D691F"/>
                </a:solidFill>
                <a:latin typeface="Georgia" panose="02040502050405020303" pitchFamily="18" charset="0"/>
                <a:ea typeface="Open Sans" panose="020B0606030504020204" pitchFamily="34" charset="0"/>
                <a:cs typeface="Open Sans" panose="020B0606030504020204" pitchFamily="34" charset="0"/>
              </a:rPr>
              <a:t>f</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emme sole </a:t>
            </a:r>
            <a:r>
              <a:rPr lang="en-GB" sz="1100" b="1" dirty="0">
                <a:solidFill>
                  <a:srgbClr val="FF0000"/>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r>
              <a:rPr lang="en-GB" sz="1100" dirty="0">
                <a:latin typeface="Georgia" panose="02040502050405020303" pitchFamily="18" charset="0"/>
              </a:rPr>
              <a:t>a single woman who can act independently</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112" name="TextBox 111">
            <a:extLst>
              <a:ext uri="{FF2B5EF4-FFF2-40B4-BE49-F238E27FC236}">
                <a16:creationId xmlns:a16="http://schemas.microsoft.com/office/drawing/2014/main" id="{D28597AD-BAB5-08E7-E175-222364BEE2C2}"/>
              </a:ext>
            </a:extLst>
          </p:cNvPr>
          <p:cNvSpPr txBox="1">
            <a:spLocks/>
          </p:cNvSpPr>
          <p:nvPr/>
        </p:nvSpPr>
        <p:spPr>
          <a:xfrm>
            <a:off x="596012" y="607020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8" name="Straight Connector 17">
            <a:extLst>
              <a:ext uri="{FF2B5EF4-FFF2-40B4-BE49-F238E27FC236}">
                <a16:creationId xmlns:a16="http://schemas.microsoft.com/office/drawing/2014/main" id="{0BEFEC0E-739C-20CA-D952-FAF75218EC9F}"/>
              </a:ext>
              <a:ext uri="{C183D7F6-B498-43B3-948B-1728B52AA6E4}">
                <adec:decorative xmlns:adec="http://schemas.microsoft.com/office/drawing/2017/decorative" val="1"/>
              </a:ext>
            </a:extLst>
          </p:cNvPr>
          <p:cNvCxnSpPr>
            <a:cxnSpLocks/>
          </p:cNvCxnSpPr>
          <p:nvPr/>
        </p:nvCxnSpPr>
        <p:spPr>
          <a:xfrm>
            <a:off x="596014" y="137302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3042658-B58F-E7D6-8270-437E41D37586}"/>
              </a:ext>
              <a:ext uri="{C183D7F6-B498-43B3-948B-1728B52AA6E4}">
                <adec:decorative xmlns:adec="http://schemas.microsoft.com/office/drawing/2017/decorative" val="1"/>
              </a:ext>
            </a:extLst>
          </p:cNvPr>
          <p:cNvCxnSpPr>
            <a:cxnSpLocks/>
          </p:cNvCxnSpPr>
          <p:nvPr/>
        </p:nvCxnSpPr>
        <p:spPr>
          <a:xfrm>
            <a:off x="596014" y="170598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50AD83C-2465-214B-1FA1-AF7FC3D0C3F4}"/>
              </a:ext>
              <a:ext uri="{C183D7F6-B498-43B3-948B-1728B52AA6E4}">
                <adec:decorative xmlns:adec="http://schemas.microsoft.com/office/drawing/2017/decorative" val="1"/>
              </a:ext>
            </a:extLst>
          </p:cNvPr>
          <p:cNvCxnSpPr>
            <a:cxnSpLocks/>
          </p:cNvCxnSpPr>
          <p:nvPr/>
        </p:nvCxnSpPr>
        <p:spPr>
          <a:xfrm>
            <a:off x="596014" y="20389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238ABF4-D6DB-C41B-9336-919F0A4394A0}"/>
              </a:ext>
              <a:ext uri="{C183D7F6-B498-43B3-948B-1728B52AA6E4}">
                <adec:decorative xmlns:adec="http://schemas.microsoft.com/office/drawing/2017/decorative" val="1"/>
              </a:ext>
            </a:extLst>
          </p:cNvPr>
          <p:cNvCxnSpPr>
            <a:cxnSpLocks/>
          </p:cNvCxnSpPr>
          <p:nvPr/>
        </p:nvCxnSpPr>
        <p:spPr>
          <a:xfrm>
            <a:off x="596014" y="237191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0972E38-FBB1-5E87-9265-85E4419CB046}"/>
              </a:ext>
              <a:ext uri="{C183D7F6-B498-43B3-948B-1728B52AA6E4}">
                <adec:decorative xmlns:adec="http://schemas.microsoft.com/office/drawing/2017/decorative" val="1"/>
              </a:ext>
            </a:extLst>
          </p:cNvPr>
          <p:cNvCxnSpPr>
            <a:cxnSpLocks/>
          </p:cNvCxnSpPr>
          <p:nvPr/>
        </p:nvCxnSpPr>
        <p:spPr>
          <a:xfrm>
            <a:off x="596014" y="270487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D04836E-5AAE-E563-D366-C42C42012AF9}"/>
              </a:ext>
              <a:ext uri="{C183D7F6-B498-43B3-948B-1728B52AA6E4}">
                <adec:decorative xmlns:adec="http://schemas.microsoft.com/office/drawing/2017/decorative" val="1"/>
              </a:ext>
            </a:extLst>
          </p:cNvPr>
          <p:cNvCxnSpPr>
            <a:cxnSpLocks/>
          </p:cNvCxnSpPr>
          <p:nvPr/>
        </p:nvCxnSpPr>
        <p:spPr>
          <a:xfrm>
            <a:off x="596014" y="303784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9C7ABB-8E33-4353-6A60-1A6DB563FCF1}"/>
              </a:ext>
              <a:ext uri="{C183D7F6-B498-43B3-948B-1728B52AA6E4}">
                <adec:decorative xmlns:adec="http://schemas.microsoft.com/office/drawing/2017/decorative" val="1"/>
              </a:ext>
            </a:extLst>
          </p:cNvPr>
          <p:cNvCxnSpPr>
            <a:cxnSpLocks/>
          </p:cNvCxnSpPr>
          <p:nvPr/>
        </p:nvCxnSpPr>
        <p:spPr>
          <a:xfrm>
            <a:off x="596014" y="370376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A0E9F38-53E5-D638-550D-8D55E4BC4D28}"/>
              </a:ext>
              <a:ext uri="{C183D7F6-B498-43B3-948B-1728B52AA6E4}">
                <adec:decorative xmlns:adec="http://schemas.microsoft.com/office/drawing/2017/decorative" val="1"/>
              </a:ext>
            </a:extLst>
          </p:cNvPr>
          <p:cNvCxnSpPr>
            <a:cxnSpLocks/>
          </p:cNvCxnSpPr>
          <p:nvPr/>
        </p:nvCxnSpPr>
        <p:spPr>
          <a:xfrm>
            <a:off x="596014" y="403673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722BD6-619E-AA9C-06C1-517DCC536A36}"/>
              </a:ext>
              <a:ext uri="{C183D7F6-B498-43B3-948B-1728B52AA6E4}">
                <adec:decorative xmlns:adec="http://schemas.microsoft.com/office/drawing/2017/decorative" val="1"/>
              </a:ext>
            </a:extLst>
          </p:cNvPr>
          <p:cNvCxnSpPr>
            <a:cxnSpLocks/>
          </p:cNvCxnSpPr>
          <p:nvPr/>
        </p:nvCxnSpPr>
        <p:spPr>
          <a:xfrm>
            <a:off x="596014" y="470266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2C828D-6486-ABD8-10B2-4CE238FAFFD4}"/>
              </a:ext>
              <a:ext uri="{C183D7F6-B498-43B3-948B-1728B52AA6E4}">
                <adec:decorative xmlns:adec="http://schemas.microsoft.com/office/drawing/2017/decorative" val="1"/>
              </a:ext>
            </a:extLst>
          </p:cNvPr>
          <p:cNvCxnSpPr>
            <a:cxnSpLocks/>
          </p:cNvCxnSpPr>
          <p:nvPr/>
        </p:nvCxnSpPr>
        <p:spPr>
          <a:xfrm>
            <a:off x="596014" y="503562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01245BA-1972-2A5B-1F66-99D1EF48A83B}"/>
              </a:ext>
              <a:ext uri="{C183D7F6-B498-43B3-948B-1728B52AA6E4}">
                <adec:decorative xmlns:adec="http://schemas.microsoft.com/office/drawing/2017/decorative" val="1"/>
              </a:ext>
            </a:extLst>
          </p:cNvPr>
          <p:cNvCxnSpPr>
            <a:cxnSpLocks/>
          </p:cNvCxnSpPr>
          <p:nvPr/>
        </p:nvCxnSpPr>
        <p:spPr>
          <a:xfrm>
            <a:off x="596014" y="536858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C25B816-6C35-8727-04B8-B778228EC149}"/>
              </a:ext>
              <a:ext uri="{C183D7F6-B498-43B3-948B-1728B52AA6E4}">
                <adec:decorative xmlns:adec="http://schemas.microsoft.com/office/drawing/2017/decorative" val="1"/>
              </a:ext>
            </a:extLst>
          </p:cNvPr>
          <p:cNvCxnSpPr>
            <a:cxnSpLocks/>
          </p:cNvCxnSpPr>
          <p:nvPr/>
        </p:nvCxnSpPr>
        <p:spPr>
          <a:xfrm>
            <a:off x="596014" y="570155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6312189-7075-E67D-7804-339503E03952}"/>
              </a:ext>
              <a:ext uri="{C183D7F6-B498-43B3-948B-1728B52AA6E4}">
                <adec:decorative xmlns:adec="http://schemas.microsoft.com/office/drawing/2017/decorative" val="1"/>
              </a:ext>
            </a:extLst>
          </p:cNvPr>
          <p:cNvCxnSpPr>
            <a:cxnSpLocks/>
          </p:cNvCxnSpPr>
          <p:nvPr/>
        </p:nvCxnSpPr>
        <p:spPr>
          <a:xfrm>
            <a:off x="596014" y="60345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6234ED4-89F8-6329-679D-6AEECE3B03BE}"/>
              </a:ext>
              <a:ext uri="{C183D7F6-B498-43B3-948B-1728B52AA6E4}">
                <adec:decorative xmlns:adec="http://schemas.microsoft.com/office/drawing/2017/decorative" val="1"/>
              </a:ext>
            </a:extLst>
          </p:cNvPr>
          <p:cNvCxnSpPr>
            <a:cxnSpLocks/>
          </p:cNvCxnSpPr>
          <p:nvPr/>
        </p:nvCxnSpPr>
        <p:spPr>
          <a:xfrm>
            <a:off x="610724" y="436969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A4D61C3-4F20-8731-2E3D-758F13428025}"/>
              </a:ext>
              <a:ext uri="{C183D7F6-B498-43B3-948B-1728B52AA6E4}">
                <adec:decorative xmlns:adec="http://schemas.microsoft.com/office/drawing/2017/decorative" val="1"/>
              </a:ext>
            </a:extLst>
          </p:cNvPr>
          <p:cNvCxnSpPr>
            <a:cxnSpLocks/>
          </p:cNvCxnSpPr>
          <p:nvPr/>
        </p:nvCxnSpPr>
        <p:spPr>
          <a:xfrm>
            <a:off x="596013" y="337080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37CE4FC-9746-8BD3-5712-5962193C026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422174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83641-FEFE-3641-0FFC-BCA9DADFECB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3574CCB-777C-F5FB-6EAA-9401F73C68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12192001" cy="6853344"/>
          </a:xfrm>
          <a:prstGeom prst="rect">
            <a:avLst/>
          </a:prstGeom>
        </p:spPr>
      </p:pic>
      <p:cxnSp>
        <p:nvCxnSpPr>
          <p:cNvPr id="18" name="Straight Connector 17">
            <a:extLst>
              <a:ext uri="{FF2B5EF4-FFF2-40B4-BE49-F238E27FC236}">
                <a16:creationId xmlns:a16="http://schemas.microsoft.com/office/drawing/2014/main" id="{E198F04B-BAF4-2E24-3F51-126AE724BB76}"/>
              </a:ext>
              <a:ext uri="{C183D7F6-B498-43B3-948B-1728B52AA6E4}">
                <adec:decorative xmlns:adec="http://schemas.microsoft.com/office/drawing/2017/decorative" val="1"/>
              </a:ext>
            </a:extLst>
          </p:cNvPr>
          <p:cNvCxnSpPr>
            <a:cxnSpLocks/>
          </p:cNvCxnSpPr>
          <p:nvPr/>
        </p:nvCxnSpPr>
        <p:spPr>
          <a:xfrm>
            <a:off x="596012" y="244373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3" name="Title 8">
            <a:extLst>
              <a:ext uri="{FF2B5EF4-FFF2-40B4-BE49-F238E27FC236}">
                <a16:creationId xmlns:a16="http://schemas.microsoft.com/office/drawing/2014/main" id="{8A786F54-160E-3FD4-B2D5-48191E4A5D51}"/>
              </a:ext>
              <a:ext uri="{C183D7F6-B498-43B3-948B-1728B52AA6E4}">
                <adec:decorative xmlns:adec="http://schemas.microsoft.com/office/drawing/2017/decorative" val="0"/>
              </a:ext>
            </a:extLst>
          </p:cNvPr>
          <p:cNvSpPr txBox="1">
            <a:spLocks/>
          </p:cNvSpPr>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2" name="Title 1">
            <a:extLst>
              <a:ext uri="{FF2B5EF4-FFF2-40B4-BE49-F238E27FC236}">
                <a16:creationId xmlns:a16="http://schemas.microsoft.com/office/drawing/2014/main" id="{EA109ED8-A60D-B7F7-A32B-5B1F813406B6}"/>
              </a:ext>
            </a:extLst>
          </p:cNvPr>
          <p:cNvSpPr>
            <a:spLocks noGrp="1"/>
          </p:cNvSpPr>
          <p:nvPr>
            <p:ph type="title"/>
          </p:nvPr>
        </p:nvSpPr>
        <p:spPr>
          <a:xfrm>
            <a:off x="596012" y="-2069521"/>
            <a:ext cx="10515600" cy="1325563"/>
          </a:xfrm>
        </p:spPr>
        <p:txBody>
          <a:bodyPr vert="horz" lIns="91440" tIns="45720" rIns="91440" bIns="45720" rtlCol="0" anchor="b">
            <a:normAutofit/>
          </a:bodyPr>
          <a:lstStyle/>
          <a:p>
            <a:r>
              <a:rPr lang="en-GB">
                <a:solidFill>
                  <a:srgbClr val="E6E6E6"/>
                </a:solidFill>
              </a:rPr>
              <a:t>VOCABULARY LIST 2</a:t>
            </a:r>
          </a:p>
        </p:txBody>
      </p:sp>
      <p:sp>
        <p:nvSpPr>
          <p:cNvPr id="115" name="TextBox 114">
            <a:extLst>
              <a:ext uri="{FF2B5EF4-FFF2-40B4-BE49-F238E27FC236}">
                <a16:creationId xmlns:a16="http://schemas.microsoft.com/office/drawing/2014/main" id="{18051A49-EA0A-470A-7498-BCD623103243}"/>
              </a:ext>
            </a:extLst>
          </p:cNvPr>
          <p:cNvSpPr txBox="1">
            <a:spLocks/>
          </p:cNvSpPr>
          <p:nvPr/>
        </p:nvSpPr>
        <p:spPr>
          <a:xfrm>
            <a:off x="596006" y="11170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will become the next king or queen </a:t>
            </a:r>
          </a:p>
        </p:txBody>
      </p:sp>
      <p:sp>
        <p:nvSpPr>
          <p:cNvPr id="118" name="TextBox 117">
            <a:extLst>
              <a:ext uri="{FF2B5EF4-FFF2-40B4-BE49-F238E27FC236}">
                <a16:creationId xmlns:a16="http://schemas.microsoft.com/office/drawing/2014/main" id="{93D80D28-0BC1-BB16-1A7B-4843BD7F28F9}"/>
              </a:ext>
            </a:extLst>
          </p:cNvPr>
          <p:cNvSpPr txBox="1">
            <a:spLocks/>
          </p:cNvSpPr>
          <p:nvPr/>
        </p:nvSpPr>
        <p:spPr>
          <a:xfrm>
            <a:off x="596006" y="145875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house arrest     </a:t>
            </a:r>
            <a:r>
              <a:rPr lang="en-GB" sz="1100">
                <a:effectLst/>
                <a:latin typeface="Georgia" panose="02040502050405020303" pitchFamily="18" charset="0"/>
                <a:ea typeface="Open Sans" panose="020B0606030504020204" pitchFamily="34" charset="0"/>
                <a:cs typeface="Open Sans" panose="020B0606030504020204" pitchFamily="34" charset="0"/>
              </a:rPr>
              <a:t>  |   kept as a prisoner in a house, castle or palace rather than a prison </a:t>
            </a:r>
          </a:p>
        </p:txBody>
      </p:sp>
      <p:sp>
        <p:nvSpPr>
          <p:cNvPr id="5" name="TextBox 4">
            <a:extLst>
              <a:ext uri="{FF2B5EF4-FFF2-40B4-BE49-F238E27FC236}">
                <a16:creationId xmlns:a16="http://schemas.microsoft.com/office/drawing/2014/main" id="{2F8E8194-DF53-9A97-B63C-83EF3A74D6DF}"/>
              </a:ext>
            </a:extLst>
          </p:cNvPr>
          <p:cNvSpPr txBox="1">
            <a:spLocks/>
          </p:cNvSpPr>
          <p:nvPr/>
        </p:nvSpPr>
        <p:spPr>
          <a:xfrm>
            <a:off x="596006" y="180042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illegitimate     </a:t>
            </a:r>
            <a:r>
              <a:rPr lang="en-GB" sz="1100">
                <a:effectLst/>
                <a:latin typeface="Georgia" panose="02040502050405020303" pitchFamily="18" charset="0"/>
                <a:ea typeface="Open Sans" panose="020B0606030504020204" pitchFamily="34" charset="0"/>
                <a:cs typeface="Open Sans" panose="020B0606030504020204" pitchFamily="34" charset="0"/>
              </a:rPr>
              <a:t>  |  child whose parents were not legally married to each other when they were born </a:t>
            </a:r>
          </a:p>
        </p:txBody>
      </p:sp>
      <p:sp>
        <p:nvSpPr>
          <p:cNvPr id="9" name="TextBox 8">
            <a:extLst>
              <a:ext uri="{FF2B5EF4-FFF2-40B4-BE49-F238E27FC236}">
                <a16:creationId xmlns:a16="http://schemas.microsoft.com/office/drawing/2014/main" id="{82297790-7026-B921-D131-79156AC2C0F6}"/>
              </a:ext>
              <a:ext uri="{C183D7F6-B498-43B3-948B-1728B52AA6E4}">
                <adec:decorative xmlns:adec="http://schemas.microsoft.com/office/drawing/2017/decorative" val="0"/>
              </a:ext>
            </a:extLst>
          </p:cNvPr>
          <p:cNvSpPr txBox="1">
            <a:spLocks/>
          </p:cNvSpPr>
          <p:nvPr/>
        </p:nvSpPr>
        <p:spPr>
          <a:xfrm>
            <a:off x="596006" y="214209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invalid     </a:t>
            </a:r>
            <a:r>
              <a:rPr lang="en-GB" sz="1100">
                <a:effectLst/>
                <a:latin typeface="Georgia" panose="02040502050405020303" pitchFamily="18" charset="0"/>
                <a:ea typeface="Open Sans" panose="020B0606030504020204" pitchFamily="34" charset="0"/>
                <a:cs typeface="Open Sans" panose="020B0606030504020204" pitchFamily="34" charset="0"/>
              </a:rPr>
              <a:t>  |  not legal </a:t>
            </a:r>
          </a:p>
        </p:txBody>
      </p:sp>
      <p:sp>
        <p:nvSpPr>
          <p:cNvPr id="11" name="TextBox 10">
            <a:extLst>
              <a:ext uri="{FF2B5EF4-FFF2-40B4-BE49-F238E27FC236}">
                <a16:creationId xmlns:a16="http://schemas.microsoft.com/office/drawing/2014/main" id="{523C6249-EB93-2BC0-FCF2-C6F8C3FFDAED}"/>
              </a:ext>
            </a:extLst>
          </p:cNvPr>
          <p:cNvSpPr txBox="1">
            <a:spLocks/>
          </p:cNvSpPr>
          <p:nvPr/>
        </p:nvSpPr>
        <p:spPr>
          <a:xfrm>
            <a:off x="596006" y="248376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jousting    </a:t>
            </a:r>
            <a:r>
              <a:rPr lang="en-GB" sz="1100">
                <a:effectLst/>
                <a:latin typeface="Georgia" panose="02040502050405020303" pitchFamily="18" charset="0"/>
                <a:ea typeface="Open Sans" panose="020B0606030504020204" pitchFamily="34" charset="0"/>
                <a:cs typeface="Open Sans" panose="020B0606030504020204" pitchFamily="34" charset="0"/>
              </a:rPr>
              <a:t>  |  sport developed in the Middle Ages as training for soldiers who fought on horseback </a:t>
            </a:r>
          </a:p>
        </p:txBody>
      </p:sp>
      <p:sp>
        <p:nvSpPr>
          <p:cNvPr id="10" name="TextBox 9">
            <a:extLst>
              <a:ext uri="{FF2B5EF4-FFF2-40B4-BE49-F238E27FC236}">
                <a16:creationId xmlns:a16="http://schemas.microsoft.com/office/drawing/2014/main" id="{3224980A-FCCA-C27B-81FD-1CFDA05E9EA6}"/>
              </a:ext>
            </a:extLst>
          </p:cNvPr>
          <p:cNvSpPr txBox="1">
            <a:spLocks/>
          </p:cNvSpPr>
          <p:nvPr/>
        </p:nvSpPr>
        <p:spPr>
          <a:xfrm>
            <a:off x="596006" y="282544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lady-in-waiting    </a:t>
            </a:r>
            <a:r>
              <a:rPr lang="en-GB" sz="1100">
                <a:effectLst/>
                <a:latin typeface="Georgia" panose="02040502050405020303" pitchFamily="18" charset="0"/>
                <a:ea typeface="Open Sans" panose="020B0606030504020204" pitchFamily="34" charset="0"/>
                <a:cs typeface="Open Sans" panose="020B0606030504020204" pitchFamily="34" charset="0"/>
              </a:rPr>
              <a:t>  |  </a:t>
            </a:r>
            <a:r>
              <a:rPr lang="en-GB" sz="1100">
                <a:latin typeface="Georgia" panose="02040502050405020303" pitchFamily="18" charset="0"/>
                <a:ea typeface="Open Sans" panose="020B0606030504020204" pitchFamily="34" charset="0"/>
                <a:cs typeface="Open Sans" panose="020B0606030504020204" pitchFamily="34" charset="0"/>
              </a:rPr>
              <a:t>one of the queen’s companions who is there to do as the queen wishes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6803A678-C87A-4AF7-0034-8EF196BF0635}"/>
              </a:ext>
            </a:extLst>
          </p:cNvPr>
          <p:cNvSpPr txBox="1">
            <a:spLocks/>
          </p:cNvSpPr>
          <p:nvPr/>
        </p:nvSpPr>
        <p:spPr>
          <a:xfrm>
            <a:off x="596006" y="316711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monasteries     </a:t>
            </a:r>
            <a:r>
              <a:rPr lang="en-GB" sz="1100">
                <a:effectLst/>
                <a:latin typeface="Georgia" panose="02040502050405020303" pitchFamily="18" charset="0"/>
                <a:ea typeface="Open Sans" panose="020B0606030504020204" pitchFamily="34" charset="0"/>
                <a:cs typeface="Open Sans" panose="020B0606030504020204" pitchFamily="34" charset="0"/>
              </a:rPr>
              <a:t>  |  buildings where religious communities of men called monks live and worship </a:t>
            </a:r>
          </a:p>
        </p:txBody>
      </p:sp>
      <p:sp>
        <p:nvSpPr>
          <p:cNvPr id="79" name="TextBox 78">
            <a:extLst>
              <a:ext uri="{FF2B5EF4-FFF2-40B4-BE49-F238E27FC236}">
                <a16:creationId xmlns:a16="http://schemas.microsoft.com/office/drawing/2014/main" id="{84FCD924-319C-66C4-D846-EDE544C17CFB}"/>
              </a:ext>
            </a:extLst>
          </p:cNvPr>
          <p:cNvSpPr txBox="1">
            <a:spLocks/>
          </p:cNvSpPr>
          <p:nvPr/>
        </p:nvSpPr>
        <p:spPr>
          <a:xfrm>
            <a:off x="596006" y="35087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sp>
        <p:nvSpPr>
          <p:cNvPr id="16" name="TextBox 15">
            <a:extLst>
              <a:ext uri="{FF2B5EF4-FFF2-40B4-BE49-F238E27FC236}">
                <a16:creationId xmlns:a16="http://schemas.microsoft.com/office/drawing/2014/main" id="{A5CB173F-69EE-473E-C2F2-90A58A357B68}"/>
              </a:ext>
            </a:extLst>
          </p:cNvPr>
          <p:cNvSpPr txBox="1">
            <a:spLocks/>
          </p:cNvSpPr>
          <p:nvPr/>
        </p:nvSpPr>
        <p:spPr>
          <a:xfrm>
            <a:off x="596006" y="385045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sp>
        <p:nvSpPr>
          <p:cNvPr id="82" name="TextBox 81">
            <a:extLst>
              <a:ext uri="{FF2B5EF4-FFF2-40B4-BE49-F238E27FC236}">
                <a16:creationId xmlns:a16="http://schemas.microsoft.com/office/drawing/2014/main" id="{6BB14332-D406-8640-998C-ED2442FE0D0C}"/>
              </a:ext>
            </a:extLst>
          </p:cNvPr>
          <p:cNvSpPr txBox="1">
            <a:spLocks/>
          </p:cNvSpPr>
          <p:nvPr/>
        </p:nvSpPr>
        <p:spPr>
          <a:xfrm>
            <a:off x="596006" y="419212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nobleman/woman     </a:t>
            </a:r>
            <a:r>
              <a:rPr lang="en-GB" sz="1100">
                <a:effectLst/>
                <a:latin typeface="Georgia" panose="02040502050405020303" pitchFamily="18" charset="0"/>
                <a:ea typeface="Open Sans" panose="020B0606030504020204" pitchFamily="34" charset="0"/>
                <a:cs typeface="Open Sans" panose="020B0606030504020204" pitchFamily="34" charset="0"/>
              </a:rPr>
              <a:t>  |  person of high rank in society </a:t>
            </a:r>
          </a:p>
        </p:txBody>
      </p:sp>
      <p:sp>
        <p:nvSpPr>
          <p:cNvPr id="21" name="TextBox 20">
            <a:extLst>
              <a:ext uri="{FF2B5EF4-FFF2-40B4-BE49-F238E27FC236}">
                <a16:creationId xmlns:a16="http://schemas.microsoft.com/office/drawing/2014/main" id="{B66388E6-2CB6-2900-2BB6-7763FAE09762}"/>
              </a:ext>
            </a:extLst>
          </p:cNvPr>
          <p:cNvSpPr txBox="1">
            <a:spLocks/>
          </p:cNvSpPr>
          <p:nvPr/>
        </p:nvSpPr>
        <p:spPr>
          <a:xfrm>
            <a:off x="596006" y="453380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in the past only very rich and powerful people were Members of Parliament</a:t>
            </a:r>
          </a:p>
        </p:txBody>
      </p:sp>
      <p:sp>
        <p:nvSpPr>
          <p:cNvPr id="97" name="TextBox 96">
            <a:extLst>
              <a:ext uri="{FF2B5EF4-FFF2-40B4-BE49-F238E27FC236}">
                <a16:creationId xmlns:a16="http://schemas.microsoft.com/office/drawing/2014/main" id="{803F5D31-FFF5-4651-F828-EC6607BB1865}"/>
              </a:ext>
            </a:extLst>
          </p:cNvPr>
          <p:cNvSpPr txBox="1">
            <a:spLocks/>
          </p:cNvSpPr>
          <p:nvPr/>
        </p:nvSpPr>
        <p:spPr>
          <a:xfrm>
            <a:off x="596007" y="487547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peacemaker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tries to stop people from arguing or fighting </a:t>
            </a:r>
          </a:p>
        </p:txBody>
      </p:sp>
      <p:sp>
        <p:nvSpPr>
          <p:cNvPr id="26" name="TextBox 25">
            <a:extLst>
              <a:ext uri="{FF2B5EF4-FFF2-40B4-BE49-F238E27FC236}">
                <a16:creationId xmlns:a16="http://schemas.microsoft.com/office/drawing/2014/main" id="{7A9F2753-94EC-640C-D906-6FFB68B85004}"/>
              </a:ext>
            </a:extLst>
          </p:cNvPr>
          <p:cNvSpPr txBox="1">
            <a:spLocks/>
          </p:cNvSpPr>
          <p:nvPr/>
        </p:nvSpPr>
        <p:spPr>
          <a:xfrm>
            <a:off x="596007" y="521714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plot/plotting    </a:t>
            </a:r>
            <a:r>
              <a:rPr lang="en-GB" sz="1100">
                <a:effectLst/>
                <a:latin typeface="Georgia" panose="02040502050405020303" pitchFamily="18" charset="0"/>
                <a:ea typeface="Open Sans" panose="020B0606030504020204" pitchFamily="34" charset="0"/>
                <a:cs typeface="Open Sans" panose="020B0606030504020204" pitchFamily="34" charset="0"/>
              </a:rPr>
              <a:t>  |  secretly plan to harm someone, especially a government or ruler </a:t>
            </a:r>
          </a:p>
        </p:txBody>
      </p:sp>
      <p:sp>
        <p:nvSpPr>
          <p:cNvPr id="28" name="TextBox 27">
            <a:extLst>
              <a:ext uri="{FF2B5EF4-FFF2-40B4-BE49-F238E27FC236}">
                <a16:creationId xmlns:a16="http://schemas.microsoft.com/office/drawing/2014/main" id="{0C08217F-A67F-0922-B6EF-B701C773E561}"/>
              </a:ext>
            </a:extLst>
          </p:cNvPr>
          <p:cNvSpPr txBox="1">
            <a:spLocks/>
          </p:cNvSpPr>
          <p:nvPr/>
        </p:nvSpPr>
        <p:spPr>
          <a:xfrm>
            <a:off x="596007" y="555881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Pope     </a:t>
            </a:r>
            <a:r>
              <a:rPr lang="en-GB" sz="1100">
                <a:effectLst/>
                <a:latin typeface="Georgia" panose="02040502050405020303" pitchFamily="18" charset="0"/>
                <a:ea typeface="Open Sans" panose="020B0606030504020204" pitchFamily="34" charset="0"/>
                <a:cs typeface="Open Sans" panose="020B0606030504020204" pitchFamily="34" charset="0"/>
              </a:rPr>
              <a:t>  |  the head of the Roman Catholic Church </a:t>
            </a:r>
          </a:p>
        </p:txBody>
      </p:sp>
      <p:sp>
        <p:nvSpPr>
          <p:cNvPr id="27" name="TextBox 26">
            <a:extLst>
              <a:ext uri="{FF2B5EF4-FFF2-40B4-BE49-F238E27FC236}">
                <a16:creationId xmlns:a16="http://schemas.microsoft.com/office/drawing/2014/main" id="{A91F1B8F-523B-9D4E-93F2-944FA77797D3}"/>
              </a:ext>
            </a:extLst>
          </p:cNvPr>
          <p:cNvSpPr txBox="1">
            <a:spLocks/>
          </p:cNvSpPr>
          <p:nvPr/>
        </p:nvSpPr>
        <p:spPr>
          <a:xfrm>
            <a:off x="596007" y="590047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77" name="Straight Connector 76">
            <a:extLst>
              <a:ext uri="{FF2B5EF4-FFF2-40B4-BE49-F238E27FC236}">
                <a16:creationId xmlns:a16="http://schemas.microsoft.com/office/drawing/2014/main" id="{C881913D-A16B-D4E7-FF74-AA80A00E8D8F}"/>
              </a:ext>
              <a:ext uri="{C183D7F6-B498-43B3-948B-1728B52AA6E4}">
                <adec:decorative xmlns:adec="http://schemas.microsoft.com/office/drawing/2017/decorative" val="1"/>
              </a:ext>
            </a:extLst>
          </p:cNvPr>
          <p:cNvCxnSpPr>
            <a:cxnSpLocks/>
          </p:cNvCxnSpPr>
          <p:nvPr/>
        </p:nvCxnSpPr>
        <p:spPr>
          <a:xfrm>
            <a:off x="596012" y="278540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A023D68-3830-7CCB-EC55-59FA05B40FB4}"/>
              </a:ext>
              <a:ext uri="{C183D7F6-B498-43B3-948B-1728B52AA6E4}">
                <adec:decorative xmlns:adec="http://schemas.microsoft.com/office/drawing/2017/decorative" val="1"/>
              </a:ext>
            </a:extLst>
          </p:cNvPr>
          <p:cNvCxnSpPr>
            <a:cxnSpLocks/>
          </p:cNvCxnSpPr>
          <p:nvPr/>
        </p:nvCxnSpPr>
        <p:spPr>
          <a:xfrm>
            <a:off x="596012" y="312708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6573B53-7B8A-4BE8-18A6-CE063D258978}"/>
              </a:ext>
              <a:ext uri="{C183D7F6-B498-43B3-948B-1728B52AA6E4}">
                <adec:decorative xmlns:adec="http://schemas.microsoft.com/office/drawing/2017/decorative" val="1"/>
              </a:ext>
            </a:extLst>
          </p:cNvPr>
          <p:cNvCxnSpPr>
            <a:cxnSpLocks/>
          </p:cNvCxnSpPr>
          <p:nvPr/>
        </p:nvCxnSpPr>
        <p:spPr>
          <a:xfrm>
            <a:off x="596012" y="381042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484A6E9-73BB-6F78-5A44-0CC3C9693E78}"/>
              </a:ext>
              <a:ext uri="{C183D7F6-B498-43B3-948B-1728B52AA6E4}">
                <adec:decorative xmlns:adec="http://schemas.microsoft.com/office/drawing/2017/decorative" val="1"/>
              </a:ext>
            </a:extLst>
          </p:cNvPr>
          <p:cNvCxnSpPr>
            <a:cxnSpLocks/>
          </p:cNvCxnSpPr>
          <p:nvPr/>
        </p:nvCxnSpPr>
        <p:spPr>
          <a:xfrm>
            <a:off x="596012" y="449376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6435667-15CA-3808-D156-BDAC396BEC8F}"/>
              </a:ext>
              <a:ext uri="{C183D7F6-B498-43B3-948B-1728B52AA6E4}">
                <adec:decorative xmlns:adec="http://schemas.microsoft.com/office/drawing/2017/decorative" val="1"/>
              </a:ext>
            </a:extLst>
          </p:cNvPr>
          <p:cNvCxnSpPr>
            <a:cxnSpLocks/>
          </p:cNvCxnSpPr>
          <p:nvPr/>
        </p:nvCxnSpPr>
        <p:spPr>
          <a:xfrm>
            <a:off x="596012" y="517711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CA3965B-AE40-644D-8778-350B16A438B6}"/>
              </a:ext>
              <a:ext uri="{C183D7F6-B498-43B3-948B-1728B52AA6E4}">
                <adec:decorative xmlns:adec="http://schemas.microsoft.com/office/drawing/2017/decorative" val="1"/>
              </a:ext>
            </a:extLst>
          </p:cNvPr>
          <p:cNvCxnSpPr>
            <a:cxnSpLocks/>
          </p:cNvCxnSpPr>
          <p:nvPr/>
        </p:nvCxnSpPr>
        <p:spPr>
          <a:xfrm>
            <a:off x="596012" y="551878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7E8604A-F453-631C-DAA1-3597D9FF5A51}"/>
              </a:ext>
              <a:ext uri="{C183D7F6-B498-43B3-948B-1728B52AA6E4}">
                <adec:decorative xmlns:adec="http://schemas.microsoft.com/office/drawing/2017/decorative" val="1"/>
              </a:ext>
            </a:extLst>
          </p:cNvPr>
          <p:cNvCxnSpPr>
            <a:cxnSpLocks/>
          </p:cNvCxnSpPr>
          <p:nvPr/>
        </p:nvCxnSpPr>
        <p:spPr>
          <a:xfrm>
            <a:off x="596012" y="586045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B127515-7AA5-E526-FEF6-4E4DDA227F1E}"/>
              </a:ext>
              <a:ext uri="{C183D7F6-B498-43B3-948B-1728B52AA6E4}">
                <adec:decorative xmlns:adec="http://schemas.microsoft.com/office/drawing/2017/decorative" val="1"/>
              </a:ext>
            </a:extLst>
          </p:cNvPr>
          <p:cNvCxnSpPr>
            <a:cxnSpLocks/>
          </p:cNvCxnSpPr>
          <p:nvPr/>
        </p:nvCxnSpPr>
        <p:spPr>
          <a:xfrm>
            <a:off x="596012" y="176039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F7256DF-6C1F-3D28-9D8C-6A2A58E85891}"/>
              </a:ext>
              <a:ext uri="{C183D7F6-B498-43B3-948B-1728B52AA6E4}">
                <adec:decorative xmlns:adec="http://schemas.microsoft.com/office/drawing/2017/decorative" val="1"/>
              </a:ext>
            </a:extLst>
          </p:cNvPr>
          <p:cNvCxnSpPr>
            <a:cxnSpLocks/>
          </p:cNvCxnSpPr>
          <p:nvPr/>
        </p:nvCxnSpPr>
        <p:spPr>
          <a:xfrm>
            <a:off x="596012" y="141872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C678AF-ABCF-8E89-6605-463E644A86D6}"/>
              </a:ext>
              <a:ext uri="{C183D7F6-B498-43B3-948B-1728B52AA6E4}">
                <adec:decorative xmlns:adec="http://schemas.microsoft.com/office/drawing/2017/decorative" val="1"/>
              </a:ext>
            </a:extLst>
          </p:cNvPr>
          <p:cNvCxnSpPr>
            <a:cxnSpLocks/>
          </p:cNvCxnSpPr>
          <p:nvPr/>
        </p:nvCxnSpPr>
        <p:spPr>
          <a:xfrm>
            <a:off x="596012" y="210206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B7C04B-7D05-66C5-7EDE-582F3BE7AD85}"/>
              </a:ext>
              <a:ext uri="{C183D7F6-B498-43B3-948B-1728B52AA6E4}">
                <adec:decorative xmlns:adec="http://schemas.microsoft.com/office/drawing/2017/decorative" val="1"/>
              </a:ext>
            </a:extLst>
          </p:cNvPr>
          <p:cNvCxnSpPr>
            <a:cxnSpLocks/>
          </p:cNvCxnSpPr>
          <p:nvPr/>
        </p:nvCxnSpPr>
        <p:spPr>
          <a:xfrm>
            <a:off x="596012" y="346875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A242D2-93E7-F70A-58CC-22CEFE9495D4}"/>
              </a:ext>
              <a:ext uri="{C183D7F6-B498-43B3-948B-1728B52AA6E4}">
                <adec:decorative xmlns:adec="http://schemas.microsoft.com/office/drawing/2017/decorative" val="1"/>
              </a:ext>
            </a:extLst>
          </p:cNvPr>
          <p:cNvCxnSpPr>
            <a:cxnSpLocks/>
          </p:cNvCxnSpPr>
          <p:nvPr/>
        </p:nvCxnSpPr>
        <p:spPr>
          <a:xfrm>
            <a:off x="596012" y="415209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584B68-B75C-83B3-5F23-346ACDF06DBE}"/>
              </a:ext>
              <a:ext uri="{C183D7F6-B498-43B3-948B-1728B52AA6E4}">
                <adec:decorative xmlns:adec="http://schemas.microsoft.com/office/drawing/2017/decorative" val="1"/>
              </a:ext>
            </a:extLst>
          </p:cNvPr>
          <p:cNvCxnSpPr>
            <a:cxnSpLocks/>
          </p:cNvCxnSpPr>
          <p:nvPr/>
        </p:nvCxnSpPr>
        <p:spPr>
          <a:xfrm>
            <a:off x="596012" y="483544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17E7F54-12ED-D512-6951-AF1ACD85C0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Tree>
    <p:extLst>
      <p:ext uri="{BB962C8B-B14F-4D97-AF65-F5344CB8AC3E}">
        <p14:creationId xmlns:p14="http://schemas.microsoft.com/office/powerpoint/2010/main" val="258712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17DD-7165-EB80-DB8A-521B8DE0718E}"/>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3862ED7C-FE94-ED42-8343-779549A1B1EE}"/>
              </a:ext>
              <a:ext uri="{C183D7F6-B498-43B3-948B-1728B52AA6E4}">
                <adec:decorative xmlns:adec="http://schemas.microsoft.com/office/drawing/2017/decorative" val="1"/>
              </a:ext>
            </a:extLst>
          </p:cNvPr>
          <p:cNvGrpSpPr/>
          <p:nvPr/>
        </p:nvGrpSpPr>
        <p:grpSpPr>
          <a:xfrm>
            <a:off x="-1" y="0"/>
            <a:ext cx="12192001" cy="6853344"/>
            <a:chOff x="-1" y="0"/>
            <a:chExt cx="12192001" cy="6853344"/>
          </a:xfrm>
        </p:grpSpPr>
        <p:pic>
          <p:nvPicPr>
            <p:cNvPr id="7" name="Picture 6">
              <a:extLst>
                <a:ext uri="{FF2B5EF4-FFF2-40B4-BE49-F238E27FC236}">
                  <a16:creationId xmlns:a16="http://schemas.microsoft.com/office/drawing/2014/main" id="{F33275C2-AE16-4044-4B65-8FBBC62E0F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11" name="Picture 10">
              <a:extLst>
                <a:ext uri="{FF2B5EF4-FFF2-40B4-BE49-F238E27FC236}">
                  <a16:creationId xmlns:a16="http://schemas.microsoft.com/office/drawing/2014/main" id="{2E1C01F7-2114-B64E-B339-80AD62F33B0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15" name="Picture 14">
              <a:extLst>
                <a:ext uri="{FF2B5EF4-FFF2-40B4-BE49-F238E27FC236}">
                  <a16:creationId xmlns:a16="http://schemas.microsoft.com/office/drawing/2014/main" id="{DA3F6CE1-A854-6A1E-78E6-5F81E980308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grpSp>
      <p:sp>
        <p:nvSpPr>
          <p:cNvPr id="3" name="Title 8">
            <a:extLst>
              <a:ext uri="{FF2B5EF4-FFF2-40B4-BE49-F238E27FC236}">
                <a16:creationId xmlns:a16="http://schemas.microsoft.com/office/drawing/2014/main" id="{26383A04-1004-1668-6504-5FC7162CF81E}"/>
              </a:ext>
              <a:ext uri="{C183D7F6-B498-43B3-948B-1728B52AA6E4}">
                <adec:decorative xmlns:adec="http://schemas.microsoft.com/office/drawing/2017/decorative" val="0"/>
              </a:ext>
            </a:extLst>
          </p:cNvPr>
          <p:cNvSpPr txBox="1">
            <a:spLocks/>
          </p:cNvSpPr>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3" name="TextBox 102">
            <a:extLst>
              <a:ext uri="{FF2B5EF4-FFF2-40B4-BE49-F238E27FC236}">
                <a16:creationId xmlns:a16="http://schemas.microsoft.com/office/drawing/2014/main" id="{82DDD4DF-F444-546E-28A8-8B3576BA0766}"/>
              </a:ext>
            </a:extLst>
          </p:cNvPr>
          <p:cNvSpPr txBox="1">
            <a:spLocks/>
          </p:cNvSpPr>
          <p:nvPr/>
        </p:nvSpPr>
        <p:spPr>
          <a:xfrm>
            <a:off x="596005" y="178672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Roman Catholic Church   </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Christian religion with the Pope as its head </a:t>
            </a:r>
          </a:p>
        </p:txBody>
      </p:sp>
      <p:sp>
        <p:nvSpPr>
          <p:cNvPr id="4" name="TextBox 3">
            <a:extLst>
              <a:ext uri="{FF2B5EF4-FFF2-40B4-BE49-F238E27FC236}">
                <a16:creationId xmlns:a16="http://schemas.microsoft.com/office/drawing/2014/main" id="{C86B8B7E-49C3-31CA-4A29-CBF7755D90F8}"/>
              </a:ext>
            </a:extLst>
          </p:cNvPr>
          <p:cNvSpPr txBox="1">
            <a:spLocks/>
          </p:cNvSpPr>
          <p:nvPr/>
        </p:nvSpPr>
        <p:spPr>
          <a:xfrm>
            <a:off x="596004" y="1475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regnant</a:t>
            </a:r>
            <a:r>
              <a:rPr lang="en-GB" sz="1100" b="1" dirty="0">
                <a:solidFill>
                  <a:srgbClr val="FF0000"/>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solidFill>
                  <a:srgbClr val="FF0000"/>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a queen who rules in her own right, not because she is the wife of a king</a:t>
            </a:r>
          </a:p>
        </p:txBody>
      </p:sp>
      <p:sp>
        <p:nvSpPr>
          <p:cNvPr id="100" name="TextBox 99">
            <a:extLst>
              <a:ext uri="{FF2B5EF4-FFF2-40B4-BE49-F238E27FC236}">
                <a16:creationId xmlns:a16="http://schemas.microsoft.com/office/drawing/2014/main" id="{B3916B7E-134A-A0EB-208C-6C097435F879}"/>
              </a:ext>
            </a:extLst>
          </p:cNvPr>
          <p:cNvSpPr txBox="1">
            <a:spLocks/>
          </p:cNvSpPr>
          <p:nvPr/>
        </p:nvSpPr>
        <p:spPr>
          <a:xfrm>
            <a:off x="596003" y="116424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regent     </a:t>
            </a:r>
            <a:r>
              <a:rPr lang="en-GB" sz="1100">
                <a:effectLst/>
                <a:latin typeface="Georgia" panose="02040502050405020303" pitchFamily="18" charset="0"/>
                <a:ea typeface="Open Sans" panose="020B0606030504020204" pitchFamily="34" charset="0"/>
                <a:cs typeface="Open Sans" panose="020B0606030504020204" pitchFamily="34" charset="0"/>
              </a:rPr>
              <a:t>  |  person who rules when the king or queen is unable to </a:t>
            </a:r>
          </a:p>
        </p:txBody>
      </p:sp>
      <p:sp>
        <p:nvSpPr>
          <p:cNvPr id="13" name="TextBox 12">
            <a:extLst>
              <a:ext uri="{FF2B5EF4-FFF2-40B4-BE49-F238E27FC236}">
                <a16:creationId xmlns:a16="http://schemas.microsoft.com/office/drawing/2014/main" id="{09CAEE1B-C48F-E99E-1A83-9715F1FB98BF}"/>
              </a:ext>
            </a:extLst>
          </p:cNvPr>
          <p:cNvSpPr txBox="1">
            <a:spLocks/>
          </p:cNvSpPr>
          <p:nvPr/>
        </p:nvSpPr>
        <p:spPr>
          <a:xfrm>
            <a:off x="596005" y="209797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Supreme Head     </a:t>
            </a:r>
            <a:r>
              <a:rPr lang="en-GB" sz="1100" dirty="0">
                <a:effectLst/>
                <a:latin typeface="Georgia" panose="02040502050405020303" pitchFamily="18" charset="0"/>
                <a:ea typeface="Open Sans" panose="020B0606030504020204" pitchFamily="34" charset="0"/>
                <a:cs typeface="Open Sans" panose="020B0606030504020204" pitchFamily="34" charset="0"/>
              </a:rPr>
              <a:t>  |  the highest in rank </a:t>
            </a:r>
          </a:p>
        </p:txBody>
      </p:sp>
      <p:sp>
        <p:nvSpPr>
          <p:cNvPr id="109" name="TextBox 108">
            <a:extLst>
              <a:ext uri="{FF2B5EF4-FFF2-40B4-BE49-F238E27FC236}">
                <a16:creationId xmlns:a16="http://schemas.microsoft.com/office/drawing/2014/main" id="{95584EFB-3599-EFE0-B6C1-CD09C4798845}"/>
              </a:ext>
            </a:extLst>
          </p:cNvPr>
          <p:cNvSpPr txBox="1">
            <a:spLocks/>
          </p:cNvSpPr>
          <p:nvPr/>
        </p:nvSpPr>
        <p:spPr>
          <a:xfrm>
            <a:off x="596006" y="240921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a:t>
            </a:r>
          </a:p>
        </p:txBody>
      </p:sp>
      <p:sp>
        <p:nvSpPr>
          <p:cNvPr id="112" name="TextBox 111">
            <a:extLst>
              <a:ext uri="{FF2B5EF4-FFF2-40B4-BE49-F238E27FC236}">
                <a16:creationId xmlns:a16="http://schemas.microsoft.com/office/drawing/2014/main" id="{635B040D-B55B-6A08-A410-5D1DBCAB610B}"/>
              </a:ext>
            </a:extLst>
          </p:cNvPr>
          <p:cNvSpPr txBox="1">
            <a:spLocks/>
          </p:cNvSpPr>
          <p:nvPr/>
        </p:nvSpPr>
        <p:spPr>
          <a:xfrm>
            <a:off x="596006" y="272046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wealthy   </a:t>
            </a:r>
            <a:r>
              <a:rPr lang="en-GB" sz="1100">
                <a:effectLst/>
                <a:latin typeface="Georgia" panose="02040502050405020303" pitchFamily="18" charset="0"/>
                <a:ea typeface="Open Sans" panose="020B0606030504020204" pitchFamily="34" charset="0"/>
                <a:cs typeface="Open Sans" panose="020B0606030504020204" pitchFamily="34" charset="0"/>
              </a:rPr>
              <a:t>  |  having a large amount of money, property, land and valuable possessions </a:t>
            </a:r>
          </a:p>
        </p:txBody>
      </p:sp>
      <p:sp>
        <p:nvSpPr>
          <p:cNvPr id="115" name="TextBox 114">
            <a:extLst>
              <a:ext uri="{FF2B5EF4-FFF2-40B4-BE49-F238E27FC236}">
                <a16:creationId xmlns:a16="http://schemas.microsoft.com/office/drawing/2014/main" id="{0D371CFD-0029-536E-9928-CD7C3A52B4FC}"/>
              </a:ext>
              <a:ext uri="{C183D7F6-B498-43B3-948B-1728B52AA6E4}">
                <adec:decorative xmlns:adec="http://schemas.microsoft.com/office/drawing/2017/decorative" val="0"/>
              </a:ext>
            </a:extLst>
          </p:cNvPr>
          <p:cNvSpPr txBox="1">
            <a:spLocks/>
          </p:cNvSpPr>
          <p:nvPr/>
        </p:nvSpPr>
        <p:spPr>
          <a:xfrm>
            <a:off x="596007" y="30317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widow    </a:t>
            </a:r>
            <a:r>
              <a:rPr lang="en-GB" sz="1100">
                <a:effectLst/>
                <a:latin typeface="Georgia" panose="02040502050405020303" pitchFamily="18" charset="0"/>
                <a:ea typeface="Open Sans" panose="020B0606030504020204" pitchFamily="34" charset="0"/>
                <a:cs typeface="Open Sans" panose="020B0606030504020204" pitchFamily="34" charset="0"/>
              </a:rPr>
              <a:t> | woman whose husband has died</a:t>
            </a:r>
          </a:p>
        </p:txBody>
      </p:sp>
      <p:cxnSp>
        <p:nvCxnSpPr>
          <p:cNvPr id="107" name="Straight Connector 106">
            <a:extLst>
              <a:ext uri="{FF2B5EF4-FFF2-40B4-BE49-F238E27FC236}">
                <a16:creationId xmlns:a16="http://schemas.microsoft.com/office/drawing/2014/main" id="{CF5AC091-CB8E-DBD9-CD72-4796ABF170B0}"/>
              </a:ext>
              <a:ext uri="{C183D7F6-B498-43B3-948B-1728B52AA6E4}">
                <adec:decorative xmlns:adec="http://schemas.microsoft.com/office/drawing/2017/decorative" val="1"/>
              </a:ext>
            </a:extLst>
          </p:cNvPr>
          <p:cNvCxnSpPr>
            <a:cxnSpLocks/>
          </p:cNvCxnSpPr>
          <p:nvPr/>
        </p:nvCxnSpPr>
        <p:spPr>
          <a:xfrm>
            <a:off x="596012" y="14506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FA495A-9605-199B-F0C4-5D086F478653}"/>
              </a:ext>
              <a:ext uri="{C183D7F6-B498-43B3-948B-1728B52AA6E4}">
                <adec:decorative xmlns:adec="http://schemas.microsoft.com/office/drawing/2017/decorative" val="1"/>
              </a:ext>
            </a:extLst>
          </p:cNvPr>
          <p:cNvCxnSpPr>
            <a:cxnSpLocks/>
          </p:cNvCxnSpPr>
          <p:nvPr/>
        </p:nvCxnSpPr>
        <p:spPr>
          <a:xfrm>
            <a:off x="596012" y="207315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D3249FA-976D-7DC1-106F-973DAC349D1B}"/>
              </a:ext>
              <a:ext uri="{C183D7F6-B498-43B3-948B-1728B52AA6E4}">
                <adec:decorative xmlns:adec="http://schemas.microsoft.com/office/drawing/2017/decorative" val="1"/>
              </a:ext>
            </a:extLst>
          </p:cNvPr>
          <p:cNvCxnSpPr>
            <a:cxnSpLocks/>
          </p:cNvCxnSpPr>
          <p:nvPr/>
        </p:nvCxnSpPr>
        <p:spPr>
          <a:xfrm>
            <a:off x="596012" y="238439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F0C77E-5182-7F3A-7979-01689B7039EB}"/>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VOCABULARY LIST 3</a:t>
            </a:r>
            <a:br>
              <a:rPr lang="en-GB" dirty="0">
                <a:solidFill>
                  <a:srgbClr val="E6E6E6"/>
                </a:solidFill>
              </a:rPr>
            </a:br>
            <a:endParaRPr lang="en-GB" dirty="0">
              <a:solidFill>
                <a:srgbClr val="E6E6E6"/>
              </a:solidFill>
            </a:endParaRPr>
          </a:p>
        </p:txBody>
      </p:sp>
      <p:cxnSp>
        <p:nvCxnSpPr>
          <p:cNvPr id="14" name="Straight Connector 13">
            <a:extLst>
              <a:ext uri="{FF2B5EF4-FFF2-40B4-BE49-F238E27FC236}">
                <a16:creationId xmlns:a16="http://schemas.microsoft.com/office/drawing/2014/main" id="{7D50F59D-974A-5938-2E67-F4F64F39E475}"/>
              </a:ext>
              <a:ext uri="{C183D7F6-B498-43B3-948B-1728B52AA6E4}">
                <adec:decorative xmlns:adec="http://schemas.microsoft.com/office/drawing/2017/decorative" val="1"/>
              </a:ext>
            </a:extLst>
          </p:cNvPr>
          <p:cNvCxnSpPr>
            <a:cxnSpLocks/>
          </p:cNvCxnSpPr>
          <p:nvPr/>
        </p:nvCxnSpPr>
        <p:spPr>
          <a:xfrm>
            <a:off x="596012" y="176191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712148D-C017-8D76-C7AF-E7F717C04279}"/>
              </a:ext>
              <a:ext uri="{C183D7F6-B498-43B3-948B-1728B52AA6E4}">
                <adec:decorative xmlns:adec="http://schemas.microsoft.com/office/drawing/2017/decorative" val="1"/>
              </a:ext>
            </a:extLst>
          </p:cNvPr>
          <p:cNvCxnSpPr>
            <a:cxnSpLocks/>
          </p:cNvCxnSpPr>
          <p:nvPr/>
        </p:nvCxnSpPr>
        <p:spPr>
          <a:xfrm>
            <a:off x="596010" y="269564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CAF3356-7082-D38B-9283-84D62EB07C2C}"/>
              </a:ext>
              <a:ext uri="{C183D7F6-B498-43B3-948B-1728B52AA6E4}">
                <adec:decorative xmlns:adec="http://schemas.microsoft.com/office/drawing/2017/decorative" val="1"/>
              </a:ext>
            </a:extLst>
          </p:cNvPr>
          <p:cNvCxnSpPr>
            <a:cxnSpLocks/>
          </p:cNvCxnSpPr>
          <p:nvPr/>
        </p:nvCxnSpPr>
        <p:spPr>
          <a:xfrm>
            <a:off x="610724" y="300688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66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B55F1-B685-E6A0-6324-170E0C1197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EEEAED-E3C4-EF6D-58DB-D3FDBA3189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9275305B-807A-8FBC-0804-CFD0F3A8D0A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50959" y="4509291"/>
            <a:ext cx="1975011" cy="1975011"/>
          </a:xfrm>
          <a:prstGeom prst="rect">
            <a:avLst/>
          </a:prstGeom>
        </p:spPr>
      </p:pic>
      <p:sp>
        <p:nvSpPr>
          <p:cNvPr id="18" name="Rectangle 17">
            <a:extLst>
              <a:ext uri="{FF2B5EF4-FFF2-40B4-BE49-F238E27FC236}">
                <a16:creationId xmlns:a16="http://schemas.microsoft.com/office/drawing/2014/main" id="{B20570EC-EC0F-DFB5-272B-295D3CA0F1E7}"/>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FD1525-EAAD-34D3-57D8-ABC0CBCAE5C9}"/>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052B0A-9B94-913A-6DED-CE5405802F34}"/>
              </a:ext>
              <a:ext uri="{C183D7F6-B498-43B3-948B-1728B52AA6E4}">
                <adec:decorative xmlns:adec="http://schemas.microsoft.com/office/drawing/2017/decorative" val="1"/>
              </a:ext>
            </a:extLst>
          </p:cNvPr>
          <p:cNvSpPr/>
          <p:nvPr/>
        </p:nvSpPr>
        <p:spPr>
          <a:xfrm>
            <a:off x="4290638" y="4635063"/>
            <a:ext cx="3560620" cy="170356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C07045F-053E-F569-454D-5808F60AD7B3}"/>
              </a:ext>
              <a:ext uri="{C183D7F6-B498-43B3-948B-1728B52AA6E4}">
                <adec:decorative xmlns:adec="http://schemas.microsoft.com/office/drawing/2017/decorative" val="1"/>
              </a:ext>
            </a:extLst>
          </p:cNvPr>
          <p:cNvSpPr txBox="1"/>
          <p:nvPr/>
        </p:nvSpPr>
        <p:spPr>
          <a:xfrm>
            <a:off x="4361154" y="480153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2A7D48D7-7D65-24CC-0211-68893E7DBB6F}"/>
              </a:ext>
              <a:ext uri="{C183D7F6-B498-43B3-948B-1728B52AA6E4}">
                <adec:decorative xmlns:adec="http://schemas.microsoft.com/office/drawing/2017/decorative" val="1"/>
              </a:ext>
            </a:extLst>
          </p:cNvPr>
          <p:cNvSpPr txBox="1"/>
          <p:nvPr/>
        </p:nvSpPr>
        <p:spPr>
          <a:xfrm>
            <a:off x="4355198" y="532557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C14F443B-E0FE-3397-8FBF-2AE67D7D3300}"/>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4742CF41-3716-DEFE-F79F-65FD3BA5B68A}"/>
              </a:ext>
              <a:ext uri="{C183D7F6-B498-43B3-948B-1728B52AA6E4}">
                <adec:decorative xmlns:adec="http://schemas.microsoft.com/office/drawing/2017/decorative" val="1"/>
              </a:ext>
            </a:extLst>
          </p:cNvPr>
          <p:cNvCxnSpPr>
            <a:cxnSpLocks/>
          </p:cNvCxnSpPr>
          <p:nvPr/>
        </p:nvCxnSpPr>
        <p:spPr>
          <a:xfrm>
            <a:off x="4421688" y="5255557"/>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DECC64-485E-89DB-D287-E823D9C31FA6}"/>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7064A2A7-9A8F-BE2A-9003-D522F7F704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54598" y="152313"/>
            <a:ext cx="980840" cy="980840"/>
          </a:xfrm>
          <a:prstGeom prst="rect">
            <a:avLst/>
          </a:prstGeom>
        </p:spPr>
      </p:pic>
      <p:sp>
        <p:nvSpPr>
          <p:cNvPr id="8" name="Title 7">
            <a:extLst>
              <a:ext uri="{FF2B5EF4-FFF2-40B4-BE49-F238E27FC236}">
                <a16:creationId xmlns:a16="http://schemas.microsoft.com/office/drawing/2014/main" id="{8940F933-EBEF-7D50-688F-5082DA2E9552}"/>
              </a:ext>
            </a:extLst>
          </p:cNvPr>
          <p:cNvSpPr txBox="1">
            <a:spLocks noGrp="1"/>
          </p:cNvSpPr>
          <p:nvPr>
            <p:ph type="title" idx="4294967295"/>
          </p:nvPr>
        </p:nvSpPr>
        <p:spPr>
          <a:xfrm>
            <a:off x="4782683" y="386924"/>
            <a:ext cx="657294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KATHERINE OF ARAGON</a:t>
            </a:r>
          </a:p>
        </p:txBody>
      </p:sp>
      <p:pic>
        <p:nvPicPr>
          <p:cNvPr id="9" name="Picture 8" descr="A painting of a woman in period dress, wearing black with a cross pendant. She wears a black hood. She holds a small monkey and a coin in her hands.">
            <a:hlinkClick r:id="rId6"/>
            <a:extLst>
              <a:ext uri="{FF2B5EF4-FFF2-40B4-BE49-F238E27FC236}">
                <a16:creationId xmlns:a16="http://schemas.microsoft.com/office/drawing/2014/main" id="{34B5BAD6-0748-6036-EFCF-167E5D474E2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F83E567B-CEAF-369D-502B-5B75C40713F8}"/>
              </a:ext>
            </a:extLst>
          </p:cNvPr>
          <p:cNvSpPr txBox="1"/>
          <p:nvPr/>
        </p:nvSpPr>
        <p:spPr>
          <a:xfrm>
            <a:off x="4188857" y="912419"/>
            <a:ext cx="37888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Spanish princess who became </a:t>
            </a:r>
            <a: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t>a powerful and</a:t>
            </a: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brave queen </a:t>
            </a:r>
          </a:p>
        </p:txBody>
      </p:sp>
      <p:sp>
        <p:nvSpPr>
          <p:cNvPr id="22" name="TextBox 21">
            <a:extLst>
              <a:ext uri="{FF2B5EF4-FFF2-40B4-BE49-F238E27FC236}">
                <a16:creationId xmlns:a16="http://schemas.microsoft.com/office/drawing/2014/main" id="{289054F4-8EC1-4F3B-6A33-2EDF4D128DB3}"/>
              </a:ext>
              <a:ext uri="{C183D7F6-B498-43B3-948B-1728B52AA6E4}">
                <adec:decorative xmlns:adec="http://schemas.microsoft.com/office/drawing/2017/decorative" val="0"/>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1509 - 1533 </a:t>
            </a:r>
          </a:p>
        </p:txBody>
      </p:sp>
      <p:sp>
        <p:nvSpPr>
          <p:cNvPr id="23" name="TextBox 22">
            <a:extLst>
              <a:ext uri="{FF2B5EF4-FFF2-40B4-BE49-F238E27FC236}">
                <a16:creationId xmlns:a16="http://schemas.microsoft.com/office/drawing/2014/main" id="{9958F0C3-DC9F-86AF-4682-3093BDD5F59F}"/>
              </a:ext>
              <a:ext uri="{C183D7F6-B498-43B3-948B-1728B52AA6E4}">
                <adec:decorative xmlns:adec="http://schemas.microsoft.com/office/drawing/2017/decorative" val="0"/>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1485 - 1536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Madrid, Spain</a:t>
            </a:r>
          </a:p>
        </p:txBody>
      </p:sp>
      <p:sp>
        <p:nvSpPr>
          <p:cNvPr id="20" name="TextBox 19">
            <a:extLst>
              <a:ext uri="{FF2B5EF4-FFF2-40B4-BE49-F238E27FC236}">
                <a16:creationId xmlns:a16="http://schemas.microsoft.com/office/drawing/2014/main" id="{C8B774D5-8E90-3C0F-5A17-296A5695C285}"/>
              </a:ext>
            </a:extLst>
          </p:cNvPr>
          <p:cNvSpPr txBox="1"/>
          <p:nvPr/>
        </p:nvSpPr>
        <p:spPr>
          <a:xfrm>
            <a:off x="4188857" y="1387509"/>
            <a:ext cx="3560619" cy="3139321"/>
          </a:xfrm>
          <a:prstGeom prst="rect">
            <a:avLst/>
          </a:prstGeom>
          <a:noFill/>
        </p:spPr>
        <p:txBody>
          <a:bodyPr wrap="square" rtlCol="0">
            <a:spAutoFit/>
          </a:bodyPr>
          <a:lstStyle/>
          <a:p>
            <a:pPr fontAlgn="base"/>
            <a:r>
              <a:rPr lang="en-GB" sz="1100" dirty="0">
                <a:effectLst/>
                <a:latin typeface="Georgia" panose="02040502050405020303" pitchFamily="18" charset="0"/>
                <a:ea typeface="Open Sans" panose="020B0606030504020204" pitchFamily="34" charset="0"/>
                <a:cs typeface="Open Sans" panose="020B0606030504020204" pitchFamily="34" charset="0"/>
              </a:rPr>
              <a:t>Katherine</a:t>
            </a:r>
            <a:r>
              <a:rPr lang="en-GB" sz="1100" dirty="0">
                <a:latin typeface="Georgia" panose="02040502050405020303" pitchFamily="18" charset="0"/>
              </a:rPr>
              <a:t> was a Spanish princess, daughter of Isabella of Castile and Ferdinand of Aragon. Her mother was a very strong and powerful Queen </a:t>
            </a:r>
            <a:r>
              <a:rPr lang="en-GB" sz="1100" b="1" dirty="0">
                <a:latin typeface="Georgia" panose="02040502050405020303" pitchFamily="18" charset="0"/>
              </a:rPr>
              <a:t>regnant</a:t>
            </a:r>
            <a:r>
              <a:rPr lang="en-GB" sz="1100" dirty="0">
                <a:latin typeface="Georgia" panose="02040502050405020303" pitchFamily="18" charset="0"/>
              </a:rPr>
              <a:t>.</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Katherine c</a:t>
            </a:r>
            <a:r>
              <a:rPr lang="en-GB" sz="1100" dirty="0">
                <a:effectLst/>
                <a:latin typeface="Georgia" panose="02040502050405020303" pitchFamily="18" charset="0"/>
                <a:ea typeface="Open Sans" panose="020B0606030504020204" pitchFamily="34" charset="0"/>
                <a:cs typeface="Open Sans" panose="020B0606030504020204" pitchFamily="34" charset="0"/>
              </a:rPr>
              <a:t>ame to England in 1501, aged 15 as part of a marriage </a:t>
            </a:r>
            <a:r>
              <a:rPr lang="en-GB" sz="1100" b="1" dirty="0">
                <a:effectLst/>
                <a:latin typeface="Georgia" panose="02040502050405020303" pitchFamily="18" charset="0"/>
                <a:ea typeface="Open Sans" panose="020B0606030504020204" pitchFamily="34" charset="0"/>
                <a:cs typeface="Open Sans" panose="020B0606030504020204" pitchFamily="34" charset="0"/>
              </a:rPr>
              <a:t>alliance </a:t>
            </a:r>
            <a:r>
              <a:rPr lang="en-GB" sz="1100" dirty="0">
                <a:effectLst/>
                <a:latin typeface="Georgia" panose="02040502050405020303" pitchFamily="18" charset="0"/>
                <a:ea typeface="Open Sans" panose="020B0606030504020204" pitchFamily="34" charset="0"/>
                <a:cs typeface="Open Sans" panose="020B0606030504020204" pitchFamily="34" charset="0"/>
              </a:rPr>
              <a:t>between England </a:t>
            </a:r>
            <a:r>
              <a:rPr lang="en-GB" sz="1100" dirty="0">
                <a:latin typeface="Georgia" panose="02040502050405020303" pitchFamily="18" charset="0"/>
                <a:ea typeface="Open Sans" panose="020B0606030504020204" pitchFamily="34" charset="0"/>
                <a:cs typeface="Open Sans" panose="020B0606030504020204" pitchFamily="34" charset="0"/>
              </a:rPr>
              <a:t>and Spain.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She brought a large </a:t>
            </a:r>
            <a:r>
              <a:rPr lang="en-GB" sz="1100" b="1" dirty="0">
                <a:latin typeface="Georgia" panose="02040502050405020303" pitchFamily="18" charset="0"/>
                <a:ea typeface="Open Sans" panose="020B0606030504020204" pitchFamily="34" charset="0"/>
                <a:cs typeface="Open Sans" panose="020B0606030504020204" pitchFamily="34" charset="0"/>
              </a:rPr>
              <a:t>entourage</a:t>
            </a:r>
            <a:r>
              <a:rPr lang="en-GB" sz="1100" dirty="0">
                <a:latin typeface="Georgia" panose="02040502050405020303" pitchFamily="18" charset="0"/>
                <a:ea typeface="Open Sans" panose="020B0606030504020204" pitchFamily="34" charset="0"/>
                <a:cs typeface="Open Sans" panose="020B0606030504020204" pitchFamily="34" charset="0"/>
              </a:rPr>
              <a:t> with her, including Catalina of Motril who might have been an enslaved Muslim woman.</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She married Henry VII’s oldest son, Arthur, but he died a few months later.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In 1509, aged 23 she married Arthur’s younger brother Henry VIII.</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The first 10 years of their marriage were happy.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In 1513, Katherine became </a:t>
            </a:r>
            <a:r>
              <a:rPr lang="en-GB" sz="1100" b="1" dirty="0">
                <a:effectLst/>
                <a:latin typeface="Georgia" panose="02040502050405020303" pitchFamily="18" charset="0"/>
                <a:ea typeface="Open Sans" panose="020B0606030504020204" pitchFamily="34" charset="0"/>
                <a:cs typeface="Open Sans" panose="020B0606030504020204" pitchFamily="34" charset="0"/>
              </a:rPr>
              <a:t>regent</a:t>
            </a:r>
            <a:r>
              <a:rPr lang="en-GB" sz="1100" dirty="0">
                <a:effectLst/>
                <a:latin typeface="Georgia" panose="02040502050405020303" pitchFamily="18" charset="0"/>
                <a:ea typeface="Open Sans" panose="020B0606030504020204" pitchFamily="34" charset="0"/>
                <a:cs typeface="Open Sans" panose="020B0606030504020204" pitchFamily="34" charset="0"/>
              </a:rPr>
              <a:t> while Henry was fighting in France. The Scottish army took this as an opportunity to invade England. Katherine rode north in full armour to address the English troops. </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068E638D-95A4-4663-04C7-FC207B4D4CAD}"/>
              </a:ext>
            </a:extLst>
          </p:cNvPr>
          <p:cNvSpPr txBox="1"/>
          <p:nvPr/>
        </p:nvSpPr>
        <p:spPr>
          <a:xfrm>
            <a:off x="7849177" y="969267"/>
            <a:ext cx="3618440" cy="3816429"/>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She had one son who sadly only lived for two months, and she suffered other losses of pregnancies too. In 1516, she had a daughter, Mary. </a:t>
            </a:r>
          </a:p>
          <a:p>
            <a:pPr marL="171450" indent="-171450" defTabSz="144000">
              <a:buFont typeface="Arial" panose="020B0604020202020204" pitchFamily="34" charset="0"/>
              <a:buChar char="•"/>
            </a:pP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Henry was obsessed with having a son and </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wanted to remarry.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He thought that God was punishing him because he had married his brother’s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widow</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a:t>
            </a:r>
          </a:p>
          <a:p>
            <a:pPr defTabSz="144000"/>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Henry claimed their marriage was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invalid</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and wanted Katherine </a:t>
            </a:r>
            <a:r>
              <a:rPr lang="en-GB" sz="1100" dirty="0">
                <a:latin typeface="Georgia" panose="02040502050405020303" pitchFamily="18" charset="0"/>
                <a:ea typeface="Open Sans Semibold" panose="020B0606030504020204" pitchFamily="34" charset="0"/>
                <a:cs typeface="Open Sans Semibold" panose="020B0606030504020204" pitchFamily="34" charset="0"/>
              </a:rPr>
              <a:t>to</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go quietly into a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convent</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She refused and gave a powerful speech in court to argue that their marriage was valid. The Pope supported her. </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latin typeface="Georgia" panose="02040502050405020303" pitchFamily="18" charset="0"/>
              </a:rPr>
              <a:t>Eventually, Henry went against the Pope. He banished Katherine from court, and she was banned from </a:t>
            </a:r>
            <a:br>
              <a:rPr lang="en-GB" sz="1100" dirty="0">
                <a:latin typeface="Georgia" panose="02040502050405020303" pitchFamily="18" charset="0"/>
              </a:rPr>
            </a:br>
            <a:r>
              <a:rPr lang="en-GB" sz="1100" dirty="0">
                <a:latin typeface="Georgia" panose="02040502050405020303" pitchFamily="18" charset="0"/>
              </a:rPr>
              <a:t>seeing her daughter. She remained popular </a:t>
            </a:r>
            <a:br>
              <a:rPr lang="en-GB" sz="1100" dirty="0">
                <a:latin typeface="Georgia" panose="02040502050405020303" pitchFamily="18" charset="0"/>
              </a:rPr>
            </a:br>
            <a:r>
              <a:rPr lang="en-GB" sz="1100" dirty="0">
                <a:latin typeface="Georgia" panose="02040502050405020303" pitchFamily="18" charset="0"/>
              </a:rPr>
              <a:t>with the public until she died. </a:t>
            </a:r>
          </a:p>
          <a:p>
            <a:pPr defTabSz="144000"/>
            <a:endParaRPr lang="en-GB" sz="1100" i="1" dirty="0">
              <a:latin typeface="Georgia" panose="02040502050405020303" pitchFamily="18" charset="0"/>
            </a:endParaRPr>
          </a:p>
          <a:p>
            <a:pPr defTabSz="144000"/>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60806C9B-61DC-A607-7C74-6E464F7D0EFD}"/>
              </a:ext>
            </a:extLst>
          </p:cNvPr>
          <p:cNvSpPr txBox="1"/>
          <p:nvPr/>
        </p:nvSpPr>
        <p:spPr>
          <a:xfrm>
            <a:off x="8105419" y="5180860"/>
            <a:ext cx="1650328" cy="600164"/>
          </a:xfrm>
          <a:prstGeom prst="rect">
            <a:avLst/>
          </a:prstGeom>
          <a:noFill/>
        </p:spPr>
        <p:txBody>
          <a:bodyPr wrap="square" rtlCol="0">
            <a:spAutoFit/>
          </a:bodyPr>
          <a:lstStyle/>
          <a:p>
            <a:pPr algn="ctr"/>
            <a:r>
              <a:rPr lang="en-GB" sz="1100" dirty="0">
                <a:effectLst/>
                <a:latin typeface="Georgia" panose="02040502050405020303" pitchFamily="18" charset="0"/>
              </a:rPr>
              <a:t>At 21, became the first female </a:t>
            </a:r>
            <a:r>
              <a:rPr lang="en-GB" sz="1100" b="1" dirty="0">
                <a:effectLst/>
                <a:latin typeface="Georgia" panose="02040502050405020303" pitchFamily="18" charset="0"/>
              </a:rPr>
              <a:t>ambassador</a:t>
            </a:r>
            <a:r>
              <a:rPr lang="en-GB" sz="1100" dirty="0">
                <a:effectLst/>
                <a:latin typeface="Georgia" panose="02040502050405020303" pitchFamily="18" charset="0"/>
              </a:rPr>
              <a:t> in European history. </a:t>
            </a:r>
          </a:p>
        </p:txBody>
      </p:sp>
      <p:sp>
        <p:nvSpPr>
          <p:cNvPr id="30" name="TextBox 29">
            <a:extLst>
              <a:ext uri="{FF2B5EF4-FFF2-40B4-BE49-F238E27FC236}">
                <a16:creationId xmlns:a16="http://schemas.microsoft.com/office/drawing/2014/main" id="{A8F3F5E5-4699-1768-BF1E-4E4FA7723754}"/>
              </a:ext>
            </a:extLst>
          </p:cNvPr>
          <p:cNvSpPr txBox="1"/>
          <p:nvPr/>
        </p:nvSpPr>
        <p:spPr>
          <a:xfrm>
            <a:off x="4646542" y="4758461"/>
            <a:ext cx="3038176" cy="430887"/>
          </a:xfrm>
          <a:prstGeom prst="rect">
            <a:avLst/>
          </a:prstGeom>
          <a:noFill/>
        </p:spPr>
        <p:txBody>
          <a:bodyPr wrap="square" rtlCol="0">
            <a:spAutoFit/>
          </a:bodyPr>
          <a:lstStyle/>
          <a:p>
            <a:r>
              <a:rPr lang="en-GB" sz="1100" dirty="0">
                <a:effectLst/>
                <a:latin typeface="Georgia" panose="02040502050405020303" pitchFamily="18" charset="0"/>
              </a:rPr>
              <a:t>Give one example that shows Katherine was a very capable queen? </a:t>
            </a:r>
          </a:p>
        </p:txBody>
      </p:sp>
      <p:sp>
        <p:nvSpPr>
          <p:cNvPr id="32" name="TextBox 31">
            <a:extLst>
              <a:ext uri="{FF2B5EF4-FFF2-40B4-BE49-F238E27FC236}">
                <a16:creationId xmlns:a16="http://schemas.microsoft.com/office/drawing/2014/main" id="{64B1B47D-BF8D-63E0-A2E8-F3FF73EDB679}"/>
              </a:ext>
            </a:extLst>
          </p:cNvPr>
          <p:cNvSpPr txBox="1"/>
          <p:nvPr/>
        </p:nvSpPr>
        <p:spPr>
          <a:xfrm>
            <a:off x="4640586" y="5314036"/>
            <a:ext cx="3038176" cy="430887"/>
          </a:xfrm>
          <a:prstGeom prst="rect">
            <a:avLst/>
          </a:prstGeom>
          <a:noFill/>
        </p:spPr>
        <p:txBody>
          <a:bodyPr wrap="square" rtlCol="0">
            <a:spAutoFit/>
          </a:bodyPr>
          <a:lstStyle/>
          <a:p>
            <a:r>
              <a:rPr lang="en-GB" sz="1100" dirty="0">
                <a:effectLst/>
                <a:latin typeface="Georgia" panose="02040502050405020303" pitchFamily="18" charset="0"/>
              </a:rPr>
              <a:t>Why do you think Katherine refused to ‘go quietly’ to a convent? </a:t>
            </a:r>
          </a:p>
        </p:txBody>
      </p:sp>
      <p:sp>
        <p:nvSpPr>
          <p:cNvPr id="34" name="TextBox 33">
            <a:extLst>
              <a:ext uri="{FF2B5EF4-FFF2-40B4-BE49-F238E27FC236}">
                <a16:creationId xmlns:a16="http://schemas.microsoft.com/office/drawing/2014/main" id="{432F548C-711C-B4E0-AB1B-6AEFE6B9D6EF}"/>
              </a:ext>
            </a:extLst>
          </p:cNvPr>
          <p:cNvSpPr txBox="1"/>
          <p:nvPr/>
        </p:nvSpPr>
        <p:spPr>
          <a:xfrm>
            <a:off x="4640586" y="5846844"/>
            <a:ext cx="3038176" cy="430887"/>
          </a:xfrm>
          <a:prstGeom prst="rect">
            <a:avLst/>
          </a:prstGeom>
          <a:noFill/>
        </p:spPr>
        <p:txBody>
          <a:bodyPr wrap="square" rtlCol="0">
            <a:spAutoFit/>
          </a:bodyPr>
          <a:lstStyle/>
          <a:p>
            <a:r>
              <a:rPr lang="en-GB" sz="1100" dirty="0">
                <a:effectLst/>
                <a:latin typeface="Georgia" panose="02040502050405020303" pitchFamily="18" charset="0"/>
              </a:rPr>
              <a:t>What influence might Katherine’s mother have had on her? </a:t>
            </a:r>
          </a:p>
        </p:txBody>
      </p:sp>
      <p:sp>
        <p:nvSpPr>
          <p:cNvPr id="11" name="TextBox 10">
            <a:extLst>
              <a:ext uri="{FF2B5EF4-FFF2-40B4-BE49-F238E27FC236}">
                <a16:creationId xmlns:a16="http://schemas.microsoft.com/office/drawing/2014/main" id="{A983A7BE-B567-4E8F-494F-9F7BDA16AC7B}"/>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Photo © Philip Mould Ltd, London / Bridgeman Images</a:t>
            </a:r>
          </a:p>
        </p:txBody>
      </p:sp>
      <p:sp>
        <p:nvSpPr>
          <p:cNvPr id="12" name="TextBox 11">
            <a:extLst>
              <a:ext uri="{FF2B5EF4-FFF2-40B4-BE49-F238E27FC236}">
                <a16:creationId xmlns:a16="http://schemas.microsoft.com/office/drawing/2014/main" id="{4FEF4BFC-3130-A725-1003-186E724AE2AE}"/>
              </a:ext>
            </a:extLst>
          </p:cNvPr>
          <p:cNvSpPr txBox="1"/>
          <p:nvPr/>
        </p:nvSpPr>
        <p:spPr>
          <a:xfrm>
            <a:off x="9261324" y="4088543"/>
            <a:ext cx="2603781" cy="1446550"/>
          </a:xfrm>
          <a:prstGeom prst="rect">
            <a:avLst/>
          </a:prstGeom>
          <a:noFill/>
        </p:spPr>
        <p:txBody>
          <a:bodyPr wrap="square">
            <a:spAutoFit/>
          </a:bodyPr>
          <a:lstStyle/>
          <a:p>
            <a:pPr algn="r" defTabSz="144000"/>
            <a:r>
              <a:rPr lang="en-GB" sz="1100" i="1" dirty="0">
                <a:solidFill>
                  <a:srgbClr val="4C2F62"/>
                </a:solidFill>
                <a:latin typeface="Georgia" panose="02040502050405020303" pitchFamily="18" charset="0"/>
              </a:rPr>
              <a:t>Alas, Sir, where have I offended you?</a:t>
            </a:r>
            <a:br>
              <a:rPr lang="en-GB" sz="1100" i="1" dirty="0">
                <a:solidFill>
                  <a:srgbClr val="4C2F62"/>
                </a:solidFill>
                <a:latin typeface="Georgia" panose="02040502050405020303" pitchFamily="18" charset="0"/>
              </a:rPr>
            </a:br>
            <a:r>
              <a:rPr lang="en-GB" sz="1100" i="1" dirty="0">
                <a:solidFill>
                  <a:srgbClr val="4C2F62"/>
                </a:solidFill>
                <a:latin typeface="Georgia" panose="02040502050405020303" pitchFamily="18" charset="0"/>
              </a:rPr>
              <a:t>I take God and all the world to witness that I have been to you a true, humble and obedient wife.</a:t>
            </a:r>
          </a:p>
          <a:p>
            <a:pPr algn="r" defTabSz="144000"/>
            <a:endParaRPr lang="en-GB" sz="1100" dirty="0">
              <a:solidFill>
                <a:srgbClr val="4C2F62"/>
              </a:solidFill>
              <a:latin typeface="Georgia" panose="02040502050405020303" pitchFamily="18" charset="0"/>
            </a:endParaRPr>
          </a:p>
          <a:p>
            <a:pPr algn="r" defTabSz="144000"/>
            <a:r>
              <a:rPr lang="en-GB" sz="1100" dirty="0">
                <a:solidFill>
                  <a:srgbClr val="4C2F62"/>
                </a:solidFill>
                <a:latin typeface="Georgia" panose="02040502050405020303" pitchFamily="18" charset="0"/>
              </a:rPr>
              <a:t>Part of Katherine’s speech to </a:t>
            </a:r>
          </a:p>
          <a:p>
            <a:pPr algn="r" defTabSz="144000"/>
            <a:r>
              <a:rPr lang="en-GB" sz="1100" dirty="0">
                <a:solidFill>
                  <a:srgbClr val="4C2F62"/>
                </a:solidFill>
                <a:latin typeface="Georgia" panose="02040502050405020303" pitchFamily="18" charset="0"/>
              </a:rPr>
              <a:t>defend her marriage in 1529.</a:t>
            </a:r>
          </a:p>
          <a:p>
            <a:pPr algn="r" defTabSz="144000"/>
            <a:endParaRPr lang="en-GB" sz="1100" i="1" dirty="0">
              <a:solidFill>
                <a:srgbClr val="4C2F62"/>
              </a:solidFill>
              <a:latin typeface="Georgia" panose="02040502050405020303" pitchFamily="18" charset="0"/>
            </a:endParaRPr>
          </a:p>
        </p:txBody>
      </p:sp>
    </p:spTree>
    <p:extLst>
      <p:ext uri="{BB962C8B-B14F-4D97-AF65-F5344CB8AC3E}">
        <p14:creationId xmlns:p14="http://schemas.microsoft.com/office/powerpoint/2010/main" val="322794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58E3-D2A5-5FCA-42FA-2CA658E101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860472-8699-1E5E-2381-537FDD2794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6306"/>
            <a:ext cx="12192001" cy="6853344"/>
          </a:xfrm>
          <a:prstGeom prst="rect">
            <a:avLst/>
          </a:prstGeom>
        </p:spPr>
      </p:pic>
      <p:pic>
        <p:nvPicPr>
          <p:cNvPr id="10" name="Picture 9">
            <a:extLst>
              <a:ext uri="{FF2B5EF4-FFF2-40B4-BE49-F238E27FC236}">
                <a16:creationId xmlns:a16="http://schemas.microsoft.com/office/drawing/2014/main" id="{EBE70B8F-1098-82C3-8884-AEFE8728C27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34546" y="4450220"/>
            <a:ext cx="2059622" cy="2059622"/>
          </a:xfrm>
          <a:prstGeom prst="rect">
            <a:avLst/>
          </a:prstGeom>
        </p:spPr>
      </p:pic>
      <p:sp>
        <p:nvSpPr>
          <p:cNvPr id="8" name="Title 7">
            <a:extLst>
              <a:ext uri="{FF2B5EF4-FFF2-40B4-BE49-F238E27FC236}">
                <a16:creationId xmlns:a16="http://schemas.microsoft.com/office/drawing/2014/main" id="{DA254DA4-5FF3-62A6-7898-C490D55B49E7}"/>
              </a:ext>
            </a:extLst>
          </p:cNvPr>
          <p:cNvSpPr txBox="1">
            <a:spLocks noGrp="1"/>
          </p:cNvSpPr>
          <p:nvPr>
            <p:ph type="title" idx="4294967295"/>
          </p:nvPr>
        </p:nvSpPr>
        <p:spPr>
          <a:xfrm>
            <a:off x="4782683" y="386924"/>
            <a:ext cx="467740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ANNE BOLEYN</a:t>
            </a:r>
          </a:p>
        </p:txBody>
      </p:sp>
      <p:pic>
        <p:nvPicPr>
          <p:cNvPr id="9" name="Picture 8" descr="A painting of a portrait of a woman in period dress. She wears a black hood. She wears a pendant with a gold letter B and pearls. ">
            <a:hlinkClick r:id="rId5"/>
            <a:extLst>
              <a:ext uri="{FF2B5EF4-FFF2-40B4-BE49-F238E27FC236}">
                <a16:creationId xmlns:a16="http://schemas.microsoft.com/office/drawing/2014/main" id="{BE1E2197-175F-1280-1120-2ACF6913BF8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95387FFA-CD78-D08A-DE78-BAE4873C35F7}"/>
              </a:ext>
            </a:extLst>
          </p:cNvPr>
          <p:cNvSpPr txBox="1"/>
          <p:nvPr/>
        </p:nvSpPr>
        <p:spPr>
          <a:xfrm>
            <a:off x="4188857" y="912419"/>
            <a:ext cx="3788816" cy="492443"/>
          </a:xfrm>
          <a:prstGeom prst="rect">
            <a:avLst/>
          </a:prstGeom>
          <a:noFill/>
        </p:spPr>
        <p:txBody>
          <a:bodyPr wrap="square" lIns="91440" tIns="45720" rIns="91440" bIns="45720" rtlCol="0" anchor="t">
            <a:spAutoFit/>
          </a:bodyPr>
          <a:lstStyle/>
          <a:p>
            <a:r>
              <a:rPr lang="en-GB" sz="1300" dirty="0">
                <a:solidFill>
                  <a:srgbClr val="9D691F"/>
                </a:solidFill>
                <a:latin typeface="Georgia"/>
                <a:ea typeface="Open Sans"/>
                <a:cs typeface="Open Sans"/>
              </a:rPr>
              <a:t>An</a:t>
            </a:r>
            <a:r>
              <a:rPr lang="en-GB" sz="1300" dirty="0">
                <a:solidFill>
                  <a:srgbClr val="9D691F"/>
                </a:solidFill>
                <a:effectLst/>
                <a:latin typeface="Georgia"/>
                <a:ea typeface="Open Sans"/>
                <a:cs typeface="Open Sans"/>
              </a:rPr>
              <a:t> intelligent and bold queen who got involved</a:t>
            </a:r>
            <a:br>
              <a:rPr lang="en-GB" sz="1300" dirty="0">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a:ea typeface="Open Sans"/>
                <a:cs typeface="Open Sans"/>
              </a:rPr>
              <a:t>with politics </a:t>
            </a:r>
          </a:p>
        </p:txBody>
      </p:sp>
      <p:sp>
        <p:nvSpPr>
          <p:cNvPr id="22" name="TextBox 21">
            <a:extLst>
              <a:ext uri="{FF2B5EF4-FFF2-40B4-BE49-F238E27FC236}">
                <a16:creationId xmlns:a16="http://schemas.microsoft.com/office/drawing/2014/main" id="{A013F8DE-6526-52BE-B0A3-2A6097EB2CE6}"/>
              </a:ext>
              <a:ext uri="{C183D7F6-B498-43B3-948B-1728B52AA6E4}">
                <adec:decorative xmlns:adec="http://schemas.microsoft.com/office/drawing/2017/decorative" val="0"/>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1533 - 1536  </a:t>
            </a:r>
          </a:p>
        </p:txBody>
      </p:sp>
      <p:sp>
        <p:nvSpPr>
          <p:cNvPr id="23" name="TextBox 22">
            <a:extLst>
              <a:ext uri="{FF2B5EF4-FFF2-40B4-BE49-F238E27FC236}">
                <a16:creationId xmlns:a16="http://schemas.microsoft.com/office/drawing/2014/main" id="{A640B434-6945-633B-8075-725DA458F220}"/>
              </a:ext>
              <a:ext uri="{C183D7F6-B498-43B3-948B-1728B52AA6E4}">
                <adec:decorative xmlns:adec="http://schemas.microsoft.com/office/drawing/2017/decorative" val="0"/>
              </a:ext>
            </a:extLst>
          </p:cNvPr>
          <p:cNvSpPr txBox="1"/>
          <p:nvPr/>
        </p:nvSpPr>
        <p:spPr>
          <a:xfrm>
            <a:off x="503690" y="6070170"/>
            <a:ext cx="3476738" cy="246221"/>
          </a:xfrm>
          <a:prstGeom prst="rect">
            <a:avLst/>
          </a:prstGeom>
          <a:noFill/>
        </p:spPr>
        <p:txBody>
          <a:bodyPr wrap="square" lIns="91440" tIns="45720" rIns="91440" bIns="45720" rtlCol="0" anchor="t">
            <a:spAutoFit/>
          </a:bodyPr>
          <a:lstStyle/>
          <a:p>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Lived:</a:t>
            </a:r>
            <a:r>
              <a:rPr lang="en-GB" sz="1000" b="1" spc="30">
                <a:solidFill>
                  <a:srgbClr val="38224F"/>
                </a:solidFill>
                <a:latin typeface="Georgia"/>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c.1501 - 1536 | </a:t>
            </a:r>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Norfolk</a:t>
            </a:r>
            <a:r>
              <a:rPr lang="en-GB" sz="1000" spc="30">
                <a:solidFill>
                  <a:srgbClr val="38224F"/>
                </a:solidFill>
                <a:latin typeface="Georgia"/>
                <a:ea typeface="Open Sans Condensed Light" panose="020B0306030504020204" pitchFamily="34" charset="0"/>
                <a:cs typeface="Open Sans Condensed Light" panose="020B0306030504020204" pitchFamily="34" charset="0"/>
              </a:rPr>
              <a:t>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0" name="TextBox 19">
            <a:extLst>
              <a:ext uri="{FF2B5EF4-FFF2-40B4-BE49-F238E27FC236}">
                <a16:creationId xmlns:a16="http://schemas.microsoft.com/office/drawing/2014/main" id="{E8996B94-CC74-0E02-A4DE-30CA67D2F243}"/>
              </a:ext>
            </a:extLst>
          </p:cNvPr>
          <p:cNvSpPr txBox="1"/>
          <p:nvPr/>
        </p:nvSpPr>
        <p:spPr>
          <a:xfrm>
            <a:off x="4188857" y="1391596"/>
            <a:ext cx="3537703" cy="3816429"/>
          </a:xfrm>
          <a:prstGeom prst="rect">
            <a:avLst/>
          </a:prstGeom>
          <a:noFill/>
        </p:spPr>
        <p:txBody>
          <a:bodyPr wrap="square" lIns="91440" tIns="45720" rIns="91440" bIns="45720" rtlCol="0" anchor="t">
            <a:spAutoFit/>
          </a:bodyPr>
          <a:lstStyle/>
          <a:p>
            <a:pPr defTabSz="144000"/>
            <a:r>
              <a:rPr lang="en-GB" sz="1100" dirty="0">
                <a:effectLst/>
                <a:latin typeface="Georgia"/>
                <a:ea typeface="Open Sans"/>
                <a:cs typeface="Open Sans"/>
              </a:rPr>
              <a:t>Anne was born to a we</a:t>
            </a:r>
            <a:r>
              <a:rPr lang="en-GB" sz="1100" dirty="0">
                <a:latin typeface="Georgia"/>
                <a:ea typeface="Open Sans"/>
                <a:cs typeface="Open Sans"/>
              </a:rPr>
              <a:t>ll-connected family. </a:t>
            </a:r>
            <a:r>
              <a:rPr lang="en-GB" sz="1100" dirty="0">
                <a:effectLst/>
                <a:latin typeface="Georgia"/>
                <a:ea typeface="Open Sans"/>
                <a:cs typeface="Open Sans"/>
              </a:rPr>
              <a:t>She spent her childhood at Hever Castle. Her father wanted her to have the same education as her brothers. </a:t>
            </a:r>
            <a:r>
              <a:rPr lang="en-GB" sz="1100" dirty="0">
                <a:latin typeface="Georgia"/>
                <a:ea typeface="Open Sans"/>
                <a:cs typeface="Open Sans"/>
              </a:rPr>
              <a:t> </a:t>
            </a:r>
            <a:r>
              <a:rPr lang="en-GB" sz="1100" dirty="0">
                <a:effectLst/>
                <a:latin typeface="Georgia"/>
                <a:ea typeface="Open Sans"/>
                <a:cs typeface="Open Sans"/>
              </a:rPr>
              <a:t>She was sent to </a:t>
            </a:r>
            <a:r>
              <a:rPr lang="en-GB" sz="1100" dirty="0">
                <a:latin typeface="Georgia"/>
                <a:ea typeface="Open Sans"/>
                <a:cs typeface="Open Sans"/>
              </a:rPr>
              <a:t>royal courts in </a:t>
            </a:r>
            <a:r>
              <a:rPr lang="en-GB" sz="1100" dirty="0">
                <a:effectLst/>
                <a:latin typeface="Georgia"/>
                <a:ea typeface="Open Sans"/>
                <a:cs typeface="Open Sans"/>
              </a:rPr>
              <a:t>the Netherlands and France around 1513</a:t>
            </a:r>
            <a:r>
              <a:rPr lang="en-GB" sz="1100" dirty="0">
                <a:latin typeface="Georgia"/>
                <a:ea typeface="Open Sans"/>
                <a:cs typeface="Open Sans"/>
              </a:rPr>
              <a:t> where she:</a:t>
            </a:r>
          </a:p>
          <a:p>
            <a:pPr marL="171450" indent="-171450" defTabSz="144000">
              <a:buFont typeface="Arial"/>
              <a:buChar char="•"/>
            </a:pPr>
            <a:r>
              <a:rPr lang="en-GB" sz="1100" dirty="0">
                <a:effectLst/>
                <a:latin typeface="Georgia"/>
                <a:ea typeface="Open Sans"/>
                <a:cs typeface="Open Sans"/>
              </a:rPr>
              <a:t>learnt </a:t>
            </a:r>
            <a:r>
              <a:rPr lang="en-GB" sz="1100" dirty="0">
                <a:latin typeface="Georgia"/>
                <a:ea typeface="Open Sans"/>
                <a:cs typeface="Open Sans"/>
              </a:rPr>
              <a:t>languages, skills</a:t>
            </a:r>
            <a:r>
              <a:rPr lang="en-GB" sz="1100" dirty="0">
                <a:effectLst/>
                <a:latin typeface="Georgia"/>
                <a:ea typeface="Open Sans"/>
                <a:cs typeface="Open Sans"/>
              </a:rPr>
              <a:t> and </a:t>
            </a:r>
            <a:r>
              <a:rPr lang="en-GB" sz="1100" dirty="0">
                <a:latin typeface="Georgia"/>
                <a:ea typeface="Open Sans"/>
                <a:cs typeface="Open Sans"/>
              </a:rPr>
              <a:t>etiquette </a:t>
            </a:r>
          </a:p>
          <a:p>
            <a:pPr marL="171450" indent="-171450" defTabSz="144000">
              <a:buFont typeface="Arial"/>
              <a:buChar char="•"/>
            </a:pPr>
            <a:r>
              <a:rPr lang="en-GB" sz="1100" dirty="0">
                <a:effectLst/>
                <a:latin typeface="Georgia"/>
                <a:ea typeface="Open Sans"/>
                <a:cs typeface="Open Sans"/>
              </a:rPr>
              <a:t>heard about new </a:t>
            </a:r>
            <a:r>
              <a:rPr lang="en-GB" sz="1100" b="1" dirty="0">
                <a:latin typeface="Georgia"/>
                <a:ea typeface="Open Sans"/>
                <a:cs typeface="Open Sans"/>
              </a:rPr>
              <a:t>Protestant </a:t>
            </a:r>
            <a:r>
              <a:rPr lang="en-GB" sz="1100" dirty="0">
                <a:latin typeface="Georgia"/>
                <a:ea typeface="Open Sans"/>
                <a:cs typeface="Open Sans"/>
              </a:rPr>
              <a:t>religious ideas </a:t>
            </a:r>
            <a:endParaRPr lang="en-GB" dirty="0">
              <a:latin typeface="Calibri" panose="020F0502020204030204"/>
              <a:ea typeface="Calibri"/>
              <a:cs typeface="Calibri"/>
            </a:endParaRPr>
          </a:p>
          <a:p>
            <a:pPr marL="171450" indent="-171450" defTabSz="144000">
              <a:buFont typeface="Arial"/>
              <a:buChar char="•"/>
            </a:pPr>
            <a:r>
              <a:rPr lang="en-GB" sz="1100" dirty="0">
                <a:latin typeface="Georgia"/>
                <a:ea typeface="Open Sans"/>
                <a:cs typeface="Open Sans"/>
              </a:rPr>
              <a:t>made friends with powerful European women. </a:t>
            </a:r>
          </a:p>
          <a:p>
            <a:pPr defTabSz="144000"/>
            <a:endParaRPr lang="en-GB" sz="1100" dirty="0">
              <a:effectLst/>
              <a:latin typeface="Georgia"/>
              <a:ea typeface="Open Sans"/>
              <a:cs typeface="Open Sans"/>
            </a:endParaRPr>
          </a:p>
          <a:p>
            <a:pPr defTabSz="144000"/>
            <a:r>
              <a:rPr lang="en-GB" sz="1100" dirty="0">
                <a:effectLst/>
                <a:latin typeface="Georgia"/>
                <a:ea typeface="Open Sans"/>
                <a:cs typeface="Open Sans"/>
              </a:rPr>
              <a:t>She returned to England by 1522 and became a </a:t>
            </a:r>
            <a:r>
              <a:rPr lang="en-GB" sz="1100" b="1" dirty="0">
                <a:effectLst/>
                <a:latin typeface="Georgia"/>
                <a:ea typeface="Open Sans"/>
                <a:cs typeface="Open Sans"/>
              </a:rPr>
              <a:t>lady-in-waiting</a:t>
            </a:r>
            <a:r>
              <a:rPr lang="en-GB" sz="1100" dirty="0">
                <a:effectLst/>
                <a:latin typeface="Georgia"/>
                <a:ea typeface="Open Sans"/>
                <a:cs typeface="Open Sans"/>
              </a:rPr>
              <a:t> to Henry’s first wife, Katherine. </a:t>
            </a:r>
          </a:p>
          <a:p>
            <a:pPr defTabSz="144000"/>
            <a:endParaRPr lang="en-GB" sz="1100" dirty="0">
              <a:latin typeface="Georgia"/>
              <a:ea typeface="Open Sans"/>
              <a:cs typeface="Open Sans"/>
            </a:endParaRPr>
          </a:p>
          <a:p>
            <a:pPr defTabSz="144000"/>
            <a:r>
              <a:rPr lang="en-GB" sz="1100" dirty="0">
                <a:latin typeface="Georgia"/>
                <a:ea typeface="Open Sans"/>
                <a:cs typeface="Open Sans"/>
              </a:rPr>
              <a:t>She was stylish and sophisticated and had a </a:t>
            </a:r>
            <a:br>
              <a:rPr lang="en-GB" sz="1100" dirty="0">
                <a:latin typeface="Georgia"/>
                <a:ea typeface="Open Sans"/>
                <a:cs typeface="Open Sans"/>
              </a:rPr>
            </a:br>
            <a:r>
              <a:rPr lang="en-GB" sz="1100" dirty="0">
                <a:latin typeface="Georgia"/>
                <a:ea typeface="Open Sans"/>
                <a:cs typeface="Open Sans"/>
              </a:rPr>
              <a:t>captivating personality. </a:t>
            </a:r>
            <a:r>
              <a:rPr lang="en-GB" sz="1100" dirty="0">
                <a:effectLst/>
                <a:latin typeface="Georgia"/>
                <a:ea typeface="Open Sans"/>
                <a:cs typeface="Open Sans"/>
              </a:rPr>
              <a:t>By 1526, Henry was obsessed with Anne, however she refused him at first. </a:t>
            </a:r>
          </a:p>
          <a:p>
            <a:pPr defTabSz="144000"/>
            <a:endParaRPr lang="en-GB" sz="1100" dirty="0">
              <a:latin typeface="Georgia"/>
              <a:ea typeface="Open Sans"/>
              <a:cs typeface="Open Sans"/>
            </a:endParaRPr>
          </a:p>
          <a:p>
            <a:pPr defTabSz="144000"/>
            <a:r>
              <a:rPr lang="en-GB" sz="1100" dirty="0">
                <a:effectLst/>
                <a:latin typeface="Georgia"/>
                <a:ea typeface="Open Sans"/>
                <a:cs typeface="Open Sans"/>
              </a:rPr>
              <a:t>After Henry broke from the Roman Catholic Church, they got married in 1533.</a:t>
            </a:r>
            <a:r>
              <a:rPr lang="en-GB" sz="1100" dirty="0">
                <a:solidFill>
                  <a:srgbClr val="000000"/>
                </a:solidFill>
                <a:latin typeface="Georgia"/>
                <a:ea typeface="Open Sans"/>
                <a:cs typeface="Open Sans"/>
              </a:rPr>
              <a:t> </a:t>
            </a:r>
            <a:r>
              <a:rPr lang="en-GB" sz="1100" dirty="0">
                <a:latin typeface="Georgia"/>
              </a:rPr>
              <a:t>Henry built the Great Hall at</a:t>
            </a:r>
            <a:br>
              <a:rPr lang="en-GB" sz="1100" dirty="0">
                <a:latin typeface="Georgia"/>
              </a:rPr>
            </a:br>
            <a:r>
              <a:rPr lang="en-GB" sz="1100" dirty="0">
                <a:latin typeface="Georgia"/>
              </a:rPr>
              <a:t>Hampton Court Palace for her and carved the initials H &amp; A into the wood. </a:t>
            </a:r>
            <a:endParaRPr lang="en-GB" sz="1100" dirty="0">
              <a:latin typeface="Georgia"/>
              <a:ea typeface="Open Sans" panose="020B0606030504020204" pitchFamily="34" charset="0"/>
              <a:cs typeface="Open Sans" panose="020B0606030504020204" pitchFamily="34" charset="0"/>
            </a:endParaRP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25" name="TextBox 24">
            <a:extLst>
              <a:ext uri="{FF2B5EF4-FFF2-40B4-BE49-F238E27FC236}">
                <a16:creationId xmlns:a16="http://schemas.microsoft.com/office/drawing/2014/main" id="{5C48C7A5-6D50-660E-962E-0248784D37DF}"/>
              </a:ext>
            </a:extLst>
          </p:cNvPr>
          <p:cNvSpPr txBox="1"/>
          <p:nvPr/>
        </p:nvSpPr>
        <p:spPr>
          <a:xfrm>
            <a:off x="8022981" y="580002"/>
            <a:ext cx="3618440" cy="3477875"/>
          </a:xfrm>
          <a:prstGeom prst="rect">
            <a:avLst/>
          </a:prstGeom>
          <a:noFill/>
        </p:spPr>
        <p:txBody>
          <a:bodyPr wrap="square" lIns="91440" tIns="45720" rIns="91440" bIns="45720" rtlCol="0" anchor="t">
            <a:spAutoFit/>
          </a:bodyPr>
          <a:lstStyle/>
          <a:p>
            <a:pPr marL="171450" indent="-171450" defTabSz="144000">
              <a:buFont typeface="Arial" panose="020B0604020202020204" pitchFamily="34" charset="0"/>
              <a:buChar char="•"/>
            </a:pPr>
            <a:r>
              <a:rPr lang="en-GB" sz="1100" dirty="0">
                <a:latin typeface="Georgia"/>
                <a:ea typeface="Open Sans Semibold"/>
                <a:cs typeface="Open Sans Semibold"/>
              </a:rPr>
              <a:t>Anne gave birth to a daughter, Elizabeth in 1533.</a:t>
            </a:r>
            <a:endParaRPr lang="en-US" sz="1100" dirty="0">
              <a:latin typeface="Georgia"/>
              <a:ea typeface="Open Sans Semibold"/>
              <a:cs typeface="Open Sans Semibold"/>
            </a:endParaRPr>
          </a:p>
          <a:p>
            <a:pPr marL="171450" indent="-171450" defTabSz="144000">
              <a:buFont typeface="Arial" panose="020B0604020202020204" pitchFamily="34" charset="0"/>
              <a:buChar char="•"/>
            </a:pPr>
            <a:r>
              <a:rPr lang="en-GB" sz="1100" dirty="0">
                <a:effectLst/>
                <a:latin typeface="Georgia"/>
                <a:ea typeface="Open Sans Semibold"/>
                <a:cs typeface="Open Sans Semibold"/>
              </a:rPr>
              <a:t>She supported, and maybe even encouraged, Henry’s religious changes.</a:t>
            </a:r>
            <a:endParaRPr lang="en-GB" sz="1100" dirty="0">
              <a:latin typeface="Georgia"/>
              <a:ea typeface="Open Sans Semibold"/>
              <a:cs typeface="Open Sans Semibold"/>
            </a:endParaRPr>
          </a:p>
          <a:p>
            <a:pPr marL="171450" indent="-171450" defTabSz="144000">
              <a:buFont typeface="Arial" panose="020B0604020202020204" pitchFamily="34" charset="0"/>
              <a:buChar char="•"/>
            </a:pPr>
            <a:r>
              <a:rPr lang="en-GB" sz="1100" dirty="0">
                <a:latin typeface="Georgia"/>
                <a:ea typeface="Open Sans Semibold"/>
                <a:cs typeface="Open Sans Semibold"/>
              </a:rPr>
              <a:t>She stayed in touch with her powerful female friends in Europe. </a:t>
            </a:r>
            <a:endParaRPr lang="en-GB" dirty="0"/>
          </a:p>
          <a:p>
            <a:pPr defTabSz="144000"/>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a:ea typeface="Open Sans Semibold"/>
                <a:cs typeface="Open Sans Semibold"/>
              </a:rPr>
              <a:t>At the time, it was unusual for women to get involved with politics, but Anne was intelligent and determined to be involved</a:t>
            </a:r>
            <a:r>
              <a:rPr lang="en-GB" sz="1100" dirty="0">
                <a:latin typeface="Georgia"/>
                <a:ea typeface="Open Sans Semibold"/>
                <a:cs typeface="Open Sans Semibold"/>
              </a:rPr>
              <a:t>.</a:t>
            </a:r>
            <a:r>
              <a:rPr lang="en-GB" sz="1100" dirty="0">
                <a:solidFill>
                  <a:srgbClr val="FF0000"/>
                </a:solidFill>
                <a:latin typeface="Georgia"/>
                <a:ea typeface="Open Sans Semibold"/>
                <a:cs typeface="Open Sans Semibold"/>
              </a:rPr>
              <a:t> </a:t>
            </a:r>
            <a:r>
              <a:rPr lang="en-GB" sz="1100" dirty="0">
                <a:effectLst/>
                <a:latin typeface="Georgia"/>
                <a:ea typeface="Open Sans Semibold"/>
                <a:cs typeface="Open Sans Semibold"/>
              </a:rPr>
              <a:t>As a result, she made enemies at court including Thomas Cromwell. She also suffered the loss of pregnancies. Her relationship with Henry began to break down. She was eventually accused of seeing other men and </a:t>
            </a:r>
            <a:r>
              <a:rPr lang="en-GB" sz="1100" b="1" dirty="0">
                <a:effectLst/>
                <a:latin typeface="Georgia"/>
                <a:ea typeface="Open Sans Semibold"/>
                <a:cs typeface="Open Sans Semibold"/>
              </a:rPr>
              <a:t>plotting</a:t>
            </a:r>
            <a:r>
              <a:rPr lang="en-GB" sz="1100" dirty="0">
                <a:effectLst/>
                <a:latin typeface="Georgia"/>
                <a:ea typeface="Open Sans Semibold"/>
                <a:cs typeface="Open Sans Semibold"/>
              </a:rPr>
              <a:t> to kill the King.  </a:t>
            </a:r>
          </a:p>
          <a:p>
            <a:pPr marL="171450" indent="-171450" defTabSz="144000">
              <a:buFont typeface="Arial" panose="020B0604020202020204" pitchFamily="34" charset="0"/>
              <a:buChar char="•"/>
            </a:pP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Even though there was not </a:t>
            </a:r>
            <a:r>
              <a:rPr lang="en-GB" sz="1100" dirty="0">
                <a:latin typeface="Georgia" panose="02040502050405020303" pitchFamily="18" charset="0"/>
                <a:ea typeface="Open Sans Semibold" panose="020B0606030504020204" pitchFamily="34" charset="0"/>
                <a:cs typeface="Open Sans Semibold" panose="020B0606030504020204" pitchFamily="34" charset="0"/>
              </a:rPr>
              <a:t>any</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evidence, she was found guilty of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treason</a:t>
            </a:r>
            <a:r>
              <a:rPr lang="en-GB" sz="1100" b="1" dirty="0">
                <a:latin typeface="Georgia" panose="02040502050405020303" pitchFamily="18" charset="0"/>
                <a:ea typeface="Open Sans Semibold" panose="020B0606030504020204" pitchFamily="34" charset="0"/>
                <a:cs typeface="Open Sans Semibold" panose="020B0606030504020204" pitchFamily="34" charset="0"/>
              </a:rPr>
              <a:t>. </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She was beheaded by a</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swordsman </a:t>
            </a:r>
            <a:r>
              <a:rPr lang="en-GB" sz="1100" dirty="0">
                <a:latin typeface="Georgia" panose="02040502050405020303" pitchFamily="18" charset="0"/>
                <a:ea typeface="Open Sans Semibold" panose="020B0606030504020204" pitchFamily="34" charset="0"/>
                <a:cs typeface="Open Sans Semibold" panose="020B0606030504020204" pitchFamily="34" charset="0"/>
              </a:rPr>
              <a:t>in the Tower of London</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and buried in the Chapel. After she died, Henry tried to remove all traces of Anne, including destroying her portraits, but some still remain. </a:t>
            </a:r>
          </a:p>
        </p:txBody>
      </p:sp>
      <p:sp>
        <p:nvSpPr>
          <p:cNvPr id="44" name="TextBox 43">
            <a:extLst>
              <a:ext uri="{FF2B5EF4-FFF2-40B4-BE49-F238E27FC236}">
                <a16:creationId xmlns:a16="http://schemas.microsoft.com/office/drawing/2014/main" id="{BB28325E-7441-386B-534E-122E64F1866A}"/>
              </a:ext>
            </a:extLst>
          </p:cNvPr>
          <p:cNvSpPr txBox="1"/>
          <p:nvPr/>
        </p:nvSpPr>
        <p:spPr>
          <a:xfrm>
            <a:off x="7977673" y="5208025"/>
            <a:ext cx="2059851" cy="600164"/>
          </a:xfrm>
          <a:prstGeom prst="rect">
            <a:avLst/>
          </a:prstGeom>
          <a:noFill/>
        </p:spPr>
        <p:txBody>
          <a:bodyPr wrap="square" rtlCol="0">
            <a:spAutoFit/>
          </a:bodyPr>
          <a:lstStyle/>
          <a:p>
            <a:pPr algn="ctr"/>
            <a:r>
              <a:rPr lang="en-GB" sz="1100" dirty="0">
                <a:effectLst/>
                <a:latin typeface="Georgia" panose="02040502050405020303" pitchFamily="18" charset="0"/>
              </a:rPr>
              <a:t>When Elizabeth I became queen, she had new portraits made of Anne.</a:t>
            </a:r>
          </a:p>
        </p:txBody>
      </p:sp>
      <p:sp>
        <p:nvSpPr>
          <p:cNvPr id="5" name="TextBox 4">
            <a:extLst>
              <a:ext uri="{FF2B5EF4-FFF2-40B4-BE49-F238E27FC236}">
                <a16:creationId xmlns:a16="http://schemas.microsoft.com/office/drawing/2014/main" id="{1FDBD7E5-A119-EEB0-1478-C9E65CB4837A}"/>
              </a:ext>
            </a:extLst>
          </p:cNvPr>
          <p:cNvSpPr txBox="1"/>
          <p:nvPr/>
        </p:nvSpPr>
        <p:spPr>
          <a:xfrm>
            <a:off x="4640586" y="5673397"/>
            <a:ext cx="3038176" cy="600164"/>
          </a:xfrm>
          <a:prstGeom prst="rect">
            <a:avLst/>
          </a:prstGeom>
          <a:noFill/>
        </p:spPr>
        <p:txBody>
          <a:bodyPr wrap="square" rtlCol="0">
            <a:spAutoFit/>
          </a:bodyPr>
          <a:lstStyle/>
          <a:p>
            <a:r>
              <a:rPr lang="en-GB" sz="1100" dirty="0">
                <a:effectLst/>
                <a:latin typeface="Georgia" panose="02040502050405020303" pitchFamily="18" charset="0"/>
              </a:rPr>
              <a:t>Why do you think Anne was accused of treason and executed, even thought there was not really any evidence against her? </a:t>
            </a:r>
          </a:p>
        </p:txBody>
      </p:sp>
      <p:sp>
        <p:nvSpPr>
          <p:cNvPr id="21" name="TextBox 20">
            <a:extLst>
              <a:ext uri="{FF2B5EF4-FFF2-40B4-BE49-F238E27FC236}">
                <a16:creationId xmlns:a16="http://schemas.microsoft.com/office/drawing/2014/main" id="{113076FA-B1F9-ACEE-7A62-96DACD2C880B}"/>
              </a:ext>
            </a:extLst>
          </p:cNvPr>
          <p:cNvSpPr txBox="1"/>
          <p:nvPr/>
        </p:nvSpPr>
        <p:spPr>
          <a:xfrm>
            <a:off x="9832201" y="4233682"/>
            <a:ext cx="2059852" cy="1785104"/>
          </a:xfrm>
          <a:prstGeom prst="rect">
            <a:avLst/>
          </a:prstGeom>
          <a:noFill/>
        </p:spPr>
        <p:txBody>
          <a:bodyPr wrap="square" lIns="91440" tIns="45720" rIns="91440" bIns="45720" rtlCol="0" anchor="t">
            <a:spAutoFit/>
          </a:bodyPr>
          <a:lstStyle/>
          <a:p>
            <a:pPr algn="r"/>
            <a:r>
              <a:rPr lang="en-GB" sz="1100" i="1" dirty="0">
                <a:solidFill>
                  <a:srgbClr val="4C2F62"/>
                </a:solidFill>
                <a:latin typeface="Georgia" panose="02040502050405020303" pitchFamily="18" charset="0"/>
              </a:rPr>
              <a:t>This will make me have greater desire to continue speaking French well and also spell. </a:t>
            </a:r>
            <a:br>
              <a:rPr lang="en-GB" sz="1100" i="1" dirty="0">
                <a:solidFill>
                  <a:srgbClr val="4C2F62"/>
                </a:solidFill>
                <a:latin typeface="Georgia" panose="02040502050405020303" pitchFamily="18" charset="0"/>
              </a:rPr>
            </a:br>
            <a:r>
              <a:rPr lang="en-GB" sz="1100" i="1" dirty="0">
                <a:solidFill>
                  <a:srgbClr val="4C2F62"/>
                </a:solidFill>
                <a:latin typeface="Georgia" panose="02040502050405020303" pitchFamily="18" charset="0"/>
              </a:rPr>
              <a:t>Sir I beg you to excuse me if my letter is badly written.</a:t>
            </a:r>
          </a:p>
          <a:p>
            <a:pPr algn="r"/>
            <a:endParaRPr lang="en-GB" sz="1100" dirty="0">
              <a:solidFill>
                <a:srgbClr val="4C2F62"/>
              </a:solidFill>
              <a:latin typeface="Georgia" panose="02040502050405020303" pitchFamily="18" charset="0"/>
            </a:endParaRPr>
          </a:p>
          <a:p>
            <a:pPr algn="r"/>
            <a:r>
              <a:rPr lang="en-GB" sz="1100" dirty="0">
                <a:solidFill>
                  <a:srgbClr val="4C2F62"/>
                </a:solidFill>
                <a:latin typeface="Georgia" panose="02040502050405020303" pitchFamily="18" charset="0"/>
              </a:rPr>
              <a:t>Part of a letter Anne </a:t>
            </a:r>
          </a:p>
          <a:p>
            <a:pPr algn="r"/>
            <a:r>
              <a:rPr lang="en-GB" sz="1100" dirty="0">
                <a:solidFill>
                  <a:srgbClr val="4C2F62"/>
                </a:solidFill>
                <a:latin typeface="Georgia" panose="02040502050405020303" pitchFamily="18" charset="0"/>
              </a:rPr>
              <a:t>wrote to her father in 1514.</a:t>
            </a:r>
          </a:p>
          <a:p>
            <a:pPr algn="r"/>
            <a:endParaRPr lang="en-GB" sz="1100" i="1" dirty="0">
              <a:solidFill>
                <a:srgbClr val="4C2F62"/>
              </a:solidFill>
              <a:latin typeface="Georgia" panose="02040502050405020303" pitchFamily="18" charset="0"/>
            </a:endParaRPr>
          </a:p>
        </p:txBody>
      </p:sp>
      <p:sp>
        <p:nvSpPr>
          <p:cNvPr id="18" name="Rectangle 17">
            <a:extLst>
              <a:ext uri="{FF2B5EF4-FFF2-40B4-BE49-F238E27FC236}">
                <a16:creationId xmlns:a16="http://schemas.microsoft.com/office/drawing/2014/main" id="{6898FEB9-9CB3-7E65-0F4E-2A7B75C81CA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2B7E06-02C4-2FBF-6BD6-B15A30E41D27}"/>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6DF1DCA7-0268-1A01-0E48-5323AC5BE4C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B666031F-5035-039C-8843-EC464F539C1F}"/>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12" name="Rectangle 11">
            <a:extLst>
              <a:ext uri="{FF2B5EF4-FFF2-40B4-BE49-F238E27FC236}">
                <a16:creationId xmlns:a16="http://schemas.microsoft.com/office/drawing/2014/main" id="{E8B76288-26A8-CFFB-E22E-14174E9AC53E}"/>
              </a:ext>
            </a:extLst>
          </p:cNvPr>
          <p:cNvSpPr/>
          <p:nvPr/>
        </p:nvSpPr>
        <p:spPr>
          <a:xfrm>
            <a:off x="4319284" y="5008780"/>
            <a:ext cx="3531974" cy="133898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F5C9D57-532B-D080-5489-B512C8E58BCB}"/>
              </a:ext>
              <a:ext uri="{C183D7F6-B498-43B3-948B-1728B52AA6E4}">
                <adec:decorative xmlns:adec="http://schemas.microsoft.com/office/drawing/2017/decorative" val="0"/>
              </a:ext>
            </a:extLst>
          </p:cNvPr>
          <p:cNvSpPr txBox="1"/>
          <p:nvPr/>
        </p:nvSpPr>
        <p:spPr>
          <a:xfrm>
            <a:off x="4634857" y="5138996"/>
            <a:ext cx="3044132" cy="430886"/>
          </a:xfrm>
          <a:prstGeom prst="rect">
            <a:avLst/>
          </a:prstGeom>
          <a:noFill/>
        </p:spPr>
        <p:txBody>
          <a:bodyPr wrap="square" rtlCol="0">
            <a:spAutoFit/>
          </a:bodyPr>
          <a:lstStyle/>
          <a:p>
            <a:r>
              <a:rPr lang="en-GB" sz="1100" dirty="0">
                <a:effectLst/>
                <a:latin typeface="Georgia" panose="02040502050405020303" pitchFamily="18" charset="0"/>
              </a:rPr>
              <a:t>Give one example that shows Anne was well educated and intelligent. </a:t>
            </a:r>
          </a:p>
        </p:txBody>
      </p:sp>
      <p:sp>
        <p:nvSpPr>
          <p:cNvPr id="14" name="TextBox 13">
            <a:extLst>
              <a:ext uri="{FF2B5EF4-FFF2-40B4-BE49-F238E27FC236}">
                <a16:creationId xmlns:a16="http://schemas.microsoft.com/office/drawing/2014/main" id="{ABF95A31-60C4-A91E-9D65-E38B15AA71EB}"/>
              </a:ext>
            </a:extLst>
          </p:cNvPr>
          <p:cNvSpPr txBox="1"/>
          <p:nvPr/>
        </p:nvSpPr>
        <p:spPr>
          <a:xfrm>
            <a:off x="4355198" y="5148462"/>
            <a:ext cx="379640" cy="489449"/>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 name="TextBox 5">
            <a:extLst>
              <a:ext uri="{FF2B5EF4-FFF2-40B4-BE49-F238E27FC236}">
                <a16:creationId xmlns:a16="http://schemas.microsoft.com/office/drawing/2014/main" id="{F2F7EA4F-5C55-9601-73A6-F238FD41C2F3}"/>
              </a:ext>
              <a:ext uri="{C183D7F6-B498-43B3-948B-1728B52AA6E4}">
                <adec:decorative xmlns:adec="http://schemas.microsoft.com/office/drawing/2017/decorative" val="1"/>
              </a:ext>
            </a:extLst>
          </p:cNvPr>
          <p:cNvSpPr txBox="1"/>
          <p:nvPr/>
        </p:nvSpPr>
        <p:spPr>
          <a:xfrm>
            <a:off x="4355198" y="580351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7" name="Straight Connector 6">
            <a:extLst>
              <a:ext uri="{FF2B5EF4-FFF2-40B4-BE49-F238E27FC236}">
                <a16:creationId xmlns:a16="http://schemas.microsoft.com/office/drawing/2014/main" id="{39802C6A-E1BA-AC86-6DA2-E7774559DA27}"/>
              </a:ext>
              <a:ext uri="{C183D7F6-B498-43B3-948B-1728B52AA6E4}">
                <adec:decorative xmlns:adec="http://schemas.microsoft.com/office/drawing/2017/decorative" val="1"/>
              </a:ext>
            </a:extLst>
          </p:cNvPr>
          <p:cNvCxnSpPr>
            <a:cxnSpLocks/>
          </p:cNvCxnSpPr>
          <p:nvPr/>
        </p:nvCxnSpPr>
        <p:spPr>
          <a:xfrm>
            <a:off x="4473192" y="5633026"/>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084-1BA2-8E43-E060-B68723923D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163700-D512-28A8-EBB5-6B1AB4F38E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36" y="670"/>
            <a:ext cx="12192001" cy="6853344"/>
          </a:xfrm>
          <a:prstGeom prst="rect">
            <a:avLst/>
          </a:prstGeom>
        </p:spPr>
      </p:pic>
      <p:sp>
        <p:nvSpPr>
          <p:cNvPr id="8" name="Title 7">
            <a:extLst>
              <a:ext uri="{FF2B5EF4-FFF2-40B4-BE49-F238E27FC236}">
                <a16:creationId xmlns:a16="http://schemas.microsoft.com/office/drawing/2014/main" id="{A8BC6E50-0A4C-44D2-13B3-E1606BBA711E}"/>
              </a:ext>
            </a:extLst>
          </p:cNvPr>
          <p:cNvSpPr txBox="1">
            <a:spLocks noGrp="1"/>
          </p:cNvSpPr>
          <p:nvPr>
            <p:ph type="title" idx="4294967295"/>
          </p:nvPr>
        </p:nvSpPr>
        <p:spPr>
          <a:xfrm>
            <a:off x="4782684" y="386924"/>
            <a:ext cx="516348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JANE SEYMOUR</a:t>
            </a:r>
          </a:p>
        </p:txBody>
      </p:sp>
      <p:pic>
        <p:nvPicPr>
          <p:cNvPr id="9" name="Picture 8" descr="A painting of a woman in red period dress. She wears jewels and rings and has her hands clasped in front of her.">
            <a:hlinkClick r:id="rId4"/>
            <a:extLst>
              <a:ext uri="{FF2B5EF4-FFF2-40B4-BE49-F238E27FC236}">
                <a16:creationId xmlns:a16="http://schemas.microsoft.com/office/drawing/2014/main" id="{AD7BF298-8858-9F86-8962-91FD31260879}"/>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305ABFAD-5A8D-3AB6-FA6B-C297B8526D00}"/>
              </a:ext>
            </a:extLst>
          </p:cNvPr>
          <p:cNvSpPr txBox="1"/>
          <p:nvPr/>
        </p:nvSpPr>
        <p:spPr>
          <a:xfrm>
            <a:off x="4188857" y="912419"/>
            <a:ext cx="37888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mysterious queen, who supported</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monasteries </a:t>
            </a:r>
          </a:p>
        </p:txBody>
      </p:sp>
      <p:sp>
        <p:nvSpPr>
          <p:cNvPr id="22" name="TextBox 21">
            <a:extLst>
              <a:ext uri="{FF2B5EF4-FFF2-40B4-BE49-F238E27FC236}">
                <a16:creationId xmlns:a16="http://schemas.microsoft.com/office/drawing/2014/main" id="{6EC6FB55-BC24-D0EF-0A48-CD917ECE615C}"/>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1536 - 1537 </a:t>
            </a:r>
          </a:p>
        </p:txBody>
      </p:sp>
      <p:sp>
        <p:nvSpPr>
          <p:cNvPr id="23" name="TextBox 22">
            <a:extLst>
              <a:ext uri="{FF2B5EF4-FFF2-40B4-BE49-F238E27FC236}">
                <a16:creationId xmlns:a16="http://schemas.microsoft.com/office/drawing/2014/main" id="{E26B09E2-7D66-67BC-4CBE-22BFEE2C624A}"/>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c.1508 - 1537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Wiltshire   </a:t>
            </a:r>
          </a:p>
        </p:txBody>
      </p:sp>
      <p:sp>
        <p:nvSpPr>
          <p:cNvPr id="20" name="TextBox 19">
            <a:extLst>
              <a:ext uri="{FF2B5EF4-FFF2-40B4-BE49-F238E27FC236}">
                <a16:creationId xmlns:a16="http://schemas.microsoft.com/office/drawing/2014/main" id="{FC267248-6263-C0EA-218C-167B6F8EC4F3}"/>
              </a:ext>
            </a:extLst>
          </p:cNvPr>
          <p:cNvSpPr txBox="1"/>
          <p:nvPr/>
        </p:nvSpPr>
        <p:spPr>
          <a:xfrm>
            <a:off x="4188857" y="1362951"/>
            <a:ext cx="3560619" cy="3308598"/>
          </a:xfrm>
          <a:prstGeom prst="rect">
            <a:avLst/>
          </a:prstGeom>
          <a:noFill/>
        </p:spPr>
        <p:txBody>
          <a:bodyPr wrap="square" lIns="91440" tIns="45720" rIns="91440" bIns="45720" rtlCol="0" anchor="t">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Jane was born around 1508 at Wolf Hall. She came from a </a:t>
            </a:r>
            <a:r>
              <a:rPr lang="en-GB" sz="1100" b="1" dirty="0">
                <a:effectLst/>
                <a:latin typeface="Georgia" panose="02040502050405020303" pitchFamily="18" charset="0"/>
                <a:ea typeface="Open Sans" panose="020B0606030504020204" pitchFamily="34" charset="0"/>
                <a:cs typeface="Open Sans" panose="020B0606030504020204" pitchFamily="34" charset="0"/>
              </a:rPr>
              <a:t>wealthy</a:t>
            </a:r>
            <a:r>
              <a:rPr lang="en-GB" sz="1100" dirty="0">
                <a:effectLst/>
                <a:latin typeface="Georgia" panose="02040502050405020303" pitchFamily="18" charset="0"/>
                <a:ea typeface="Open Sans" panose="020B0606030504020204" pitchFamily="34" charset="0"/>
                <a:cs typeface="Open Sans" panose="020B0606030504020204" pitchFamily="34" charset="0"/>
              </a:rPr>
              <a:t> family, but they did not have much power at court. She was a devout </a:t>
            </a:r>
            <a:r>
              <a:rPr lang="en-GB" sz="1100" b="1" dirty="0">
                <a:effectLst/>
                <a:latin typeface="Georgia" panose="02040502050405020303" pitchFamily="18" charset="0"/>
                <a:ea typeface="Open Sans" panose="020B0606030504020204" pitchFamily="34" charset="0"/>
                <a:cs typeface="Open Sans" panose="020B0606030504020204" pitchFamily="34" charset="0"/>
              </a:rPr>
              <a:t>Catholic</a:t>
            </a:r>
            <a:r>
              <a:rPr lang="en-GB" sz="1100" dirty="0">
                <a:effectLst/>
                <a:latin typeface="Georgia" panose="02040502050405020303" pitchFamily="18" charset="0"/>
                <a:ea typeface="Open Sans" panose="020B0606030504020204" pitchFamily="34" charset="0"/>
                <a:cs typeface="Open Sans" panose="020B0606030504020204" pitchFamily="34" charset="0"/>
              </a:rPr>
              <a:t> and was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taught needlework.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She was sent to court by her family in 1529 and became a </a:t>
            </a:r>
            <a:r>
              <a:rPr lang="en-GB" sz="1100" b="1" dirty="0">
                <a:effectLst/>
                <a:latin typeface="Georgia" panose="02040502050405020303" pitchFamily="18" charset="0"/>
                <a:ea typeface="Open Sans" panose="020B0606030504020204" pitchFamily="34" charset="0"/>
                <a:cs typeface="Open Sans" panose="020B0606030504020204" pitchFamily="34" charset="0"/>
              </a:rPr>
              <a:t>lady-in-wating</a:t>
            </a:r>
            <a:r>
              <a:rPr lang="en-GB" sz="1100" dirty="0">
                <a:effectLst/>
                <a:latin typeface="Georgia" panose="02040502050405020303" pitchFamily="18" charset="0"/>
                <a:ea typeface="Open Sans" panose="020B0606030504020204" pitchFamily="34" charset="0"/>
                <a:cs typeface="Open Sans" panose="020B0606030504020204" pitchFamily="34" charset="0"/>
              </a:rPr>
              <a:t> to Katherine of Aragon, who she respected. She later also served Anne Boleyn.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solidFill>
                <a:srgbClr val="4C2F62"/>
              </a:solidFill>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a:ea typeface="Open Sans"/>
                <a:cs typeface="Open Sans"/>
              </a:rPr>
              <a:t>We don’t really know a lot about Jane, details about her life and personality are a mystery</a:t>
            </a:r>
            <a:r>
              <a:rPr lang="en-GB" sz="1100" dirty="0">
                <a:latin typeface="Georgia"/>
                <a:ea typeface="Open Sans"/>
                <a:cs typeface="Open Sans"/>
              </a:rPr>
              <a:t> today.</a:t>
            </a:r>
          </a:p>
          <a:p>
            <a:pPr marL="171450" indent="-171450" defTabSz="144000">
              <a:buFont typeface="Arial"/>
              <a:buChar char="•"/>
            </a:pPr>
            <a:r>
              <a:rPr lang="en-GB" sz="1100" dirty="0">
                <a:latin typeface="Georgia"/>
                <a:ea typeface="Open Sans"/>
                <a:cs typeface="Open Sans"/>
              </a:rPr>
              <a:t>There</a:t>
            </a:r>
            <a:r>
              <a:rPr lang="en-GB" sz="1100" dirty="0">
                <a:effectLst/>
                <a:latin typeface="Georgia"/>
                <a:ea typeface="Open Sans"/>
                <a:cs typeface="Open Sans"/>
              </a:rPr>
              <a:t> </a:t>
            </a:r>
            <a:r>
              <a:rPr lang="en-GB" sz="1100" dirty="0">
                <a:latin typeface="Georgia"/>
                <a:ea typeface="Open Sans"/>
                <a:cs typeface="Open Sans"/>
              </a:rPr>
              <a:t>are </a:t>
            </a:r>
            <a:r>
              <a:rPr lang="en-GB" sz="1100" dirty="0">
                <a:effectLst/>
                <a:latin typeface="Georgia"/>
                <a:ea typeface="Open Sans"/>
                <a:cs typeface="Open Sans"/>
              </a:rPr>
              <a:t>very few sources </a:t>
            </a:r>
            <a:r>
              <a:rPr lang="en-GB" sz="1100" dirty="0">
                <a:latin typeface="Georgia"/>
                <a:ea typeface="Open Sans"/>
                <a:cs typeface="Open Sans"/>
              </a:rPr>
              <a:t>written by Jane herself.</a:t>
            </a:r>
            <a:endParaRPr lang="en-GB" dirty="0">
              <a:latin typeface="Calibri" panose="020F0502020204030204"/>
              <a:ea typeface="Calibri" panose="020F0502020204030204"/>
              <a:cs typeface="Calibri" panose="020F0502020204030204"/>
            </a:endParaRPr>
          </a:p>
          <a:p>
            <a:pPr marL="171450" indent="-171450" defTabSz="144000">
              <a:buFont typeface="Arial"/>
              <a:buChar char="•"/>
            </a:pPr>
            <a:r>
              <a:rPr lang="en-GB" sz="1100" dirty="0">
                <a:latin typeface="Georgia"/>
                <a:ea typeface="Open Sans"/>
                <a:cs typeface="Open Sans"/>
              </a:rPr>
              <a:t>We </a:t>
            </a:r>
            <a:r>
              <a:rPr lang="en-GB" sz="1100" dirty="0">
                <a:effectLst/>
                <a:latin typeface="Georgia"/>
                <a:ea typeface="Open Sans"/>
                <a:cs typeface="Open Sans"/>
              </a:rPr>
              <a:t>have to rely on what others wrote about her. </a:t>
            </a:r>
            <a:endParaRPr lang="en-GB" dirty="0">
              <a:latin typeface="Calibri" panose="020F0502020204030204"/>
              <a:ea typeface="Calibri" panose="020F0502020204030204"/>
              <a:cs typeface="Calibri" panose="020F0502020204030204"/>
            </a:endParaRPr>
          </a:p>
          <a:p>
            <a:pPr marL="171450" indent="-171450" defTabSz="144000">
              <a:buFont typeface="Arial"/>
              <a:buChar char="•"/>
            </a:pPr>
            <a:r>
              <a:rPr lang="en-GB" sz="1100" dirty="0">
                <a:latin typeface="Georgia"/>
                <a:ea typeface="Open Sans"/>
                <a:cs typeface="Open Sans"/>
              </a:rPr>
              <a:t>Eustace</a:t>
            </a:r>
            <a:r>
              <a:rPr lang="en-GB" sz="1100" dirty="0">
                <a:effectLst/>
                <a:latin typeface="Georgia"/>
                <a:ea typeface="Open Sans"/>
                <a:cs typeface="Open Sans"/>
              </a:rPr>
              <a:t> Chapuys, an </a:t>
            </a:r>
            <a:r>
              <a:rPr lang="en-GB" sz="1100" b="1" dirty="0">
                <a:effectLst/>
                <a:latin typeface="Georgia"/>
                <a:ea typeface="Open Sans"/>
                <a:cs typeface="Open Sans"/>
              </a:rPr>
              <a:t>ambassador</a:t>
            </a:r>
            <a:r>
              <a:rPr lang="en-GB" sz="1100" dirty="0">
                <a:effectLst/>
                <a:latin typeface="Georgia"/>
                <a:ea typeface="Open Sans"/>
                <a:cs typeface="Open Sans"/>
              </a:rPr>
              <a:t>, </a:t>
            </a:r>
            <a:r>
              <a:rPr lang="en-GB" sz="1100" dirty="0">
                <a:latin typeface="Georgia"/>
                <a:ea typeface="Open Sans"/>
                <a:cs typeface="Open Sans"/>
              </a:rPr>
              <a:t>reported that </a:t>
            </a:r>
            <a:r>
              <a:rPr lang="en-GB" sz="1100" dirty="0">
                <a:effectLst/>
                <a:latin typeface="Georgia"/>
                <a:ea typeface="Open Sans"/>
                <a:cs typeface="Open Sans"/>
              </a:rPr>
              <a:t>Henry sent her letters and gifts, but that she politely refused these. She may have wanted to wait until Henry was ready to marry her.</a:t>
            </a:r>
            <a:r>
              <a:rPr lang="en-GB" sz="1100" dirty="0">
                <a:latin typeface="Georgia"/>
                <a:ea typeface="Open Sans"/>
                <a:cs typeface="Open Sans"/>
              </a:rPr>
              <a:t> </a:t>
            </a:r>
            <a:r>
              <a:rPr lang="en-GB" sz="1100" dirty="0">
                <a:effectLst/>
                <a:latin typeface="Georgia"/>
                <a:ea typeface="Open Sans"/>
                <a:cs typeface="Open Sans"/>
              </a:rPr>
              <a:t>This might suggest she was firm and confident.</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A7A6FD3-802B-19A5-FA74-091CC2AC9BCC}"/>
              </a:ext>
            </a:extLst>
          </p:cNvPr>
          <p:cNvSpPr txBox="1"/>
          <p:nvPr/>
        </p:nvSpPr>
        <p:spPr>
          <a:xfrm>
            <a:off x="7992907" y="972251"/>
            <a:ext cx="3618440" cy="3308598"/>
          </a:xfrm>
          <a:prstGeom prst="rect">
            <a:avLst/>
          </a:prstGeom>
          <a:noFill/>
        </p:spPr>
        <p:txBody>
          <a:bodyPr wrap="square" lIns="91440" tIns="45720" rIns="91440" bIns="45720" rtlCol="0" anchor="t">
            <a:spAutoFit/>
          </a:bodyPr>
          <a:lstStyle/>
          <a:p>
            <a:pPr defTabSz="144000"/>
            <a:r>
              <a:rPr lang="en-GB" sz="1100" dirty="0">
                <a:solidFill>
                  <a:srgbClr val="000000"/>
                </a:solidFill>
                <a:latin typeface="Georgia"/>
                <a:ea typeface="Open Sans"/>
                <a:cs typeface="Open Sans"/>
              </a:rPr>
              <a:t>In 1536, Henry and Jane </a:t>
            </a:r>
            <a:r>
              <a:rPr lang="en-GB" sz="1100" dirty="0">
                <a:latin typeface="Georgia"/>
                <a:ea typeface="Open Sans"/>
                <a:cs typeface="Open Sans"/>
              </a:rPr>
              <a:t>got engaged and married. This was very shortly after the execution of Anne Boleyn. As queen, Jane:</a:t>
            </a:r>
            <a:endParaRPr lang="en-US" dirty="0"/>
          </a:p>
          <a:p>
            <a:pPr marL="171450" indent="-171450" defTabSz="144000">
              <a:buFont typeface="Arial" panose="020B0604020202020204" pitchFamily="34" charset="0"/>
              <a:buChar char="•"/>
            </a:pPr>
            <a:r>
              <a:rPr lang="en-GB" sz="1100" dirty="0">
                <a:latin typeface="Georgia"/>
                <a:ea typeface="Open Sans"/>
                <a:cs typeface="Open Sans"/>
              </a:rPr>
              <a:t>stopped fashions that Anne had introduced, such as the French style headdress</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a:ea typeface="Open Sans"/>
                <a:cs typeface="Open Sans"/>
              </a:rPr>
              <a:t>formed a close relationship with her </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a:ea typeface="Open Sans"/>
                <a:cs typeface="Open Sans"/>
              </a:rPr>
              <a:t>stepdaughter Mary  </a:t>
            </a:r>
          </a:p>
          <a:p>
            <a:pPr marL="171450" indent="-171450" defTabSz="144000">
              <a:buFont typeface="Arial" panose="020B0604020202020204" pitchFamily="34" charset="0"/>
              <a:buChar char="•"/>
            </a:pPr>
            <a:r>
              <a:rPr lang="en-GB" sz="1100" dirty="0">
                <a:latin typeface="Georgia"/>
                <a:ea typeface="Open Sans"/>
                <a:cs typeface="Open Sans"/>
              </a:rPr>
              <a:t>helped Mary and Henry to repair their relationship. </a:t>
            </a:r>
          </a:p>
          <a:p>
            <a:pPr marL="171450" indent="-171450" defTabSz="144000">
              <a:buFont typeface="Arial" panose="020B0604020202020204" pitchFamily="34" charset="0"/>
              <a:buChar char="•"/>
            </a:pP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At one point, she begged Henry not to close the </a:t>
            </a:r>
            <a:r>
              <a:rPr lang="en-GB" sz="1100" b="1" dirty="0">
                <a:latin typeface="Georgia"/>
                <a:ea typeface="Open Sans"/>
                <a:cs typeface="Open Sans"/>
              </a:rPr>
              <a:t>Catholic monasteries</a:t>
            </a:r>
            <a:r>
              <a:rPr lang="en-GB" sz="1100" dirty="0">
                <a:latin typeface="Georgia"/>
                <a:ea typeface="Open Sans"/>
                <a:cs typeface="Open Sans"/>
              </a:rPr>
              <a:t>. This made Henry very angry, and he told her he did not want his wife to get involved in politics. As a warning, he reminded Jane what had happened to his previous wife.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In 1537 she gave birth to a boy, Edward, at Hampton Court Palace. Edward was Henry’s first a male </a:t>
            </a:r>
            <a:r>
              <a:rPr lang="en-GB" sz="1100" b="1" dirty="0">
                <a:latin typeface="Georgia"/>
                <a:ea typeface="Open Sans"/>
                <a:cs typeface="Open Sans"/>
              </a:rPr>
              <a:t>heir</a:t>
            </a:r>
            <a:r>
              <a:rPr lang="en-GB" sz="1100" dirty="0">
                <a:latin typeface="Georgia"/>
                <a:ea typeface="Open Sans"/>
                <a:cs typeface="Open Sans"/>
              </a:rPr>
              <a:t>. But it was a difficult birth and Jane became ill. Sadly, she died two weeks later. </a:t>
            </a:r>
            <a:endParaRPr lang="en-US" sz="1100" dirty="0">
              <a:latin typeface="Georgia"/>
              <a:ea typeface="Open Sans"/>
              <a:cs typeface="Open Sans"/>
            </a:endParaRPr>
          </a:p>
        </p:txBody>
      </p:sp>
      <p:sp>
        <p:nvSpPr>
          <p:cNvPr id="5" name="TextBox 4">
            <a:extLst>
              <a:ext uri="{FF2B5EF4-FFF2-40B4-BE49-F238E27FC236}">
                <a16:creationId xmlns:a16="http://schemas.microsoft.com/office/drawing/2014/main" id="{63993349-7ACD-ECFF-0591-B4E6D6B33C7C}"/>
              </a:ext>
            </a:extLst>
          </p:cNvPr>
          <p:cNvSpPr txBox="1"/>
          <p:nvPr/>
        </p:nvSpPr>
        <p:spPr>
          <a:xfrm>
            <a:off x="4640586" y="6003358"/>
            <a:ext cx="3038176" cy="261610"/>
          </a:xfrm>
          <a:prstGeom prst="rect">
            <a:avLst/>
          </a:prstGeom>
          <a:noFill/>
        </p:spPr>
        <p:txBody>
          <a:bodyPr wrap="square" lIns="91440" tIns="45720" rIns="91440" bIns="45720" rtlCol="0" anchor="t">
            <a:spAutoFit/>
          </a:bodyPr>
          <a:lstStyle/>
          <a:p>
            <a:r>
              <a:rPr lang="en-GB" sz="1100" dirty="0">
                <a:effectLst/>
                <a:latin typeface="Georgia"/>
              </a:rPr>
              <a:t>Why </a:t>
            </a:r>
            <a:r>
              <a:rPr lang="en-GB" sz="1100" dirty="0">
                <a:latin typeface="Georgia"/>
              </a:rPr>
              <a:t>don't we know more about Jane?  </a:t>
            </a:r>
            <a:r>
              <a:rPr lang="en-GB" sz="1100" dirty="0">
                <a:effectLst/>
                <a:latin typeface="Georgia"/>
              </a:rPr>
              <a:t> </a:t>
            </a:r>
          </a:p>
        </p:txBody>
      </p:sp>
      <p:sp>
        <p:nvSpPr>
          <p:cNvPr id="16" name="TextBox 15">
            <a:extLst>
              <a:ext uri="{FF2B5EF4-FFF2-40B4-BE49-F238E27FC236}">
                <a16:creationId xmlns:a16="http://schemas.microsoft.com/office/drawing/2014/main" id="{8D15AA65-C788-66C6-F227-92FE838A8CF1}"/>
              </a:ext>
            </a:extLst>
          </p:cNvPr>
          <p:cNvSpPr txBox="1"/>
          <p:nvPr/>
        </p:nvSpPr>
        <p:spPr>
          <a:xfrm>
            <a:off x="9973239" y="4875030"/>
            <a:ext cx="1626649" cy="430887"/>
          </a:xfrm>
          <a:prstGeom prst="rect">
            <a:avLst/>
          </a:prstGeom>
          <a:noFill/>
        </p:spPr>
        <p:txBody>
          <a:bodyPr wrap="square" rtlCol="0">
            <a:spAutoFit/>
          </a:bodyPr>
          <a:lstStyle/>
          <a:p>
            <a:pPr algn="ctr"/>
            <a:r>
              <a:rPr lang="en-GB" sz="1100" dirty="0">
                <a:effectLst/>
                <a:latin typeface="Georgia" panose="02040502050405020303" pitchFamily="18" charset="0"/>
              </a:rPr>
              <a:t>Her labour lasted three days and three nights. </a:t>
            </a:r>
          </a:p>
        </p:txBody>
      </p:sp>
      <p:sp>
        <p:nvSpPr>
          <p:cNvPr id="21" name="TextBox 20">
            <a:extLst>
              <a:ext uri="{FF2B5EF4-FFF2-40B4-BE49-F238E27FC236}">
                <a16:creationId xmlns:a16="http://schemas.microsoft.com/office/drawing/2014/main" id="{0D11BBEB-CA9D-06BA-3B9B-07A5A3F85B7F}"/>
              </a:ext>
            </a:extLst>
          </p:cNvPr>
          <p:cNvSpPr txBox="1"/>
          <p:nvPr/>
        </p:nvSpPr>
        <p:spPr>
          <a:xfrm>
            <a:off x="7914875" y="5295219"/>
            <a:ext cx="1922376" cy="430887"/>
          </a:xfrm>
          <a:prstGeom prst="rect">
            <a:avLst/>
          </a:prstGeom>
          <a:noFill/>
        </p:spPr>
        <p:txBody>
          <a:bodyPr wrap="square" rtlCol="0">
            <a:spAutoFit/>
          </a:bodyPr>
          <a:lstStyle/>
          <a:p>
            <a:pPr algn="ctr"/>
            <a:r>
              <a:rPr lang="en-GB" sz="1100" dirty="0">
                <a:effectLst/>
                <a:latin typeface="Georgia" panose="02040502050405020303" pitchFamily="18" charset="0"/>
              </a:rPr>
              <a:t>Her motto was</a:t>
            </a:r>
            <a:br>
              <a:rPr lang="en-GB" sz="1100" dirty="0">
                <a:effectLst/>
                <a:latin typeface="Georgia" panose="02040502050405020303" pitchFamily="18" charset="0"/>
              </a:rPr>
            </a:br>
            <a:r>
              <a:rPr lang="en-GB" sz="1100" dirty="0">
                <a:effectLst/>
                <a:latin typeface="Georgia" panose="02040502050405020303" pitchFamily="18" charset="0"/>
              </a:rPr>
              <a:t> ‘Bound to obey and serve’.</a:t>
            </a:r>
          </a:p>
        </p:txBody>
      </p:sp>
      <p:sp>
        <p:nvSpPr>
          <p:cNvPr id="18" name="Rectangle 17">
            <a:extLst>
              <a:ext uri="{FF2B5EF4-FFF2-40B4-BE49-F238E27FC236}">
                <a16:creationId xmlns:a16="http://schemas.microsoft.com/office/drawing/2014/main" id="{25C66606-C0E7-6255-39DF-CC69B5538E05}"/>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2B0E80-9BA6-6158-91B1-7239F8FC37E7}"/>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C5EE29DB-4FC6-060F-F66E-7F024242A5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552FE800-760D-55E9-CBB3-CE8246EFDB48}"/>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grpSp>
        <p:nvGrpSpPr>
          <p:cNvPr id="4" name="Group 3">
            <a:extLst>
              <a:ext uri="{FF2B5EF4-FFF2-40B4-BE49-F238E27FC236}">
                <a16:creationId xmlns:a16="http://schemas.microsoft.com/office/drawing/2014/main" id="{5E38BD0C-2FEA-3681-9BBA-EEDAE913F763}"/>
              </a:ext>
              <a:ext uri="{C183D7F6-B498-43B3-948B-1728B52AA6E4}">
                <adec:decorative xmlns:adec="http://schemas.microsoft.com/office/drawing/2017/decorative" val="1"/>
              </a:ext>
            </a:extLst>
          </p:cNvPr>
          <p:cNvGrpSpPr/>
          <p:nvPr/>
        </p:nvGrpSpPr>
        <p:grpSpPr>
          <a:xfrm>
            <a:off x="4290637" y="4648350"/>
            <a:ext cx="3588679" cy="1698529"/>
            <a:chOff x="4290638" y="4089589"/>
            <a:chExt cx="3560620" cy="1051578"/>
          </a:xfrm>
        </p:grpSpPr>
        <p:sp>
          <p:nvSpPr>
            <p:cNvPr id="12" name="Rectangle 11">
              <a:extLst>
                <a:ext uri="{FF2B5EF4-FFF2-40B4-BE49-F238E27FC236}">
                  <a16:creationId xmlns:a16="http://schemas.microsoft.com/office/drawing/2014/main" id="{6A16205A-3D3F-68C8-6858-091238D9AC3B}"/>
                </a:ext>
              </a:extLst>
            </p:cNvPr>
            <p:cNvSpPr/>
            <p:nvPr/>
          </p:nvSpPr>
          <p:spPr>
            <a:xfrm>
              <a:off x="4290638" y="4089589"/>
              <a:ext cx="3560620" cy="105157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583C8D0-1BDD-3641-ADAB-FF68D3F53E54}"/>
                </a:ext>
              </a:extLst>
            </p:cNvPr>
            <p:cNvSpPr txBox="1"/>
            <p:nvPr/>
          </p:nvSpPr>
          <p:spPr>
            <a:xfrm>
              <a:off x="4640586" y="4541531"/>
              <a:ext cx="3044132" cy="223332"/>
            </a:xfrm>
            <a:prstGeom prst="rect">
              <a:avLst/>
            </a:prstGeom>
            <a:noFill/>
          </p:spPr>
          <p:txBody>
            <a:bodyPr wrap="square" rtlCol="0">
              <a:spAutoFit/>
            </a:bodyPr>
            <a:lstStyle/>
            <a:p>
              <a:r>
                <a:rPr lang="en-GB" sz="1100" dirty="0">
                  <a:effectLst/>
                  <a:latin typeface="Georgia" panose="02040502050405020303" pitchFamily="18" charset="0"/>
                </a:rPr>
                <a:t>Give one example tha</a:t>
              </a:r>
              <a:r>
                <a:rPr lang="en-GB" sz="1100" dirty="0">
                  <a:latin typeface="Georgia" panose="02040502050405020303" pitchFamily="18" charset="0"/>
                </a:rPr>
                <a:t>t shows Jane was a capable queen</a:t>
              </a:r>
              <a:r>
                <a:rPr lang="en-GB" sz="1100" dirty="0">
                  <a:effectLst/>
                  <a:latin typeface="Georgia" panose="02040502050405020303" pitchFamily="18" charset="0"/>
                </a:rPr>
                <a:t>?</a:t>
              </a:r>
            </a:p>
          </p:txBody>
        </p:sp>
        <p:sp>
          <p:nvSpPr>
            <p:cNvPr id="14" name="TextBox 13">
              <a:extLst>
                <a:ext uri="{FF2B5EF4-FFF2-40B4-BE49-F238E27FC236}">
                  <a16:creationId xmlns:a16="http://schemas.microsoft.com/office/drawing/2014/main" id="{95827965-30BB-ABE7-9344-200054B038D2}"/>
                </a:ext>
              </a:extLst>
            </p:cNvPr>
            <p:cNvSpPr txBox="1"/>
            <p:nvPr/>
          </p:nvSpPr>
          <p:spPr>
            <a:xfrm>
              <a:off x="4355198" y="4556223"/>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 name="TextBox 1">
              <a:extLst>
                <a:ext uri="{FF2B5EF4-FFF2-40B4-BE49-F238E27FC236}">
                  <a16:creationId xmlns:a16="http://schemas.microsoft.com/office/drawing/2014/main" id="{3D7C7E01-843B-236B-EC47-3DAD3C11907F}"/>
                </a:ext>
              </a:extLst>
            </p:cNvPr>
            <p:cNvSpPr txBox="1"/>
            <p:nvPr/>
          </p:nvSpPr>
          <p:spPr>
            <a:xfrm>
              <a:off x="4587642" y="4154806"/>
              <a:ext cx="3044132" cy="266767"/>
            </a:xfrm>
            <a:prstGeom prst="rect">
              <a:avLst/>
            </a:prstGeom>
            <a:noFill/>
          </p:spPr>
          <p:txBody>
            <a:bodyPr wrap="square" rtlCol="0">
              <a:spAutoFit/>
            </a:bodyPr>
            <a:lstStyle/>
            <a:p>
              <a:r>
                <a:rPr lang="en-GB" sz="1100" dirty="0">
                  <a:effectLst/>
                  <a:latin typeface="Georgia" panose="02040502050405020303" pitchFamily="18" charset="0"/>
                </a:rPr>
                <a:t>Jane is often thought of as ‘meek and mild’. Is this fair? Why/why not?</a:t>
              </a:r>
            </a:p>
          </p:txBody>
        </p:sp>
        <p:sp>
          <p:nvSpPr>
            <p:cNvPr id="24" name="TextBox 23">
              <a:extLst>
                <a:ext uri="{FF2B5EF4-FFF2-40B4-BE49-F238E27FC236}">
                  <a16:creationId xmlns:a16="http://schemas.microsoft.com/office/drawing/2014/main" id="{F8A1E80A-72F5-BC0F-C75B-C487A48C5E0F}"/>
                </a:ext>
              </a:extLst>
            </p:cNvPr>
            <p:cNvSpPr txBox="1"/>
            <p:nvPr/>
          </p:nvSpPr>
          <p:spPr>
            <a:xfrm>
              <a:off x="4341316" y="4162727"/>
              <a:ext cx="379640" cy="131607"/>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6" name="TextBox 5">
            <a:extLst>
              <a:ext uri="{FF2B5EF4-FFF2-40B4-BE49-F238E27FC236}">
                <a16:creationId xmlns:a16="http://schemas.microsoft.com/office/drawing/2014/main" id="{7053B477-49D9-8F62-B0FD-9C43756B3022}"/>
              </a:ext>
              <a:ext uri="{C183D7F6-B498-43B3-948B-1728B52AA6E4}">
                <adec:decorative xmlns:adec="http://schemas.microsoft.com/office/drawing/2017/decorative" val="1"/>
              </a:ext>
            </a:extLst>
          </p:cNvPr>
          <p:cNvSpPr txBox="1"/>
          <p:nvPr/>
        </p:nvSpPr>
        <p:spPr>
          <a:xfrm>
            <a:off x="4355198" y="5995981"/>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7" name="Straight Connector 6">
            <a:extLst>
              <a:ext uri="{FF2B5EF4-FFF2-40B4-BE49-F238E27FC236}">
                <a16:creationId xmlns:a16="http://schemas.microsoft.com/office/drawing/2014/main" id="{35A38A9A-311B-B179-01CD-74C64C705A50}"/>
              </a:ext>
              <a:ext uri="{C183D7F6-B498-43B3-948B-1728B52AA6E4}">
                <adec:decorative xmlns:adec="http://schemas.microsoft.com/office/drawing/2017/decorative" val="1"/>
              </a:ext>
            </a:extLst>
          </p:cNvPr>
          <p:cNvCxnSpPr>
            <a:cxnSpLocks/>
          </p:cNvCxnSpPr>
          <p:nvPr/>
        </p:nvCxnSpPr>
        <p:spPr>
          <a:xfrm>
            <a:off x="4421688" y="523977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A58B1D-3122-6EA1-34A7-F15866C84E1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802993" y="4124358"/>
            <a:ext cx="2028867" cy="2028867"/>
          </a:xfrm>
          <a:prstGeom prst="rect">
            <a:avLst/>
          </a:prstGeom>
        </p:spPr>
      </p:pic>
      <p:pic>
        <p:nvPicPr>
          <p:cNvPr id="17" name="Picture 16">
            <a:extLst>
              <a:ext uri="{FF2B5EF4-FFF2-40B4-BE49-F238E27FC236}">
                <a16:creationId xmlns:a16="http://schemas.microsoft.com/office/drawing/2014/main" id="{3DAF1F05-1630-40E4-49DC-5DE94A14504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47961" y="4597949"/>
            <a:ext cx="1922376" cy="1922376"/>
          </a:xfrm>
          <a:prstGeom prst="rect">
            <a:avLst/>
          </a:prstGeom>
        </p:spPr>
      </p:pic>
      <p:cxnSp>
        <p:nvCxnSpPr>
          <p:cNvPr id="10" name="Straight Connector 9">
            <a:extLst>
              <a:ext uri="{FF2B5EF4-FFF2-40B4-BE49-F238E27FC236}">
                <a16:creationId xmlns:a16="http://schemas.microsoft.com/office/drawing/2014/main" id="{91C4C3C6-A95C-F6A7-C434-D9F562B44701}"/>
              </a:ext>
              <a:ext uri="{C183D7F6-B498-43B3-948B-1728B52AA6E4}">
                <adec:decorative xmlns:adec="http://schemas.microsoft.com/office/drawing/2017/decorative" val="1"/>
              </a:ext>
            </a:extLst>
          </p:cNvPr>
          <p:cNvCxnSpPr>
            <a:cxnSpLocks/>
          </p:cNvCxnSpPr>
          <p:nvPr/>
        </p:nvCxnSpPr>
        <p:spPr>
          <a:xfrm>
            <a:off x="4454390" y="586672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55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A070-C69F-9533-1D67-9747C5D8A05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50BEEFC-982B-5B77-F01D-66DDF14FBB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sp>
        <p:nvSpPr>
          <p:cNvPr id="18" name="Rectangle 17">
            <a:extLst>
              <a:ext uri="{FF2B5EF4-FFF2-40B4-BE49-F238E27FC236}">
                <a16:creationId xmlns:a16="http://schemas.microsoft.com/office/drawing/2014/main" id="{966A81D8-E03A-70B3-70BF-07B5C7A3D633}"/>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BD8C92-82E6-D93C-AEE1-A9629B9DAE6D}"/>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896C1FCC-DB2E-4720-D163-CA7CA3AF72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54598" y="152313"/>
            <a:ext cx="980840" cy="980840"/>
          </a:xfrm>
          <a:prstGeom prst="rect">
            <a:avLst/>
          </a:prstGeom>
        </p:spPr>
      </p:pic>
      <p:sp>
        <p:nvSpPr>
          <p:cNvPr id="12" name="Rectangle 11">
            <a:extLst>
              <a:ext uri="{FF2B5EF4-FFF2-40B4-BE49-F238E27FC236}">
                <a16:creationId xmlns:a16="http://schemas.microsoft.com/office/drawing/2014/main" id="{23429343-7878-CAB1-9D1A-3EA6835BC92F}"/>
              </a:ext>
              <a:ext uri="{C183D7F6-B498-43B3-948B-1728B52AA6E4}">
                <adec:decorative xmlns:adec="http://schemas.microsoft.com/office/drawing/2017/decorative" val="1"/>
              </a:ext>
            </a:extLst>
          </p:cNvPr>
          <p:cNvSpPr/>
          <p:nvPr/>
        </p:nvSpPr>
        <p:spPr>
          <a:xfrm>
            <a:off x="4290638" y="5034395"/>
            <a:ext cx="3560620" cy="131975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5A32D2-1BF8-0EA1-0182-BAF526440B58}"/>
              </a:ext>
              <a:ext uri="{C183D7F6-B498-43B3-948B-1728B52AA6E4}">
                <adec:decorative xmlns:adec="http://schemas.microsoft.com/office/drawing/2017/decorative" val="1"/>
              </a:ext>
            </a:extLst>
          </p:cNvPr>
          <p:cNvSpPr txBox="1"/>
          <p:nvPr/>
        </p:nvSpPr>
        <p:spPr>
          <a:xfrm>
            <a:off x="4355198" y="581911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7" name="Straight Connector 6">
            <a:extLst>
              <a:ext uri="{FF2B5EF4-FFF2-40B4-BE49-F238E27FC236}">
                <a16:creationId xmlns:a16="http://schemas.microsoft.com/office/drawing/2014/main" id="{2446F0E0-9482-F48F-59B5-6C9929F09451}"/>
              </a:ext>
              <a:ext uri="{C183D7F6-B498-43B3-948B-1728B52AA6E4}">
                <adec:decorative xmlns:adec="http://schemas.microsoft.com/office/drawing/2017/decorative" val="1"/>
              </a:ext>
            </a:extLst>
          </p:cNvPr>
          <p:cNvCxnSpPr>
            <a:cxnSpLocks/>
          </p:cNvCxnSpPr>
          <p:nvPr/>
        </p:nvCxnSpPr>
        <p:spPr>
          <a:xfrm>
            <a:off x="4421688" y="572489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0BCDCFE-E239-F823-741F-F23B0EFE9C3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18098" y="4504708"/>
            <a:ext cx="1996213" cy="1996213"/>
          </a:xfrm>
          <a:prstGeom prst="rect">
            <a:avLst/>
          </a:prstGeom>
        </p:spPr>
      </p:pic>
      <p:sp>
        <p:nvSpPr>
          <p:cNvPr id="8" name="Title 7">
            <a:extLst>
              <a:ext uri="{FF2B5EF4-FFF2-40B4-BE49-F238E27FC236}">
                <a16:creationId xmlns:a16="http://schemas.microsoft.com/office/drawing/2014/main" id="{A4E148FF-9FAC-EBDB-7DAA-21EABDC4E132}"/>
              </a:ext>
            </a:extLst>
          </p:cNvPr>
          <p:cNvSpPr txBox="1">
            <a:spLocks noGrp="1"/>
          </p:cNvSpPr>
          <p:nvPr>
            <p:ph type="title" idx="4294967295"/>
          </p:nvPr>
        </p:nvSpPr>
        <p:spPr>
          <a:xfrm>
            <a:off x="4782683" y="386924"/>
            <a:ext cx="392104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ANNE OF CLEVES</a:t>
            </a:r>
          </a:p>
        </p:txBody>
      </p:sp>
      <p:pic>
        <p:nvPicPr>
          <p:cNvPr id="9" name="Picture 8" descr="A portrait of a woman in period dress. She wears bright red and gold colours with a gold hood. She wears a cross pendant and rings. ">
            <a:hlinkClick r:id="rId6"/>
            <a:extLst>
              <a:ext uri="{FF2B5EF4-FFF2-40B4-BE49-F238E27FC236}">
                <a16:creationId xmlns:a16="http://schemas.microsoft.com/office/drawing/2014/main" id="{946D6DEA-2EE1-8325-B464-7BAD30787D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0597" y="499240"/>
            <a:ext cx="3553714" cy="5169146"/>
          </a:xfrm>
          <a:prstGeom prst="rect">
            <a:avLst/>
          </a:prstGeom>
        </p:spPr>
      </p:pic>
      <p:sp>
        <p:nvSpPr>
          <p:cNvPr id="26" name="TextBox 25">
            <a:extLst>
              <a:ext uri="{FF2B5EF4-FFF2-40B4-BE49-F238E27FC236}">
                <a16:creationId xmlns:a16="http://schemas.microsoft.com/office/drawing/2014/main" id="{B49EDB66-569C-D16C-87C0-C21EB0BF7F00}"/>
              </a:ext>
            </a:extLst>
          </p:cNvPr>
          <p:cNvSpPr txBox="1"/>
          <p:nvPr/>
        </p:nvSpPr>
        <p:spPr>
          <a:xfrm>
            <a:off x="4188857" y="912419"/>
            <a:ext cx="37888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generous and kind queen who was known for having fun</a:t>
            </a:r>
          </a:p>
        </p:txBody>
      </p:sp>
      <p:sp>
        <p:nvSpPr>
          <p:cNvPr id="22" name="TextBox 21">
            <a:extLst>
              <a:ext uri="{FF2B5EF4-FFF2-40B4-BE49-F238E27FC236}">
                <a16:creationId xmlns:a16="http://schemas.microsoft.com/office/drawing/2014/main" id="{B57F4612-A8F6-8060-D1E0-06975E934FEC}"/>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1540 </a:t>
            </a:r>
          </a:p>
        </p:txBody>
      </p:sp>
      <p:sp>
        <p:nvSpPr>
          <p:cNvPr id="23" name="TextBox 22">
            <a:extLst>
              <a:ext uri="{FF2B5EF4-FFF2-40B4-BE49-F238E27FC236}">
                <a16:creationId xmlns:a16="http://schemas.microsoft.com/office/drawing/2014/main" id="{10E1E618-9760-4644-18C4-6BD1E0F69FCF}"/>
              </a:ext>
            </a:extLst>
          </p:cNvPr>
          <p:cNvSpPr txBox="1"/>
          <p:nvPr/>
        </p:nvSpPr>
        <p:spPr>
          <a:xfrm>
            <a:off x="503690" y="6070170"/>
            <a:ext cx="3476738" cy="246221"/>
          </a:xfrm>
          <a:prstGeom prst="rect">
            <a:avLst/>
          </a:prstGeom>
          <a:noFill/>
        </p:spPr>
        <p:txBody>
          <a:bodyPr wrap="square" lIns="91440" tIns="45720" rIns="91440" bIns="45720" rtlCol="0" anchor="t">
            <a:spAutoFit/>
          </a:bodyPr>
          <a:lstStyle/>
          <a:p>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Lived:</a:t>
            </a:r>
            <a:r>
              <a:rPr lang="en-GB" sz="1000" b="1" spc="30">
                <a:solidFill>
                  <a:srgbClr val="38224F"/>
                </a:solidFill>
                <a:latin typeface="Georgia"/>
                <a:ea typeface="Open Sans Condensed" panose="020B0606030504020204" pitchFamily="34" charset="0"/>
                <a:cs typeface="Open Sans Condensed" panose="020B0606030504020204" pitchFamily="34" charset="0"/>
              </a:rPr>
              <a:t> </a:t>
            </a:r>
            <a:r>
              <a:rPr lang="en-GB" sz="1000" spc="30">
                <a:solidFill>
                  <a:srgbClr val="38224F"/>
                </a:solidFill>
                <a:latin typeface="Georgia"/>
                <a:ea typeface="Open Sans Condensed" panose="020B0606030504020204" pitchFamily="34" charset="0"/>
                <a:cs typeface="Open Sans Condensed" panose="020B0606030504020204" pitchFamily="34" charset="0"/>
              </a:rPr>
              <a:t>1515-1557</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 </a:t>
            </a:r>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Birthplace</a:t>
            </a:r>
            <a:r>
              <a:rPr lang="en-GB" sz="1000" b="1" spc="30">
                <a:solidFill>
                  <a:srgbClr val="38224F"/>
                </a:solidFill>
                <a:latin typeface="Georgia"/>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Rhineland</a:t>
            </a:r>
            <a:r>
              <a:rPr lang="en-GB" sz="1000" spc="30">
                <a:solidFill>
                  <a:srgbClr val="38224F"/>
                </a:solidFill>
                <a:latin typeface="Georgia"/>
                <a:ea typeface="Open Sans Condensed Light" panose="020B0306030504020204" pitchFamily="34" charset="0"/>
                <a:cs typeface="Open Sans Condensed Light" panose="020B0306030504020204" pitchFamily="34" charset="0"/>
              </a:rPr>
              <a:t>,</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 Germany</a:t>
            </a:r>
            <a:r>
              <a:rPr lang="en-GB" sz="1000" spc="30">
                <a:solidFill>
                  <a:srgbClr val="38224F"/>
                </a:solidFill>
                <a:latin typeface="Georgia"/>
                <a:ea typeface="Open Sans Condensed Light" panose="020B0306030504020204" pitchFamily="34" charset="0"/>
                <a:cs typeface="Open Sans Condensed Light" panose="020B0306030504020204" pitchFamily="34" charset="0"/>
              </a:rPr>
              <a:t>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0" name="TextBox 19">
            <a:extLst>
              <a:ext uri="{FF2B5EF4-FFF2-40B4-BE49-F238E27FC236}">
                <a16:creationId xmlns:a16="http://schemas.microsoft.com/office/drawing/2014/main" id="{15FD788E-FC26-B097-7E03-A9BA17CBE296}"/>
              </a:ext>
            </a:extLst>
          </p:cNvPr>
          <p:cNvSpPr txBox="1"/>
          <p:nvPr/>
        </p:nvSpPr>
        <p:spPr>
          <a:xfrm>
            <a:off x="4188857" y="1362951"/>
            <a:ext cx="3560619" cy="3816429"/>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Anne was born in Cleves in Germany and her father was a duke. Her mother was a </a:t>
            </a:r>
            <a:r>
              <a:rPr lang="en-GB" sz="1100" b="1" dirty="0">
                <a:effectLst/>
                <a:latin typeface="Georgia" panose="02040502050405020303" pitchFamily="18" charset="0"/>
                <a:ea typeface="Open Sans" panose="020B0606030504020204" pitchFamily="34" charset="0"/>
                <a:cs typeface="Open Sans" panose="020B0606030504020204" pitchFamily="34" charset="0"/>
              </a:rPr>
              <a:t>Catholic</a:t>
            </a:r>
            <a:r>
              <a:rPr lang="en-GB" sz="1100" dirty="0">
                <a:effectLst/>
                <a:latin typeface="Georgia" panose="02040502050405020303" pitchFamily="18" charset="0"/>
                <a:ea typeface="Open Sans" panose="020B0606030504020204" pitchFamily="34" charset="0"/>
                <a:cs typeface="Open Sans" panose="020B0606030504020204" pitchFamily="34" charset="0"/>
              </a:rPr>
              <a:t>, but Anne was probably </a:t>
            </a:r>
            <a:r>
              <a:rPr lang="en-GB" sz="1100" b="1" dirty="0">
                <a:effectLst/>
                <a:latin typeface="Georgia" panose="02040502050405020303" pitchFamily="18" charset="0"/>
                <a:ea typeface="Open Sans" panose="020B0606030504020204" pitchFamily="34" charset="0"/>
                <a:cs typeface="Open Sans" panose="020B0606030504020204" pitchFamily="34" charset="0"/>
              </a:rPr>
              <a:t>Protestant</a:t>
            </a:r>
            <a:r>
              <a:rPr lang="en-GB" sz="1100" dirty="0">
                <a:effectLst/>
                <a:latin typeface="Georgia" panose="02040502050405020303" pitchFamily="18" charset="0"/>
                <a:ea typeface="Open Sans" panose="020B0606030504020204" pitchFamily="34" charset="0"/>
                <a:cs typeface="Open Sans" panose="020B0606030504020204" pitchFamily="34" charset="0"/>
              </a:rPr>
              <a:t>. She liked card games and gambling. She</a:t>
            </a:r>
            <a:r>
              <a:rPr lang="en-GB" sz="1100" dirty="0">
                <a:latin typeface="Georgia" panose="02040502050405020303" pitchFamily="18" charset="0"/>
                <a:ea typeface="Open Sans" panose="020B0606030504020204" pitchFamily="34" charset="0"/>
                <a:cs typeface="Open Sans" panose="020B0606030504020204" pitchFamily="34" charset="0"/>
              </a:rPr>
              <a:t> probably did not learn English.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Henry VIII’s </a:t>
            </a:r>
            <a:r>
              <a:rPr lang="en-GB" sz="1100" b="1" dirty="0">
                <a:effectLst/>
                <a:latin typeface="Georgia" panose="02040502050405020303" pitchFamily="18" charset="0"/>
                <a:ea typeface="Open Sans" panose="020B0606030504020204" pitchFamily="34" charset="0"/>
                <a:cs typeface="Open Sans" panose="020B0606030504020204" pitchFamily="34" charset="0"/>
              </a:rPr>
              <a:t>chief minister </a:t>
            </a:r>
            <a:r>
              <a:rPr lang="en-GB" sz="1100" dirty="0">
                <a:effectLst/>
                <a:latin typeface="Georgia" panose="02040502050405020303" pitchFamily="18" charset="0"/>
                <a:ea typeface="Open Sans" panose="020B0606030504020204" pitchFamily="34" charset="0"/>
                <a:cs typeface="Open Sans" panose="020B0606030504020204" pitchFamily="34" charset="0"/>
              </a:rPr>
              <a:t>was Thomas Cromwell. Together, they were planning a new marriage for Henry, but they also wanted to set up an </a:t>
            </a:r>
            <a:r>
              <a:rPr lang="en-GB" sz="1100" b="1" dirty="0">
                <a:effectLst/>
                <a:latin typeface="Georgia" panose="02040502050405020303" pitchFamily="18" charset="0"/>
                <a:ea typeface="Open Sans" panose="020B0606030504020204" pitchFamily="34" charset="0"/>
                <a:cs typeface="Open Sans" panose="020B0606030504020204" pitchFamily="34" charset="0"/>
              </a:rPr>
              <a:t>alliance</a:t>
            </a:r>
            <a:r>
              <a:rPr lang="en-GB" sz="1100" dirty="0">
                <a:effectLst/>
                <a:latin typeface="Georgia" panose="02040502050405020303" pitchFamily="18" charset="0"/>
                <a:ea typeface="Open Sans" panose="020B0606030504020204" pitchFamily="34" charset="0"/>
                <a:cs typeface="Open Sans" panose="020B0606030504020204" pitchFamily="34" charset="0"/>
              </a:rPr>
              <a:t> in Europe. A painter was sent to Germany to paint portraits of Anne and her younger sister. Henry saw these images and thought Anne was very beautiful, he decided to marry her.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She arrived in England in 1539 aged 24.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Henry was anxious to meet her.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 greeted her in disguise which was a tradition of a romantic </a:t>
            </a:r>
            <a:r>
              <a:rPr lang="en-GB" sz="1100" b="1" dirty="0">
                <a:effectLst/>
                <a:latin typeface="Georgia" panose="02040502050405020303" pitchFamily="18" charset="0"/>
                <a:ea typeface="Open Sans" panose="020B0606030504020204" pitchFamily="34" charset="0"/>
                <a:cs typeface="Open Sans" panose="020B0606030504020204" pitchFamily="34" charset="0"/>
              </a:rPr>
              <a:t>courtly lover</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 attempted to kiss her, but Anne did not recognise him.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Henry was disappointed by her appearance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and behaviour. </a:t>
            </a:r>
            <a:endParaRPr lang="en-US"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5F79983B-1B24-F625-D81F-BBFD5A06B836}"/>
              </a:ext>
            </a:extLst>
          </p:cNvPr>
          <p:cNvSpPr txBox="1"/>
          <p:nvPr/>
        </p:nvSpPr>
        <p:spPr>
          <a:xfrm>
            <a:off x="7977673" y="973584"/>
            <a:ext cx="3618440" cy="3477875"/>
          </a:xfrm>
          <a:prstGeom prst="rect">
            <a:avLst/>
          </a:prstGeom>
          <a:noFill/>
        </p:spPr>
        <p:txBody>
          <a:bodyPr wrap="square" lIns="91440" tIns="45720" rIns="91440" bIns="45720" rtlCol="0" anchor="t">
            <a:spAutoFit/>
          </a:bodyPr>
          <a:lstStyle/>
          <a:p>
            <a:pPr defTabSz="144000"/>
            <a:r>
              <a:rPr lang="en-GB" sz="1100" dirty="0">
                <a:latin typeface="Georgia"/>
                <a:ea typeface="Open Sans"/>
                <a:cs typeface="Open Sans"/>
              </a:rPr>
              <a:t>Henry wanted to get out of the marriage, but he could not do this without risking his </a:t>
            </a:r>
            <a:r>
              <a:rPr lang="en-GB" sz="1100" b="1" dirty="0">
                <a:latin typeface="Georgia"/>
                <a:ea typeface="Open Sans"/>
                <a:cs typeface="Open Sans"/>
              </a:rPr>
              <a:t>alliance</a:t>
            </a:r>
            <a:r>
              <a:rPr lang="en-GB" sz="1100" dirty="0">
                <a:latin typeface="Georgia"/>
                <a:ea typeface="Open Sans"/>
                <a:cs typeface="Open Sans"/>
              </a:rPr>
              <a:t>. The marriage went ahead in 1540, and their wedding was extravagant. However, they did not have a close relationship and they did not have much in common.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a:ea typeface="Open Sans"/>
                <a:cs typeface="Open Sans"/>
              </a:rPr>
              <a:t>Anne tried to learn English to make the</a:t>
            </a:r>
            <a:br>
              <a:rPr lang="en-GB" sz="1100" dirty="0">
                <a:latin typeface="Georgia"/>
                <a:ea typeface="Open Sans"/>
                <a:cs typeface="Open Sans"/>
              </a:rPr>
            </a:br>
            <a:r>
              <a:rPr lang="en-GB" sz="1100" dirty="0">
                <a:latin typeface="Georgia"/>
                <a:ea typeface="Open Sans"/>
                <a:cs typeface="Open Sans"/>
              </a:rPr>
              <a:t>relationship work </a:t>
            </a:r>
          </a:p>
          <a:p>
            <a:pPr marL="171450" indent="-171450" defTabSz="144000">
              <a:buFont typeface="Arial" panose="020B0604020202020204" pitchFamily="34" charset="0"/>
              <a:buChar char="•"/>
            </a:pPr>
            <a:r>
              <a:rPr lang="en-GB" sz="1100" dirty="0">
                <a:latin typeface="Georgia"/>
                <a:ea typeface="Open Sans"/>
                <a:cs typeface="Open Sans"/>
              </a:rPr>
              <a:t>She became friends with Henry’s daughter Elizabeth and they developed a close relationship</a:t>
            </a:r>
          </a:p>
          <a:p>
            <a:pPr marL="171450" indent="-171450" defTabSz="144000">
              <a:buFont typeface="Arial" panose="020B0604020202020204" pitchFamily="34" charset="0"/>
              <a:buChar char="•"/>
            </a:pPr>
            <a:r>
              <a:rPr lang="en-GB" sz="1100" dirty="0">
                <a:latin typeface="Georgia"/>
                <a:ea typeface="Open Sans"/>
                <a:cs typeface="Open Sans"/>
              </a:rPr>
              <a:t>She was generous and kind towards her servants.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After six months she agreed to end the marriage. She stayed in England, became a</a:t>
            </a:r>
            <a:r>
              <a:rPr lang="en-GB" sz="1100" b="1" dirty="0">
                <a:latin typeface="Georgia"/>
                <a:ea typeface="Open Sans"/>
                <a:cs typeface="Open Sans"/>
              </a:rPr>
              <a:t> femme sole</a:t>
            </a:r>
            <a:r>
              <a:rPr lang="en-GB" sz="1100" dirty="0">
                <a:latin typeface="Georgia"/>
                <a:ea typeface="Open Sans"/>
                <a:cs typeface="Open Sans"/>
              </a:rPr>
              <a:t> and was given a generous </a:t>
            </a:r>
            <a:r>
              <a:rPr lang="en-GB" sz="1100" b="1" dirty="0">
                <a:latin typeface="Georgia"/>
                <a:ea typeface="Open Sans"/>
                <a:cs typeface="Open Sans"/>
              </a:rPr>
              <a:t>allowance </a:t>
            </a:r>
            <a:r>
              <a:rPr lang="en-GB" sz="1100" dirty="0">
                <a:latin typeface="Georgia"/>
                <a:ea typeface="Open Sans"/>
                <a:cs typeface="Open Sans"/>
              </a:rPr>
              <a:t>and properties. She seemed to enjoy her life without the responsibility of being queen. Later, when Edward VI became king, she lost many of her properties. However, after he died, she was part of Mary I’s coronation procession and remained close to her stepdaughters. </a:t>
            </a:r>
            <a:endParaRPr lang="en-US" sz="1100" dirty="0">
              <a:latin typeface="Georgia"/>
              <a:ea typeface="Open Sans"/>
              <a:cs typeface="Open Sans"/>
            </a:endParaRPr>
          </a:p>
        </p:txBody>
      </p:sp>
      <p:sp>
        <p:nvSpPr>
          <p:cNvPr id="15" name="TextBox 14">
            <a:extLst>
              <a:ext uri="{FF2B5EF4-FFF2-40B4-BE49-F238E27FC236}">
                <a16:creationId xmlns:a16="http://schemas.microsoft.com/office/drawing/2014/main" id="{3F7A08DB-FC17-F444-27EE-EB094E7103D5}"/>
              </a:ext>
            </a:extLst>
          </p:cNvPr>
          <p:cNvSpPr txBox="1"/>
          <p:nvPr/>
        </p:nvSpPr>
        <p:spPr>
          <a:xfrm>
            <a:off x="8101518" y="5215887"/>
            <a:ext cx="1829372" cy="577081"/>
          </a:xfrm>
          <a:prstGeom prst="rect">
            <a:avLst/>
          </a:prstGeom>
          <a:noFill/>
        </p:spPr>
        <p:txBody>
          <a:bodyPr wrap="square" lIns="91440" tIns="45720" rIns="91440" bIns="45720" rtlCol="0" anchor="t">
            <a:spAutoFit/>
          </a:bodyPr>
          <a:lstStyle/>
          <a:p>
            <a:pPr algn="ctr"/>
            <a:r>
              <a:rPr lang="en-GB" sz="1050" dirty="0">
                <a:latin typeface="Georgia"/>
              </a:rPr>
              <a:t>After she separated from Henry, Anne had a strong position at court.</a:t>
            </a:r>
            <a:endParaRPr lang="en-US" sz="1600" dirty="0"/>
          </a:p>
        </p:txBody>
      </p:sp>
      <p:sp>
        <p:nvSpPr>
          <p:cNvPr id="13" name="TextBox 12">
            <a:extLst>
              <a:ext uri="{FF2B5EF4-FFF2-40B4-BE49-F238E27FC236}">
                <a16:creationId xmlns:a16="http://schemas.microsoft.com/office/drawing/2014/main" id="{F15D1214-FE7A-1D03-015A-275611ACF3DC}"/>
              </a:ext>
            </a:extLst>
          </p:cNvPr>
          <p:cNvSpPr txBox="1"/>
          <p:nvPr/>
        </p:nvSpPr>
        <p:spPr>
          <a:xfrm>
            <a:off x="4640586" y="5190487"/>
            <a:ext cx="3044132" cy="430887"/>
          </a:xfrm>
          <a:prstGeom prst="rect">
            <a:avLst/>
          </a:prstGeom>
          <a:noFill/>
        </p:spPr>
        <p:txBody>
          <a:bodyPr wrap="square" rtlCol="0">
            <a:spAutoFit/>
          </a:bodyPr>
          <a:lstStyle/>
          <a:p>
            <a:r>
              <a:rPr lang="en-GB" sz="1100" dirty="0">
                <a:effectLst/>
                <a:latin typeface="Georgia" panose="02040502050405020303" pitchFamily="18" charset="0"/>
              </a:rPr>
              <a:t>What evidence is there that Anne tried hard to be a good queen? </a:t>
            </a:r>
          </a:p>
        </p:txBody>
      </p:sp>
      <p:sp>
        <p:nvSpPr>
          <p:cNvPr id="5" name="TextBox 4">
            <a:extLst>
              <a:ext uri="{FF2B5EF4-FFF2-40B4-BE49-F238E27FC236}">
                <a16:creationId xmlns:a16="http://schemas.microsoft.com/office/drawing/2014/main" id="{7C24D190-F99D-BB76-9131-8459DB76560D}"/>
              </a:ext>
            </a:extLst>
          </p:cNvPr>
          <p:cNvSpPr txBox="1"/>
          <p:nvPr/>
        </p:nvSpPr>
        <p:spPr>
          <a:xfrm>
            <a:off x="4640586" y="5807569"/>
            <a:ext cx="3038176" cy="430887"/>
          </a:xfrm>
          <a:prstGeom prst="rect">
            <a:avLst/>
          </a:prstGeom>
          <a:noFill/>
        </p:spPr>
        <p:txBody>
          <a:bodyPr wrap="square" rtlCol="0">
            <a:spAutoFit/>
          </a:bodyPr>
          <a:lstStyle/>
          <a:p>
            <a:r>
              <a:rPr lang="en-GB" sz="1100">
                <a:effectLst/>
                <a:latin typeface="Georgia" panose="02040502050405020303" pitchFamily="18" charset="0"/>
              </a:rPr>
              <a:t>Do you think Anne was sensible in agreeing to their separation? If so, why? </a:t>
            </a:r>
          </a:p>
        </p:txBody>
      </p:sp>
      <p:sp>
        <p:nvSpPr>
          <p:cNvPr id="4" name="TextBox 3">
            <a:extLst>
              <a:ext uri="{FF2B5EF4-FFF2-40B4-BE49-F238E27FC236}">
                <a16:creationId xmlns:a16="http://schemas.microsoft.com/office/drawing/2014/main" id="{E06DE905-7394-8527-CD25-E0E2A6D773E1}"/>
              </a:ext>
            </a:extLst>
          </p:cNvPr>
          <p:cNvSpPr txBox="1"/>
          <p:nvPr/>
        </p:nvSpPr>
        <p:spPr>
          <a:xfrm>
            <a:off x="10056422" y="4463017"/>
            <a:ext cx="1829372" cy="1785104"/>
          </a:xfrm>
          <a:prstGeom prst="rect">
            <a:avLst/>
          </a:prstGeom>
          <a:noFill/>
        </p:spPr>
        <p:txBody>
          <a:bodyPr wrap="square" lIns="91440" tIns="45720" rIns="91440" bIns="45720" anchor="t">
            <a:spAutoFit/>
          </a:bodyPr>
          <a:lstStyle/>
          <a:p>
            <a:pPr algn="r"/>
            <a:r>
              <a:rPr lang="en-GB" sz="1100" i="1" dirty="0">
                <a:solidFill>
                  <a:srgbClr val="4C2F62"/>
                </a:solidFill>
                <a:latin typeface="Georgia"/>
              </a:rPr>
              <a:t>Madame la Cleve has a more joyous countenance than ever. She wears a great variety of dresses, and passes all her time in sports and recreations.</a:t>
            </a:r>
          </a:p>
          <a:p>
            <a:pPr algn="r"/>
            <a:endParaRPr lang="en-GB" sz="1100" i="1" dirty="0">
              <a:solidFill>
                <a:srgbClr val="4C2F62"/>
              </a:solidFill>
              <a:latin typeface="Georgia" panose="02040502050405020303" pitchFamily="18" charset="0"/>
            </a:endParaRPr>
          </a:p>
          <a:p>
            <a:pPr algn="r"/>
            <a:r>
              <a:rPr lang="en-GB" sz="1100" dirty="0">
                <a:solidFill>
                  <a:srgbClr val="4C2F62"/>
                </a:solidFill>
                <a:latin typeface="Georgia"/>
              </a:rPr>
              <a:t>The French Ambassador writing about </a:t>
            </a:r>
            <a:br>
              <a:rPr lang="en-GB" sz="1100" dirty="0">
                <a:solidFill>
                  <a:srgbClr val="4C2F62"/>
                </a:solidFill>
                <a:latin typeface="Georgia"/>
              </a:rPr>
            </a:br>
            <a:r>
              <a:rPr lang="en-GB" sz="1100" dirty="0">
                <a:solidFill>
                  <a:srgbClr val="4C2F62"/>
                </a:solidFill>
                <a:latin typeface="Georgia"/>
              </a:rPr>
              <a:t>Anne of Cleves</a:t>
            </a:r>
            <a:endParaRPr lang="en-GB" sz="1100" dirty="0">
              <a:solidFill>
                <a:srgbClr val="4C2F62"/>
              </a:solidFill>
              <a:latin typeface="Georgia" panose="02040502050405020303" pitchFamily="18" charset="0"/>
            </a:endParaRPr>
          </a:p>
        </p:txBody>
      </p:sp>
      <p:sp>
        <p:nvSpPr>
          <p:cNvPr id="14" name="TextBox 13">
            <a:extLst>
              <a:ext uri="{FF2B5EF4-FFF2-40B4-BE49-F238E27FC236}">
                <a16:creationId xmlns:a16="http://schemas.microsoft.com/office/drawing/2014/main" id="{0C40D9A3-D2D8-DC3F-BD7C-794F32E31CF7}"/>
              </a:ext>
              <a:ext uri="{C183D7F6-B498-43B3-948B-1728B52AA6E4}">
                <adec:decorative xmlns:adec="http://schemas.microsoft.com/office/drawing/2017/decorative" val="1"/>
              </a:ext>
            </a:extLst>
          </p:cNvPr>
          <p:cNvSpPr txBox="1"/>
          <p:nvPr/>
        </p:nvSpPr>
        <p:spPr>
          <a:xfrm>
            <a:off x="4355198" y="5217504"/>
            <a:ext cx="379640" cy="594461"/>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10">
            <a:extLst>
              <a:ext uri="{FF2B5EF4-FFF2-40B4-BE49-F238E27FC236}">
                <a16:creationId xmlns:a16="http://schemas.microsoft.com/office/drawing/2014/main" id="{EC9BA1AB-4DB1-AF7F-AD7C-A294DF5511B7}"/>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fr-FR"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 RMN-Grand Palais (musée du Louvre)  Adrien Didierjean</a:t>
            </a:r>
            <a:endPar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88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F7E89-0753-76F6-57B9-1F0D3DBB56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DDBE11-1DDB-5198-8C05-6262A495E2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7" name="Picture 6">
            <a:extLst>
              <a:ext uri="{FF2B5EF4-FFF2-40B4-BE49-F238E27FC236}">
                <a16:creationId xmlns:a16="http://schemas.microsoft.com/office/drawing/2014/main" id="{784D76BA-DD4F-A20F-182F-DC5107ECFF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25673" y="4272613"/>
            <a:ext cx="2232927" cy="2232927"/>
          </a:xfrm>
          <a:prstGeom prst="rect">
            <a:avLst/>
          </a:prstGeom>
        </p:spPr>
      </p:pic>
      <p:sp>
        <p:nvSpPr>
          <p:cNvPr id="8" name="Title 7">
            <a:extLst>
              <a:ext uri="{FF2B5EF4-FFF2-40B4-BE49-F238E27FC236}">
                <a16:creationId xmlns:a16="http://schemas.microsoft.com/office/drawing/2014/main" id="{44B35B84-748C-6C3E-5473-7F9BB12CF9EF}"/>
              </a:ext>
            </a:extLst>
          </p:cNvPr>
          <p:cNvSpPr txBox="1">
            <a:spLocks noGrp="1"/>
          </p:cNvSpPr>
          <p:nvPr>
            <p:ph type="title" idx="4294967295"/>
          </p:nvPr>
        </p:nvSpPr>
        <p:spPr>
          <a:xfrm>
            <a:off x="4782683" y="386924"/>
            <a:ext cx="657294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CATHERINE HOWARD</a:t>
            </a:r>
          </a:p>
        </p:txBody>
      </p:sp>
      <p:sp>
        <p:nvSpPr>
          <p:cNvPr id="26" name="TextBox 25">
            <a:extLst>
              <a:ext uri="{FF2B5EF4-FFF2-40B4-BE49-F238E27FC236}">
                <a16:creationId xmlns:a16="http://schemas.microsoft.com/office/drawing/2014/main" id="{7B496301-9A39-6D4D-A92A-92DC541F2D4C}"/>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gracious, young queen who had a sad ending </a:t>
            </a:r>
          </a:p>
        </p:txBody>
      </p:sp>
      <p:pic>
        <p:nvPicPr>
          <p:cNvPr id="5" name="Picture 4" descr="A painting of a woman in a black dress with gold jewellery.&#10;">
            <a:hlinkClick r:id="rId5"/>
            <a:extLst>
              <a:ext uri="{FF2B5EF4-FFF2-40B4-BE49-F238E27FC236}">
                <a16:creationId xmlns:a16="http://schemas.microsoft.com/office/drawing/2014/main" id="{29B3F472-3923-999B-C1D4-9AC59B47CFD7}"/>
              </a:ext>
            </a:extLst>
          </p:cNvPr>
          <p:cNvPicPr>
            <a:picLocks noChangeAspect="1"/>
          </p:cNvPicPr>
          <p:nvPr/>
        </p:nvPicPr>
        <p:blipFill>
          <a:blip r:embed="rId6"/>
          <a:srcRect l="9784" t="885" r="8824" b="-885"/>
          <a:stretch>
            <a:fillRect/>
          </a:stretch>
        </p:blipFill>
        <p:spPr>
          <a:xfrm>
            <a:off x="511911" y="462569"/>
            <a:ext cx="3542687" cy="5199934"/>
          </a:xfrm>
          <a:prstGeom prst="rect">
            <a:avLst/>
          </a:prstGeom>
        </p:spPr>
      </p:pic>
      <p:sp>
        <p:nvSpPr>
          <p:cNvPr id="22" name="TextBox 21">
            <a:extLst>
              <a:ext uri="{FF2B5EF4-FFF2-40B4-BE49-F238E27FC236}">
                <a16:creationId xmlns:a16="http://schemas.microsoft.com/office/drawing/2014/main" id="{42825F81-BCCE-FF97-7E3A-80868E091068}"/>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1540 - 1541 </a:t>
            </a:r>
          </a:p>
        </p:txBody>
      </p:sp>
      <p:sp>
        <p:nvSpPr>
          <p:cNvPr id="23" name="TextBox 22">
            <a:extLst>
              <a:ext uri="{FF2B5EF4-FFF2-40B4-BE49-F238E27FC236}">
                <a16:creationId xmlns:a16="http://schemas.microsoft.com/office/drawing/2014/main" id="{1FF4FF88-5DDB-70D1-B9E6-5B3EF9D6049D}"/>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c.1521 - 1542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0" name="TextBox 19">
            <a:extLst>
              <a:ext uri="{FF2B5EF4-FFF2-40B4-BE49-F238E27FC236}">
                <a16:creationId xmlns:a16="http://schemas.microsoft.com/office/drawing/2014/main" id="{96A7D39A-A512-44B2-4D9F-F9E24BE30F8A}"/>
              </a:ext>
            </a:extLst>
          </p:cNvPr>
          <p:cNvSpPr txBox="1"/>
          <p:nvPr/>
        </p:nvSpPr>
        <p:spPr>
          <a:xfrm>
            <a:off x="4188857" y="1387509"/>
            <a:ext cx="3560619" cy="3477875"/>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Catherine’s father, Edmund Howard was a son of the Duke of Norfolk. Her mother, Joyce, died in 1528 and Catherine was sent to live with her step-grandmother, Agnes Tilney, the </a:t>
            </a:r>
            <a:r>
              <a:rPr lang="en-GB" sz="1100" b="1" dirty="0">
                <a:effectLst/>
                <a:latin typeface="Georgia" panose="02040502050405020303" pitchFamily="18" charset="0"/>
                <a:ea typeface="Open Sans" panose="020B0606030504020204" pitchFamily="34" charset="0"/>
                <a:cs typeface="Open Sans" panose="020B0606030504020204" pitchFamily="34" charset="0"/>
              </a:rPr>
              <a:t>dowager</a:t>
            </a:r>
            <a:r>
              <a:rPr lang="en-GB" sz="1100" dirty="0">
                <a:effectLst/>
                <a:latin typeface="Georgia" panose="02040502050405020303" pitchFamily="18" charset="0"/>
                <a:ea typeface="Open Sans" panose="020B0606030504020204" pitchFamily="34" charset="0"/>
                <a:cs typeface="Open Sans" panose="020B0606030504020204" pitchFamily="34" charset="0"/>
              </a:rPr>
              <a:t> Duchess of Norfolk. She had a stable life there and was taught to read, write, dance, play music and good </a:t>
            </a:r>
            <a:r>
              <a:rPr lang="en-GB" sz="1100" b="1" dirty="0">
                <a:effectLst/>
                <a:latin typeface="Georgia" panose="02040502050405020303" pitchFamily="18" charset="0"/>
                <a:ea typeface="Open Sans" panose="020B0606030504020204" pitchFamily="34" charset="0"/>
                <a:cs typeface="Open Sans" panose="020B0606030504020204" pitchFamily="34" charset="0"/>
              </a:rPr>
              <a:t>etiquette</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In 1539, her uncle helped to get Catherine a position at court.</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She became a </a:t>
            </a:r>
            <a:r>
              <a:rPr lang="en-GB" sz="1100" b="1" dirty="0">
                <a:effectLst/>
                <a:latin typeface="Georgia" panose="02040502050405020303" pitchFamily="18" charset="0"/>
                <a:ea typeface="Open Sans" panose="020B0606030504020204" pitchFamily="34" charset="0"/>
                <a:cs typeface="Open Sans" panose="020B0606030504020204" pitchFamily="34" charset="0"/>
              </a:rPr>
              <a:t>lady-in-waiting</a:t>
            </a:r>
            <a:r>
              <a:rPr lang="en-GB" sz="1100" dirty="0">
                <a:effectLst/>
                <a:latin typeface="Georgia" panose="02040502050405020303" pitchFamily="18" charset="0"/>
                <a:ea typeface="Open Sans" panose="020B0606030504020204" pitchFamily="34" charset="0"/>
                <a:cs typeface="Open Sans" panose="020B0606030504020204" pitchFamily="34" charset="0"/>
              </a:rPr>
              <a:t> to Anne of Cleves.</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Henry was attracted to Catherine.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They got married in 1540.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Henry was almost 50 years old</a:t>
            </a:r>
            <a:r>
              <a:rPr lang="en-GB" sz="1100" dirty="0">
                <a:latin typeface="Georgia" panose="02040502050405020303" pitchFamily="18" charset="0"/>
                <a:ea typeface="Open Sans" panose="020B0606030504020204" pitchFamily="34" charset="0"/>
                <a:cs typeface="Open Sans" panose="020B0606030504020204" pitchFamily="34" charset="0"/>
              </a:rPr>
              <a:t> and</a:t>
            </a:r>
            <a:r>
              <a:rPr lang="en-GB" sz="1100" dirty="0">
                <a:effectLst/>
                <a:latin typeface="Georgia" panose="02040502050405020303" pitchFamily="18" charset="0"/>
                <a:ea typeface="Open Sans" panose="020B0606030504020204" pitchFamily="34" charset="0"/>
                <a:cs typeface="Open Sans" panose="020B0606030504020204" pitchFamily="34" charset="0"/>
              </a:rPr>
              <a:t> Catherine was still a teenager. </a:t>
            </a:r>
          </a:p>
          <a:p>
            <a:pPr marL="171450" indent="-171450" defTabSz="144000">
              <a:buFont typeface="Arial" panose="020B0604020202020204" pitchFamily="34" charset="0"/>
              <a:buChar char="•"/>
            </a:pP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Semibold" panose="020B0606030504020204" pitchFamily="34" charset="0"/>
                <a:cs typeface="Open Sans Semibold" panose="020B0606030504020204" pitchFamily="34" charset="0"/>
              </a:rPr>
              <a:t>There is evidence that the men around her used Catherine and her position as queen to help themselves. </a:t>
            </a:r>
            <a:r>
              <a:rPr lang="en-GB" sz="1100" dirty="0">
                <a:latin typeface="Georgia" panose="02040502050405020303" pitchFamily="18" charset="0"/>
                <a:ea typeface="Open Sans" panose="020B0606030504020204" pitchFamily="34" charset="0"/>
                <a:cs typeface="Open Sans" panose="020B0606030504020204" pitchFamily="34" charset="0"/>
              </a:rPr>
              <a:t>In 1541, she began spending time with Thomas Culpepper. They wrote each other letters that seem romantic.</a:t>
            </a:r>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p:txBody>
      </p:sp>
      <p:sp>
        <p:nvSpPr>
          <p:cNvPr id="25" name="TextBox 24">
            <a:extLst>
              <a:ext uri="{FF2B5EF4-FFF2-40B4-BE49-F238E27FC236}">
                <a16:creationId xmlns:a16="http://schemas.microsoft.com/office/drawing/2014/main" id="{5C5E3DC3-B72D-AD2F-336E-37BA2332A7CC}"/>
              </a:ext>
            </a:extLst>
          </p:cNvPr>
          <p:cNvSpPr txBox="1"/>
          <p:nvPr/>
        </p:nvSpPr>
        <p:spPr>
          <a:xfrm>
            <a:off x="7909175" y="990497"/>
            <a:ext cx="3618440" cy="2970044"/>
          </a:xfrm>
          <a:prstGeom prst="rect">
            <a:avLst/>
          </a:prstGeom>
          <a:noFill/>
        </p:spPr>
        <p:txBody>
          <a:bodyPr wrap="square" lIns="91440" tIns="45720" rIns="91440" bIns="45720" rtlCol="0" anchor="t">
            <a:spAutoFit/>
          </a:bodyPr>
          <a:lstStyle/>
          <a:p>
            <a:pPr defTabSz="144000"/>
            <a:r>
              <a:rPr lang="en-GB" sz="1100" dirty="0">
                <a:latin typeface="Georgia"/>
                <a:ea typeface="Open Sans"/>
                <a:cs typeface="Open Sans"/>
              </a:rPr>
              <a:t>Some evidence suggests Thomas might have pressured her, so she may not have felt completely free to say no to receiving and writing letters.</a:t>
            </a:r>
          </a:p>
          <a:p>
            <a:pPr defTabSz="144000"/>
            <a:endParaRPr lang="en-US" sz="1100" dirty="0">
              <a:solidFill>
                <a:srgbClr val="FF0000"/>
              </a:solidFill>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a:ea typeface="Open Sans Semibold"/>
                <a:cs typeface="Open Sans Semibold"/>
              </a:rPr>
              <a:t>Catherine was at Hampton Court Palace when Henry found out about the letters. He ordered an immediate investigation. She was put under </a:t>
            </a:r>
            <a:r>
              <a:rPr lang="en-GB" sz="1100" b="1" dirty="0">
                <a:effectLst/>
                <a:latin typeface="Georgia"/>
                <a:ea typeface="Open Sans Semibold"/>
                <a:cs typeface="Open Sans Semibold"/>
              </a:rPr>
              <a:t>house arrest</a:t>
            </a:r>
            <a:r>
              <a:rPr lang="en-GB" sz="1100" dirty="0">
                <a:effectLst/>
                <a:latin typeface="Georgia"/>
                <a:ea typeface="Open Sans Semibold"/>
                <a:cs typeface="Open Sans Semibold"/>
              </a:rPr>
              <a:t>. </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a:ea typeface="Open Sans Semibold"/>
                <a:cs typeface="Open Sans Semibold"/>
              </a:rPr>
              <a:t>Eventually, she confessed that she had had </a:t>
            </a:r>
            <a:r>
              <a:rPr lang="en-GB" sz="1100" b="1" dirty="0">
                <a:effectLst/>
                <a:latin typeface="Georgia"/>
                <a:ea typeface="Open Sans Semibold"/>
                <a:cs typeface="Open Sans Semibold"/>
              </a:rPr>
              <a:t>affairs. </a:t>
            </a:r>
            <a:r>
              <a:rPr lang="en-GB" sz="1100" dirty="0">
                <a:effectLst/>
                <a:latin typeface="Georgia"/>
                <a:ea typeface="Open Sans Semibold"/>
                <a:cs typeface="Open Sans Semibold"/>
              </a:rPr>
              <a:t>However,</a:t>
            </a:r>
            <a:r>
              <a:rPr lang="en-GB" sz="1100" b="1" dirty="0">
                <a:effectLst/>
                <a:latin typeface="Georgia"/>
                <a:ea typeface="Open Sans Semibold"/>
                <a:cs typeface="Open Sans Semibold"/>
              </a:rPr>
              <a:t> </a:t>
            </a:r>
            <a:r>
              <a:rPr lang="en-GB" sz="1100" dirty="0">
                <a:latin typeface="Georgia"/>
                <a:ea typeface="Open Sans Semibold"/>
                <a:cs typeface="Open Sans Semibold"/>
              </a:rPr>
              <a:t>she may have also been pressured to say this.</a:t>
            </a:r>
          </a:p>
          <a:p>
            <a:pPr defTabSz="144000"/>
            <a:endParaRPr lang="en-GB" sz="1100" dirty="0">
              <a:latin typeface="Georgia"/>
              <a:ea typeface="Open Sans Semibold"/>
              <a:cs typeface="Open Sans Semibold"/>
            </a:endParaRPr>
          </a:p>
          <a:p>
            <a:pPr defTabSz="144000"/>
            <a:r>
              <a:rPr lang="en-GB" sz="1100" dirty="0">
                <a:effectLst/>
                <a:latin typeface="Georgia"/>
                <a:ea typeface="Open Sans Semibold"/>
                <a:cs typeface="Open Sans Semibold"/>
              </a:rPr>
              <a:t>Henry was angry and she was sentenced to death. In 1542, she was taken by boat to the Tower of London. She was so determined to act properly; she even practised laying her head on the execution block. She was executed three days later. She was buried in the chapel nearby.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343DDB3C-D5AD-5BD2-23A9-80CE23ED9900}"/>
              </a:ext>
            </a:extLst>
          </p:cNvPr>
          <p:cNvSpPr txBox="1"/>
          <p:nvPr/>
        </p:nvSpPr>
        <p:spPr>
          <a:xfrm>
            <a:off x="9964020" y="4247978"/>
            <a:ext cx="1895787" cy="1615827"/>
          </a:xfrm>
          <a:prstGeom prst="rect">
            <a:avLst/>
          </a:prstGeom>
          <a:noFill/>
        </p:spPr>
        <p:txBody>
          <a:bodyPr wrap="square" lIns="91440" tIns="45720" rIns="91440" bIns="45720" rtlCol="0" anchor="t">
            <a:spAutoFit/>
          </a:bodyPr>
          <a:lstStyle/>
          <a:p>
            <a:pPr algn="r"/>
            <a:r>
              <a:rPr lang="en-GB" sz="1100" i="1" dirty="0">
                <a:solidFill>
                  <a:srgbClr val="4C2F62"/>
                </a:solidFill>
                <a:latin typeface="Georgia"/>
              </a:rPr>
              <a:t>It makes my heart die to think I cannot be always in your company. </a:t>
            </a:r>
          </a:p>
          <a:p>
            <a:pPr algn="r"/>
            <a:endParaRPr lang="en-GB" sz="1100" i="1" dirty="0">
              <a:solidFill>
                <a:srgbClr val="4C2F62"/>
              </a:solidFill>
              <a:latin typeface="Georgia"/>
            </a:endParaRPr>
          </a:p>
          <a:p>
            <a:pPr algn="r"/>
            <a:r>
              <a:rPr lang="en-GB" sz="1100" i="1" dirty="0">
                <a:solidFill>
                  <a:srgbClr val="4C2F62"/>
                </a:solidFill>
                <a:latin typeface="Georgia"/>
              </a:rPr>
              <a:t>Yours as long as life endures.</a:t>
            </a:r>
          </a:p>
          <a:p>
            <a:endParaRPr lang="en-GB" sz="1100" dirty="0">
              <a:solidFill>
                <a:srgbClr val="4C2F62"/>
              </a:solidFill>
              <a:latin typeface="Georgia"/>
            </a:endParaRPr>
          </a:p>
          <a:p>
            <a:pPr algn="r"/>
            <a:r>
              <a:rPr lang="en-GB" sz="1100" dirty="0">
                <a:solidFill>
                  <a:srgbClr val="4C2F62"/>
                </a:solidFill>
                <a:effectLst/>
                <a:latin typeface="Georgia"/>
              </a:rPr>
              <a:t>One of Cat</a:t>
            </a:r>
            <a:r>
              <a:rPr lang="en-GB" sz="1100" dirty="0">
                <a:solidFill>
                  <a:srgbClr val="4C2F62"/>
                </a:solidFill>
                <a:latin typeface="Georgia"/>
              </a:rPr>
              <a:t>herine’s letters to Thomas Culpepper. </a:t>
            </a:r>
            <a:endParaRPr lang="en-GB" sz="1100" dirty="0">
              <a:solidFill>
                <a:srgbClr val="4C2F62"/>
              </a:solidFill>
              <a:effectLst/>
              <a:latin typeface="Georgia"/>
            </a:endParaRPr>
          </a:p>
        </p:txBody>
      </p:sp>
      <p:sp>
        <p:nvSpPr>
          <p:cNvPr id="12" name="TextBox 11">
            <a:extLst>
              <a:ext uri="{FF2B5EF4-FFF2-40B4-BE49-F238E27FC236}">
                <a16:creationId xmlns:a16="http://schemas.microsoft.com/office/drawing/2014/main" id="{6069BD02-3644-DC82-779F-BEC8137DF994}"/>
              </a:ext>
            </a:extLst>
          </p:cNvPr>
          <p:cNvSpPr txBox="1"/>
          <p:nvPr/>
        </p:nvSpPr>
        <p:spPr>
          <a:xfrm>
            <a:off x="7976563" y="5173632"/>
            <a:ext cx="2131145" cy="430887"/>
          </a:xfrm>
          <a:prstGeom prst="rect">
            <a:avLst/>
          </a:prstGeom>
          <a:noFill/>
        </p:spPr>
        <p:txBody>
          <a:bodyPr wrap="square" rtlCol="0">
            <a:spAutoFit/>
          </a:bodyPr>
          <a:lstStyle/>
          <a:p>
            <a:pPr algn="ctr"/>
            <a:r>
              <a:rPr lang="en-GB" sz="1100" dirty="0">
                <a:latin typeface="Georgia"/>
                <a:ea typeface="Open Sans Semibold"/>
                <a:cs typeface="Open Sans Semibold"/>
              </a:rPr>
              <a:t>She was around 20 years old </a:t>
            </a:r>
            <a:br>
              <a:rPr lang="en-GB" sz="1100" dirty="0">
                <a:latin typeface="Georgia"/>
                <a:ea typeface="Open Sans Semibold"/>
                <a:cs typeface="Open Sans Semibold"/>
              </a:rPr>
            </a:br>
            <a:r>
              <a:rPr lang="en-GB" sz="1100" dirty="0">
                <a:latin typeface="Georgia"/>
                <a:ea typeface="Open Sans Semibold"/>
                <a:cs typeface="Open Sans Semibold"/>
              </a:rPr>
              <a:t>when she was executed. </a:t>
            </a:r>
            <a:endParaRPr lang="en-GB" sz="1100" dirty="0">
              <a:effectLst/>
              <a:latin typeface="Georgia" panose="02040502050405020303" pitchFamily="18" charset="0"/>
            </a:endParaRPr>
          </a:p>
        </p:txBody>
      </p:sp>
      <p:sp>
        <p:nvSpPr>
          <p:cNvPr id="30" name="TextBox 29">
            <a:extLst>
              <a:ext uri="{FF2B5EF4-FFF2-40B4-BE49-F238E27FC236}">
                <a16:creationId xmlns:a16="http://schemas.microsoft.com/office/drawing/2014/main" id="{1E130FF9-ABC1-481D-E73C-F6E7162C4C46}"/>
              </a:ext>
            </a:extLst>
          </p:cNvPr>
          <p:cNvSpPr txBox="1"/>
          <p:nvPr/>
        </p:nvSpPr>
        <p:spPr>
          <a:xfrm>
            <a:off x="4649037" y="5080243"/>
            <a:ext cx="3038176" cy="430887"/>
          </a:xfrm>
          <a:prstGeom prst="rect">
            <a:avLst/>
          </a:prstGeom>
          <a:noFill/>
        </p:spPr>
        <p:txBody>
          <a:bodyPr wrap="square" rtlCol="0">
            <a:spAutoFit/>
          </a:bodyPr>
          <a:lstStyle/>
          <a:p>
            <a:r>
              <a:rPr lang="en-GB" sz="1100" dirty="0">
                <a:effectLst/>
                <a:latin typeface="Georgia" panose="02040502050405020303" pitchFamily="18" charset="0"/>
              </a:rPr>
              <a:t>Give one example that shows Catherine had little control over her life. </a:t>
            </a:r>
          </a:p>
        </p:txBody>
      </p:sp>
      <p:sp>
        <p:nvSpPr>
          <p:cNvPr id="34" name="TextBox 33">
            <a:extLst>
              <a:ext uri="{FF2B5EF4-FFF2-40B4-BE49-F238E27FC236}">
                <a16:creationId xmlns:a16="http://schemas.microsoft.com/office/drawing/2014/main" id="{C42382F6-C36D-3AF9-2EE6-B401AC03256D}"/>
              </a:ext>
            </a:extLst>
          </p:cNvPr>
          <p:cNvSpPr txBox="1"/>
          <p:nvPr/>
        </p:nvSpPr>
        <p:spPr>
          <a:xfrm>
            <a:off x="4640586" y="5650962"/>
            <a:ext cx="3038176" cy="600164"/>
          </a:xfrm>
          <a:prstGeom prst="rect">
            <a:avLst/>
          </a:prstGeom>
          <a:noFill/>
        </p:spPr>
        <p:txBody>
          <a:bodyPr wrap="square" rtlCol="0">
            <a:spAutoFit/>
          </a:bodyPr>
          <a:lstStyle/>
          <a:p>
            <a:r>
              <a:rPr lang="en-GB" sz="1100" dirty="0">
                <a:latin typeface="Georgia" panose="02040502050405020303" pitchFamily="18" charset="0"/>
              </a:rPr>
              <a:t>Experts are unsure if this image is of Catherine. There are very few images of her that survive today. Why might this be</a:t>
            </a:r>
            <a:r>
              <a:rPr lang="en-GB" sz="1100" dirty="0">
                <a:effectLst/>
                <a:latin typeface="Georgia" panose="02040502050405020303" pitchFamily="18" charset="0"/>
              </a:rPr>
              <a:t>? </a:t>
            </a:r>
          </a:p>
        </p:txBody>
      </p:sp>
      <p:sp>
        <p:nvSpPr>
          <p:cNvPr id="18" name="Rectangle 17">
            <a:extLst>
              <a:ext uri="{FF2B5EF4-FFF2-40B4-BE49-F238E27FC236}">
                <a16:creationId xmlns:a16="http://schemas.microsoft.com/office/drawing/2014/main" id="{4DB7B8F3-5E30-222B-7604-F6492B8E58DC}"/>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37D727-5231-443A-2409-46CFF2AEC6BB}"/>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C94925-C080-EEF2-6DF3-28C3B908933B}"/>
              </a:ext>
              <a:ext uri="{C183D7F6-B498-43B3-948B-1728B52AA6E4}">
                <adec:decorative xmlns:adec="http://schemas.microsoft.com/office/drawing/2017/decorative" val="1"/>
              </a:ext>
            </a:extLst>
          </p:cNvPr>
          <p:cNvSpPr/>
          <p:nvPr/>
        </p:nvSpPr>
        <p:spPr>
          <a:xfrm>
            <a:off x="4290638" y="5003283"/>
            <a:ext cx="3560620" cy="133534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AC20239-B28F-119A-872E-2686A777871A}"/>
              </a:ext>
              <a:ext uri="{C183D7F6-B498-43B3-948B-1728B52AA6E4}">
                <adec:decorative xmlns:adec="http://schemas.microsoft.com/office/drawing/2017/decorative" val="1"/>
              </a:ext>
            </a:extLst>
          </p:cNvPr>
          <p:cNvSpPr txBox="1"/>
          <p:nvPr/>
        </p:nvSpPr>
        <p:spPr>
          <a:xfrm>
            <a:off x="4376061" y="510778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31099BA5-1875-EBD5-A8D9-141C2B45CE99}"/>
              </a:ext>
              <a:ext uri="{C183D7F6-B498-43B3-948B-1728B52AA6E4}">
                <adec:decorative xmlns:adec="http://schemas.microsoft.com/office/drawing/2017/decorative" val="1"/>
              </a:ext>
            </a:extLst>
          </p:cNvPr>
          <p:cNvSpPr txBox="1"/>
          <p:nvPr/>
        </p:nvSpPr>
        <p:spPr>
          <a:xfrm>
            <a:off x="4355198" y="566250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40" name="Straight Connector 39">
            <a:extLst>
              <a:ext uri="{FF2B5EF4-FFF2-40B4-BE49-F238E27FC236}">
                <a16:creationId xmlns:a16="http://schemas.microsoft.com/office/drawing/2014/main" id="{B29CAA49-E5D4-51A0-6A68-5D5D27B310AC}"/>
              </a:ext>
              <a:ext uri="{C183D7F6-B498-43B3-948B-1728B52AA6E4}">
                <adec:decorative xmlns:adec="http://schemas.microsoft.com/office/drawing/2017/decorative" val="1"/>
              </a:ext>
            </a:extLst>
          </p:cNvPr>
          <p:cNvCxnSpPr>
            <a:cxnSpLocks/>
          </p:cNvCxnSpPr>
          <p:nvPr/>
        </p:nvCxnSpPr>
        <p:spPr>
          <a:xfrm>
            <a:off x="4421688" y="5577183"/>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2A078501-3FAB-4B3D-755A-57CAB9E3762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BE0533F8-008B-0C5E-FF69-6795B8F234D0}"/>
              </a:ext>
              <a:ext uri="{C183D7F6-B498-43B3-948B-1728B52AA6E4}">
                <adec:decorative xmlns:adec="http://schemas.microsoft.com/office/drawing/2017/decorative" val="1"/>
              </a:ext>
            </a:extLst>
          </p:cNvPr>
          <p:cNvSpPr txBox="1"/>
          <p:nvPr/>
        </p:nvSpPr>
        <p:spPr>
          <a:xfrm>
            <a:off x="488111" y="5428220"/>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The Met CC0 </a:t>
            </a:r>
          </a:p>
        </p:txBody>
      </p:sp>
    </p:spTree>
    <p:extLst>
      <p:ext uri="{BB962C8B-B14F-4D97-AF65-F5344CB8AC3E}">
        <p14:creationId xmlns:p14="http://schemas.microsoft.com/office/powerpoint/2010/main" val="265926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16AA-DBA1-2015-2E47-188CC3B60E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18C96A9-EAD3-9C41-2917-7449C9AB74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pic>
        <p:nvPicPr>
          <p:cNvPr id="4" name="Picture 3">
            <a:extLst>
              <a:ext uri="{FF2B5EF4-FFF2-40B4-BE49-F238E27FC236}">
                <a16:creationId xmlns:a16="http://schemas.microsoft.com/office/drawing/2014/main" id="{67BB2FFF-A73D-8E94-B4DC-50CF1A08BF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0622" y="4253505"/>
            <a:ext cx="2194230" cy="2194230"/>
          </a:xfrm>
          <a:prstGeom prst="rect">
            <a:avLst/>
          </a:prstGeom>
        </p:spPr>
      </p:pic>
      <p:sp>
        <p:nvSpPr>
          <p:cNvPr id="8" name="Title 7">
            <a:extLst>
              <a:ext uri="{FF2B5EF4-FFF2-40B4-BE49-F238E27FC236}">
                <a16:creationId xmlns:a16="http://schemas.microsoft.com/office/drawing/2014/main" id="{4C9E95C8-8791-6E22-91C6-339BC0B2D694}"/>
              </a:ext>
            </a:extLst>
          </p:cNvPr>
          <p:cNvSpPr txBox="1">
            <a:spLocks noGrp="1"/>
          </p:cNvSpPr>
          <p:nvPr>
            <p:ph type="title" idx="4294967295"/>
          </p:nvPr>
        </p:nvSpPr>
        <p:spPr>
          <a:xfrm>
            <a:off x="4782683" y="386924"/>
            <a:ext cx="657294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KATHERINE PARR</a:t>
            </a:r>
          </a:p>
        </p:txBody>
      </p:sp>
      <p:pic>
        <p:nvPicPr>
          <p:cNvPr id="9" name="Picture 8" descr="A portrait of a woman in period dress. She wears rich red and gold colours and a black hood with large white feathers. She wears a pendant of gold and pearls. ">
            <a:hlinkClick r:id="rId5"/>
            <a:extLst>
              <a:ext uri="{FF2B5EF4-FFF2-40B4-BE49-F238E27FC236}">
                <a16:creationId xmlns:a16="http://schemas.microsoft.com/office/drawing/2014/main" id="{0C698176-ECDE-50FA-43F3-5FB59BEAD22D}"/>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6" name="TextBox 25">
            <a:extLst>
              <a:ext uri="{FF2B5EF4-FFF2-40B4-BE49-F238E27FC236}">
                <a16:creationId xmlns:a16="http://schemas.microsoft.com/office/drawing/2014/main" id="{A6FE15D5-FF7B-01FF-BA96-3B317E96C8A4}"/>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intelligent</a:t>
            </a: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 </a:t>
            </a: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queen w</a:t>
            </a: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ho inspired other women</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ECC5E47E-C717-C83D-DB18-1E15868EC453}"/>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1543 - 1547 </a:t>
            </a:r>
          </a:p>
        </p:txBody>
      </p:sp>
      <p:sp>
        <p:nvSpPr>
          <p:cNvPr id="23" name="TextBox 22">
            <a:extLst>
              <a:ext uri="{FF2B5EF4-FFF2-40B4-BE49-F238E27FC236}">
                <a16:creationId xmlns:a16="http://schemas.microsoft.com/office/drawing/2014/main" id="{D2ECCF76-270A-FFA7-81E7-E68E1A40E6A0}"/>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1512 - 1548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0" name="TextBox 19">
            <a:extLst>
              <a:ext uri="{FF2B5EF4-FFF2-40B4-BE49-F238E27FC236}">
                <a16:creationId xmlns:a16="http://schemas.microsoft.com/office/drawing/2014/main" id="{193D4B27-6D6D-4AE1-E1F1-24A7BEAC882B}"/>
              </a:ext>
            </a:extLst>
          </p:cNvPr>
          <p:cNvSpPr txBox="1"/>
          <p:nvPr/>
        </p:nvSpPr>
        <p:spPr>
          <a:xfrm>
            <a:off x="4188857" y="1387509"/>
            <a:ext cx="3560619" cy="3139321"/>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Katherine’s father was a </a:t>
            </a:r>
            <a:r>
              <a:rPr lang="en-GB" sz="1100" b="1" dirty="0">
                <a:effectLst/>
                <a:latin typeface="Georgia" panose="02040502050405020303" pitchFamily="18" charset="0"/>
                <a:ea typeface="Open Sans" panose="020B0606030504020204" pitchFamily="34" charset="0"/>
                <a:cs typeface="Open Sans" panose="020B0606030504020204" pitchFamily="34" charset="0"/>
              </a:rPr>
              <a:t>courtier</a:t>
            </a:r>
            <a:r>
              <a:rPr lang="en-GB" sz="1100" dirty="0">
                <a:effectLst/>
                <a:latin typeface="Georgia" panose="02040502050405020303" pitchFamily="18" charset="0"/>
                <a:ea typeface="Open Sans" panose="020B0606030504020204" pitchFamily="34" charset="0"/>
                <a:cs typeface="Open Sans" panose="020B0606030504020204" pitchFamily="34" charset="0"/>
              </a:rPr>
              <a:t>, Sir Thomas Parr, and her mother was Maud, a </a:t>
            </a:r>
            <a:r>
              <a:rPr lang="en-GB" sz="1100" b="1" dirty="0">
                <a:effectLst/>
                <a:latin typeface="Georgia" panose="02040502050405020303" pitchFamily="18" charset="0"/>
                <a:ea typeface="Open Sans" panose="020B0606030504020204" pitchFamily="34" charset="0"/>
                <a:cs typeface="Open Sans" panose="020B0606030504020204" pitchFamily="34" charset="0"/>
              </a:rPr>
              <a:t>lady-in-waiting</a:t>
            </a:r>
            <a:r>
              <a:rPr lang="en-GB" sz="1100" dirty="0">
                <a:effectLst/>
                <a:latin typeface="Georgia" panose="02040502050405020303" pitchFamily="18" charset="0"/>
                <a:ea typeface="Open Sans" panose="020B0606030504020204" pitchFamily="34" charset="0"/>
                <a:cs typeface="Open Sans" panose="020B0606030504020204" pitchFamily="34" charset="0"/>
              </a:rPr>
              <a:t> to Katherine of Aragon. She was very clever, fluent in French, Latin and Italian and liked music and dancing.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Her first marriage</a:t>
            </a:r>
            <a:r>
              <a:rPr lang="en-GB" sz="1100" dirty="0">
                <a:latin typeface="Georgia" panose="02040502050405020303" pitchFamily="18" charset="0"/>
                <a:ea typeface="Open Sans" panose="020B0606030504020204" pitchFamily="34" charset="0"/>
                <a:cs typeface="Open Sans" panose="020B0606030504020204" pitchFamily="34" charset="0"/>
              </a:rPr>
              <a:t> was </a:t>
            </a:r>
            <a:r>
              <a:rPr lang="en-GB" sz="1100" dirty="0">
                <a:effectLst/>
                <a:latin typeface="Georgia" panose="02040502050405020303" pitchFamily="18" charset="0"/>
                <a:ea typeface="Open Sans" panose="020B0606030504020204" pitchFamily="34" charset="0"/>
                <a:cs typeface="Open Sans" panose="020B0606030504020204" pitchFamily="34" charset="0"/>
              </a:rPr>
              <a:t>to Sir Edward Burgh.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 died and she became a </a:t>
            </a:r>
            <a:r>
              <a:rPr lang="en-GB" sz="1100" b="1" dirty="0">
                <a:effectLst/>
                <a:latin typeface="Georgia" panose="02040502050405020303" pitchFamily="18" charset="0"/>
                <a:ea typeface="Open Sans" panose="020B0606030504020204" pitchFamily="34" charset="0"/>
                <a:cs typeface="Open Sans" panose="020B0606030504020204" pitchFamily="34" charset="0"/>
              </a:rPr>
              <a:t>widow</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Her second marriage was to Lord Latimer.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He was about twenty years older than her and in poor health.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Katherine took care of him until he died.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She was a strong supporter of the </a:t>
            </a:r>
            <a:r>
              <a:rPr lang="en-GB" sz="1100" b="1" dirty="0">
                <a:effectLst/>
                <a:latin typeface="Georgia" panose="02040502050405020303" pitchFamily="18" charset="0"/>
                <a:ea typeface="Open Sans" panose="020B0606030504020204" pitchFamily="34" charset="0"/>
                <a:cs typeface="Open Sans" panose="020B0606030504020204" pitchFamily="34" charset="0"/>
              </a:rPr>
              <a:t>English Reformation</a:t>
            </a:r>
            <a:r>
              <a:rPr lang="en-GB" sz="1100" dirty="0">
                <a:effectLst/>
                <a:latin typeface="Georgia" panose="02040502050405020303" pitchFamily="18" charset="0"/>
                <a:ea typeface="Open Sans" panose="020B0606030504020204" pitchFamily="34" charset="0"/>
                <a:cs typeface="Open Sans" panose="020B0606030504020204" pitchFamily="34" charset="0"/>
              </a:rPr>
              <a:t>. She met and fell in love with Thomas Seymour, Jane Seymour’s brother. But Henry VIII proposed to her, and they got married at Hampton Court Palace in 1543. </a:t>
            </a:r>
            <a:r>
              <a:rPr lang="en-GB" sz="1100" dirty="0">
                <a:latin typeface="Georgia" panose="02040502050405020303" pitchFamily="18" charset="0"/>
                <a:ea typeface="Open Sans" panose="020B0606030504020204" pitchFamily="34" charset="0"/>
                <a:cs typeface="Open Sans" panose="020B0606030504020204" pitchFamily="34" charset="0"/>
              </a:rPr>
              <a:t>In the Tudor period, marriages were usually about money and power, not love. </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973D8AC8-1B59-27E5-3FCF-3C2A535489C1}"/>
              </a:ext>
            </a:extLst>
          </p:cNvPr>
          <p:cNvSpPr txBox="1"/>
          <p:nvPr/>
        </p:nvSpPr>
        <p:spPr>
          <a:xfrm>
            <a:off x="7975222" y="968741"/>
            <a:ext cx="3618440" cy="3139321"/>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Katherine was a loving stepmother to Henry’s three children and became very close to Elizabeth </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in particular.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She supported other women to learn, write </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and paint.</a:t>
            </a:r>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She </a:t>
            </a:r>
            <a:r>
              <a:rPr lang="en-GB" sz="1100" dirty="0">
                <a:latin typeface="Georgia" panose="02040502050405020303" pitchFamily="18" charset="0"/>
                <a:ea typeface="Open Sans Semibold" panose="020B0606030504020204" pitchFamily="34" charset="0"/>
                <a:cs typeface="Open Sans Semibold" panose="020B0606030504020204" pitchFamily="34" charset="0"/>
              </a:rPr>
              <a:t>b</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ecame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regent</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while Henry fought in </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France in 1544</a:t>
            </a:r>
            <a:r>
              <a:rPr lang="en-GB" sz="1100" dirty="0">
                <a:latin typeface="Georgia" panose="02040502050405020303" pitchFamily="18" charset="0"/>
                <a:ea typeface="Open Sans Semibold" panose="020B0606030504020204" pitchFamily="34" charset="0"/>
                <a:cs typeface="Open Sans Semibold" panose="020B0606030504020204" pitchFamily="34" charset="0"/>
              </a:rPr>
              <a:t> and </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did very well in this role. </a:t>
            </a:r>
          </a:p>
          <a:p>
            <a:pPr defTabSz="144000"/>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She had disagreements with Henry about religion. His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ministers</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tried to turn him against her. This could have ended badly for Katherine, but she told Henry she had only argued with him to learn from him, and he forgave her.   </a:t>
            </a:r>
          </a:p>
          <a:p>
            <a:pPr defTabSz="144000"/>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Katherine was loyal to Henry until he died in 1547. Then, she married Thomas Seymour and gave birth to their daughter, Mary, in 1548. Katherine died a few days after.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B969220-3717-9ED4-CF86-DD02FDA4EDF1}"/>
              </a:ext>
            </a:extLst>
          </p:cNvPr>
          <p:cNvSpPr txBox="1"/>
          <p:nvPr/>
        </p:nvSpPr>
        <p:spPr>
          <a:xfrm>
            <a:off x="8040622" y="5129839"/>
            <a:ext cx="2194230" cy="430887"/>
          </a:xfrm>
          <a:prstGeom prst="rect">
            <a:avLst/>
          </a:prstGeom>
          <a:noFill/>
        </p:spPr>
        <p:txBody>
          <a:bodyPr wrap="square" rtlCol="0">
            <a:spAutoFit/>
          </a:bodyPr>
          <a:lstStyle/>
          <a:p>
            <a:pPr algn="ctr"/>
            <a:r>
              <a:rPr lang="en-GB" sz="1100" dirty="0">
                <a:effectLst/>
                <a:latin typeface="Georgia" panose="02040502050405020303" pitchFamily="18" charset="0"/>
              </a:rPr>
              <a:t>The first English queen to write and publish her own books. </a:t>
            </a:r>
          </a:p>
        </p:txBody>
      </p:sp>
      <p:sp>
        <p:nvSpPr>
          <p:cNvPr id="30" name="TextBox 29">
            <a:extLst>
              <a:ext uri="{FF2B5EF4-FFF2-40B4-BE49-F238E27FC236}">
                <a16:creationId xmlns:a16="http://schemas.microsoft.com/office/drawing/2014/main" id="{EBBCCBA1-7B00-B287-8B70-F927A597797E}"/>
              </a:ext>
            </a:extLst>
          </p:cNvPr>
          <p:cNvSpPr txBox="1"/>
          <p:nvPr/>
        </p:nvSpPr>
        <p:spPr>
          <a:xfrm>
            <a:off x="4646542" y="4916113"/>
            <a:ext cx="3038176" cy="769441"/>
          </a:xfrm>
          <a:prstGeom prst="rect">
            <a:avLst/>
          </a:prstGeom>
          <a:noFill/>
        </p:spPr>
        <p:txBody>
          <a:bodyPr wrap="square" rtlCol="0">
            <a:spAutoFit/>
          </a:bodyPr>
          <a:lstStyle/>
          <a:p>
            <a:r>
              <a:rPr lang="en-GB" sz="1100" dirty="0">
                <a:latin typeface="Georgia" panose="02040502050405020303" pitchFamily="18" charset="0"/>
              </a:rPr>
              <a:t>Why do you think Katherine accepted Henry’s marriage proposal, even though there is evidence she was already in </a:t>
            </a:r>
            <a:r>
              <a:rPr lang="en-GB" sz="1100">
                <a:latin typeface="Georgia" panose="02040502050405020303" pitchFamily="18" charset="0"/>
              </a:rPr>
              <a:t>love with</a:t>
            </a:r>
            <a:br>
              <a:rPr lang="en-GB" sz="1100">
                <a:latin typeface="Georgia" panose="02040502050405020303" pitchFamily="18" charset="0"/>
              </a:rPr>
            </a:br>
            <a:r>
              <a:rPr lang="en-GB" sz="1100">
                <a:latin typeface="Georgia" panose="02040502050405020303" pitchFamily="18" charset="0"/>
              </a:rPr>
              <a:t>Thomas </a:t>
            </a:r>
            <a:r>
              <a:rPr lang="en-GB" sz="1100" dirty="0">
                <a:latin typeface="Georgia" panose="02040502050405020303" pitchFamily="18" charset="0"/>
              </a:rPr>
              <a:t>Seymour? </a:t>
            </a:r>
            <a:endParaRPr lang="en-GB" sz="1100" dirty="0">
              <a:effectLst/>
              <a:latin typeface="Georgia" panose="02040502050405020303" pitchFamily="18" charset="0"/>
            </a:endParaRPr>
          </a:p>
        </p:txBody>
      </p:sp>
      <p:sp>
        <p:nvSpPr>
          <p:cNvPr id="34" name="TextBox 33">
            <a:extLst>
              <a:ext uri="{FF2B5EF4-FFF2-40B4-BE49-F238E27FC236}">
                <a16:creationId xmlns:a16="http://schemas.microsoft.com/office/drawing/2014/main" id="{AA1EF80F-612F-313F-E514-48F419ABBE93}"/>
              </a:ext>
            </a:extLst>
          </p:cNvPr>
          <p:cNvSpPr txBox="1"/>
          <p:nvPr/>
        </p:nvSpPr>
        <p:spPr>
          <a:xfrm>
            <a:off x="4640586" y="5775141"/>
            <a:ext cx="3038176" cy="430887"/>
          </a:xfrm>
          <a:prstGeom prst="rect">
            <a:avLst/>
          </a:prstGeom>
          <a:noFill/>
        </p:spPr>
        <p:txBody>
          <a:bodyPr wrap="square" rtlCol="0">
            <a:spAutoFit/>
          </a:bodyPr>
          <a:lstStyle/>
          <a:p>
            <a:r>
              <a:rPr lang="en-GB" sz="1100">
                <a:latin typeface="Georgia" panose="02040502050405020303" pitchFamily="18" charset="0"/>
              </a:rPr>
              <a:t>What evidence is there that Katherine was good at connecting with people? </a:t>
            </a:r>
            <a:endParaRPr lang="en-GB" sz="1100">
              <a:effectLst/>
              <a:latin typeface="Georgia" panose="02040502050405020303" pitchFamily="18" charset="0"/>
            </a:endParaRPr>
          </a:p>
        </p:txBody>
      </p:sp>
      <p:sp>
        <p:nvSpPr>
          <p:cNvPr id="5" name="TextBox 4">
            <a:extLst>
              <a:ext uri="{FF2B5EF4-FFF2-40B4-BE49-F238E27FC236}">
                <a16:creationId xmlns:a16="http://schemas.microsoft.com/office/drawing/2014/main" id="{8FDAC1C3-A84D-FCCE-A5B9-E188CC96D29C}"/>
              </a:ext>
            </a:extLst>
          </p:cNvPr>
          <p:cNvSpPr txBox="1"/>
          <p:nvPr/>
        </p:nvSpPr>
        <p:spPr>
          <a:xfrm>
            <a:off x="10153650" y="4145518"/>
            <a:ext cx="1670253" cy="1107996"/>
          </a:xfrm>
          <a:prstGeom prst="rect">
            <a:avLst/>
          </a:prstGeom>
          <a:noFill/>
        </p:spPr>
        <p:txBody>
          <a:bodyPr wrap="square" lIns="91440" tIns="45720" rIns="91440" bIns="45720" anchor="t">
            <a:spAutoFit/>
          </a:bodyPr>
          <a:lstStyle/>
          <a:p>
            <a:pPr algn="r"/>
            <a:r>
              <a:rPr lang="en-GB" sz="1100" i="1" dirty="0">
                <a:solidFill>
                  <a:srgbClr val="4C2F62"/>
                </a:solidFill>
                <a:latin typeface="Georgia"/>
              </a:rPr>
              <a:t>I am bound to serve you and revere you with a daughter’s love.</a:t>
            </a:r>
          </a:p>
          <a:p>
            <a:endParaRPr lang="en-GB" sz="1100" i="1" dirty="0">
              <a:solidFill>
                <a:srgbClr val="4C2F62"/>
              </a:solidFill>
              <a:latin typeface="Georgia"/>
            </a:endParaRPr>
          </a:p>
          <a:p>
            <a:pPr algn="r"/>
            <a:r>
              <a:rPr lang="en-GB" sz="1100" dirty="0">
                <a:solidFill>
                  <a:srgbClr val="4C2F62"/>
                </a:solidFill>
                <a:latin typeface="Georgia"/>
              </a:rPr>
              <a:t>Part of a letter from Elizabeth to Katherine. </a:t>
            </a:r>
          </a:p>
        </p:txBody>
      </p:sp>
      <p:sp>
        <p:nvSpPr>
          <p:cNvPr id="18" name="Rectangle 17">
            <a:extLst>
              <a:ext uri="{FF2B5EF4-FFF2-40B4-BE49-F238E27FC236}">
                <a16:creationId xmlns:a16="http://schemas.microsoft.com/office/drawing/2014/main" id="{8E86FA81-9ABE-692F-5171-1D0514C8169E}"/>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409B57-98FE-996C-C6C5-23AECCD9966F}"/>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2A6DE1-BE29-F927-5EC8-50E33F95BADC}"/>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81CE47E-4297-7CA9-CA63-A17E2187A410}"/>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C5482D9-A9A8-9F46-2F8B-D83D4FA5F771}"/>
              </a:ext>
              <a:ext uri="{C183D7F6-B498-43B3-948B-1728B52AA6E4}">
                <adec:decorative xmlns:adec="http://schemas.microsoft.com/office/drawing/2017/decorative" val="1"/>
              </a:ext>
            </a:extLst>
          </p:cNvPr>
          <p:cNvSpPr txBox="1"/>
          <p:nvPr/>
        </p:nvSpPr>
        <p:spPr>
          <a:xfrm>
            <a:off x="4355198" y="57866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40" name="Straight Connector 39">
            <a:extLst>
              <a:ext uri="{FF2B5EF4-FFF2-40B4-BE49-F238E27FC236}">
                <a16:creationId xmlns:a16="http://schemas.microsoft.com/office/drawing/2014/main" id="{822D81A9-E99D-0601-A07A-4BBA87B9E1BC}"/>
              </a:ext>
              <a:ext uri="{C183D7F6-B498-43B3-948B-1728B52AA6E4}">
                <adec:decorative xmlns:adec="http://schemas.microsoft.com/office/drawing/2017/decorative" val="1"/>
              </a:ext>
            </a:extLst>
          </p:cNvPr>
          <p:cNvCxnSpPr>
            <a:cxnSpLocks/>
          </p:cNvCxnSpPr>
          <p:nvPr/>
        </p:nvCxnSpPr>
        <p:spPr>
          <a:xfrm>
            <a:off x="4421688" y="570136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2BB731BF-36C6-67B4-DEA0-BF12ACD5214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FF41573C-1282-F776-F9DC-718C68FB6F4E}"/>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318415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HENRY VIII</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King who married six times and created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Church of England </a:t>
            </a:r>
          </a:p>
        </p:txBody>
      </p:sp>
      <p:pic>
        <p:nvPicPr>
          <p:cNvPr id="9" name="Picture 8" descr="A painting of a man in period dress. He wears golds and brown colours, has fur lining his cloak and has many jewels on his clothing. He holds a glove and a sword and wears a hat with a feather.">
            <a:hlinkClick r:id="rId4"/>
            <a:extLst>
              <a:ext uri="{FF2B5EF4-FFF2-40B4-BE49-F238E27FC236}">
                <a16:creationId xmlns:a16="http://schemas.microsoft.com/office/drawing/2014/main" id="{FB4AAD1C-9DE3-CF7F-8522-9817C59E6935}"/>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33"/>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1507 – 1547</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1491 - 1547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VIII was the second son of Henry VII. His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elder brother, Arthur, died in 1502. Henry VIII became king aged 17 after his father died.</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Wrote music and poetry.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Graceful dancer and excellent sportsman.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M</a:t>
            </a:r>
            <a:r>
              <a:rPr lang="en-GB" sz="1100">
                <a:effectLst/>
                <a:latin typeface="Georgia" panose="02040502050405020303" pitchFamily="18" charset="0"/>
                <a:ea typeface="Open Sans" panose="020B0606030504020204" pitchFamily="34" charset="0"/>
                <a:cs typeface="Open Sans" panose="020B0606030504020204" pitchFamily="34" charset="0"/>
              </a:rPr>
              <a:t>arried his brother’s </a:t>
            </a:r>
            <a:r>
              <a:rPr lang="en-GB" sz="1100" b="1">
                <a:effectLst/>
                <a:latin typeface="Georgia" panose="02040502050405020303" pitchFamily="18" charset="0"/>
                <a:ea typeface="Open Sans" panose="020B0606030504020204" pitchFamily="34" charset="0"/>
                <a:cs typeface="Open Sans" panose="020B0606030504020204" pitchFamily="34" charset="0"/>
              </a:rPr>
              <a:t>widow</a:t>
            </a:r>
            <a:r>
              <a:rPr lang="en-GB" sz="1100">
                <a:effectLst/>
                <a:latin typeface="Georgia" panose="02040502050405020303" pitchFamily="18" charset="0"/>
                <a:ea typeface="Open Sans" panose="020B0606030504020204" pitchFamily="34" charset="0"/>
                <a:cs typeface="Open Sans" panose="020B0606030504020204" pitchFamily="34" charset="0"/>
              </a:rPr>
              <a:t>, Katherine of Aragon.</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In 1516, their daughter Mary was born.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During his time as king, he had two big challenges: having a male </a:t>
            </a:r>
            <a:r>
              <a:rPr lang="en-GB" sz="1100" b="1">
                <a:effectLst/>
                <a:latin typeface="Georgia" panose="02040502050405020303" pitchFamily="18" charset="0"/>
                <a:ea typeface="Open Sans" panose="020B0606030504020204" pitchFamily="34" charset="0"/>
                <a:cs typeface="Open Sans" panose="020B0606030504020204" pitchFamily="34" charset="0"/>
              </a:rPr>
              <a:t>heir</a:t>
            </a:r>
            <a:r>
              <a:rPr lang="en-GB" sz="1100">
                <a:effectLst/>
                <a:latin typeface="Georgia" panose="02040502050405020303" pitchFamily="18" charset="0"/>
                <a:ea typeface="Open Sans" panose="020B0606030504020204" pitchFamily="34" charset="0"/>
                <a:cs typeface="Open Sans" panose="020B0606030504020204" pitchFamily="34" charset="0"/>
              </a:rPr>
              <a:t> and getting the Pope’s permission for a </a:t>
            </a:r>
            <a:r>
              <a:rPr lang="en-GB" sz="1100" b="1">
                <a:effectLst/>
                <a:latin typeface="Georgia" panose="02040502050405020303" pitchFamily="18" charset="0"/>
                <a:ea typeface="Open Sans" panose="020B0606030504020204" pitchFamily="34" charset="0"/>
                <a:cs typeface="Open Sans" panose="020B0606030504020204" pitchFamily="34" charset="0"/>
              </a:rPr>
              <a:t>divorce</a:t>
            </a:r>
            <a:r>
              <a:rPr lang="en-GB" sz="1100">
                <a:effectLst/>
                <a:latin typeface="Georgia" panose="02040502050405020303" pitchFamily="18" charset="0"/>
                <a:ea typeface="Open Sans" panose="020B0606030504020204" pitchFamily="34" charset="0"/>
                <a:cs typeface="Open Sans" panose="020B0606030504020204" pitchFamily="34" charset="0"/>
              </a:rPr>
              <a:t>.</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Henry and Katherine did not have a son to become </a:t>
            </a:r>
            <a:r>
              <a:rPr lang="en-GB" sz="1100" b="1">
                <a:latin typeface="Georgia" panose="02040502050405020303" pitchFamily="18" charset="0"/>
                <a:ea typeface="Open Sans" panose="020B0606030504020204" pitchFamily="34" charset="0"/>
                <a:cs typeface="Open Sans" panose="020B0606030504020204" pitchFamily="34" charset="0"/>
              </a:rPr>
              <a:t>heir</a:t>
            </a:r>
            <a:r>
              <a:rPr lang="en-GB" sz="1100">
                <a:latin typeface="Georgia" panose="02040502050405020303" pitchFamily="18" charset="0"/>
                <a:ea typeface="Open Sans" panose="020B0606030504020204" pitchFamily="34" charset="0"/>
                <a:cs typeface="Open Sans" panose="020B0606030504020204" pitchFamily="34" charset="0"/>
              </a:rPr>
              <a:t>. Henry thought God was punishing him for marrying his brother’s </a:t>
            </a:r>
            <a:r>
              <a:rPr lang="en-GB" sz="1100" b="1">
                <a:latin typeface="Georgia" panose="02040502050405020303" pitchFamily="18" charset="0"/>
                <a:ea typeface="Open Sans" panose="020B0606030504020204" pitchFamily="34" charset="0"/>
                <a:cs typeface="Open Sans" panose="020B0606030504020204" pitchFamily="34" charset="0"/>
              </a:rPr>
              <a:t>widow</a:t>
            </a:r>
            <a:r>
              <a:rPr lang="en-GB" sz="1100">
                <a:latin typeface="Georgia" panose="02040502050405020303" pitchFamily="18" charset="0"/>
                <a:ea typeface="Open Sans" panose="020B0606030504020204" pitchFamily="34" charset="0"/>
                <a:cs typeface="Open Sans" panose="020B0606030504020204" pitchFamily="34" charset="0"/>
              </a:rPr>
              <a:t>. He asked the </a:t>
            </a:r>
            <a:r>
              <a:rPr lang="en-GB" sz="1100" b="1">
                <a:latin typeface="Georgia" panose="02040502050405020303" pitchFamily="18" charset="0"/>
                <a:ea typeface="Open Sans" panose="020B0606030504020204" pitchFamily="34" charset="0"/>
                <a:cs typeface="Open Sans" panose="020B0606030504020204" pitchFamily="34" charset="0"/>
              </a:rPr>
              <a:t>Pope</a:t>
            </a:r>
            <a:r>
              <a:rPr lang="en-GB" sz="1100">
                <a:latin typeface="Georgia" panose="02040502050405020303" pitchFamily="18" charset="0"/>
                <a:ea typeface="Open Sans" panose="020B0606030504020204" pitchFamily="34" charset="0"/>
                <a:cs typeface="Open Sans" panose="020B0606030504020204" pitchFamily="34" charset="0"/>
              </a:rPr>
              <a:t> to declare that their marriage had been </a:t>
            </a:r>
            <a:r>
              <a:rPr lang="en-GB" sz="1100" b="1">
                <a:latin typeface="Georgia" panose="02040502050405020303" pitchFamily="18" charset="0"/>
                <a:ea typeface="Open Sans" panose="020B0606030504020204" pitchFamily="34" charset="0"/>
                <a:cs typeface="Open Sans" panose="020B0606030504020204" pitchFamily="34" charset="0"/>
              </a:rPr>
              <a:t>invalid</a:t>
            </a:r>
            <a:r>
              <a:rPr lang="en-GB" sz="1100">
                <a:latin typeface="Georgia" panose="02040502050405020303" pitchFamily="18" charset="0"/>
                <a:ea typeface="Open Sans" panose="020B0606030504020204" pitchFamily="34" charset="0"/>
                <a:cs typeface="Open Sans" panose="020B0606030504020204" pitchFamily="34" charset="0"/>
              </a:rPr>
              <a:t>, but the </a:t>
            </a:r>
            <a:r>
              <a:rPr lang="en-GB" sz="1100" b="1">
                <a:latin typeface="Georgia" panose="02040502050405020303" pitchFamily="18" charset="0"/>
                <a:ea typeface="Open Sans" panose="020B0606030504020204" pitchFamily="34" charset="0"/>
                <a:cs typeface="Open Sans" panose="020B0606030504020204" pitchFamily="34" charset="0"/>
              </a:rPr>
              <a:t>Pope</a:t>
            </a:r>
            <a:r>
              <a:rPr lang="en-GB" sz="1100">
                <a:latin typeface="Georgia" panose="02040502050405020303" pitchFamily="18" charset="0"/>
                <a:ea typeface="Open Sans" panose="020B0606030504020204" pitchFamily="34" charset="0"/>
                <a:cs typeface="Open Sans" panose="020B0606030504020204" pitchFamily="34" charset="0"/>
              </a:rPr>
              <a:t> refused. So, Henry broke away from the </a:t>
            </a:r>
            <a:r>
              <a:rPr lang="en-GB" sz="1100" b="1">
                <a:latin typeface="Georgia" panose="02040502050405020303" pitchFamily="18" charset="0"/>
                <a:ea typeface="Open Sans" panose="020B0606030504020204" pitchFamily="34" charset="0"/>
                <a:cs typeface="Open Sans" panose="020B0606030504020204" pitchFamily="34" charset="0"/>
              </a:rPr>
              <a:t>Roman Catholic Church</a:t>
            </a:r>
            <a:r>
              <a:rPr lang="en-GB" sz="1100">
                <a:latin typeface="Georgia" panose="02040502050405020303" pitchFamily="18" charset="0"/>
                <a:ea typeface="Open Sans" panose="020B0606030504020204" pitchFamily="34" charset="0"/>
                <a:cs typeface="Open Sans" panose="020B0606030504020204" pitchFamily="34" charset="0"/>
              </a:rPr>
              <a:t>.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896167" y="1387509"/>
            <a:ext cx="3618440" cy="4493538"/>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Married his second wife Anne Boleyn in 1533.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Created a separate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Church of England</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Made himself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Supreme Head </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of the </a:t>
            </a:r>
            <a:br>
              <a:rPr lang="en-GB" sz="1100" b="1">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Church of England</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 1534, got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Parliament’s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support to make changes to the way the Church was run, and this started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English Reformation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Henry and his chief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minister</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Thomas Cromwell, closed hundreds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of monasteries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took land and treasure. Henry used this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wealth</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for developing England’s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navy</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building projects at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Hampton Court Palace.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 and Anne had one child, Elizabeth, but not long after he accused Anne of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treason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she was executed. Around thi</a:t>
            </a:r>
            <a:r>
              <a:rPr lang="en-GB" sz="1100">
                <a:latin typeface="Georgia" panose="02040502050405020303" pitchFamily="18" charset="0"/>
                <a:ea typeface="Open Sans Semibold" panose="020B0606030504020204" pitchFamily="34" charset="0"/>
                <a:cs typeface="Open Sans Semibold" panose="020B0606030504020204" pitchFamily="34" charset="0"/>
              </a:rPr>
              <a:t>s time, he had an accident whilst </a:t>
            </a:r>
            <a:r>
              <a:rPr lang="en-GB" sz="1100" b="1">
                <a:latin typeface="Georgia" panose="02040502050405020303" pitchFamily="18" charset="0"/>
                <a:ea typeface="Open Sans Semibold" panose="020B0606030504020204" pitchFamily="34" charset="0"/>
                <a:cs typeface="Open Sans Semibold" panose="020B0606030504020204" pitchFamily="34" charset="0"/>
              </a:rPr>
              <a:t>jousting</a:t>
            </a:r>
            <a:r>
              <a:rPr lang="en-GB" sz="1100">
                <a:latin typeface="Georgia" panose="02040502050405020303" pitchFamily="18" charset="0"/>
                <a:ea typeface="Open Sans Semibold" panose="020B0606030504020204" pitchFamily="34" charset="0"/>
                <a:cs typeface="Open Sans Semibold" panose="020B0606030504020204" pitchFamily="34" charset="0"/>
              </a:rPr>
              <a:t> where he was knocked unconscious for </a:t>
            </a:r>
            <a:br>
              <a:rPr lang="en-GB" sz="1100">
                <a:latin typeface="Georgia" panose="02040502050405020303" pitchFamily="18" charset="0"/>
                <a:ea typeface="Open Sans Semibold" panose="020B0606030504020204" pitchFamily="34" charset="0"/>
                <a:cs typeface="Open Sans Semibold" panose="020B0606030504020204" pitchFamily="34" charset="0"/>
              </a:rPr>
            </a:br>
            <a:r>
              <a:rPr lang="en-GB" sz="1100">
                <a:latin typeface="Georgia" panose="02040502050405020303" pitchFamily="18" charset="0"/>
                <a:ea typeface="Open Sans Semibold" panose="020B0606030504020204" pitchFamily="34" charset="0"/>
                <a:cs typeface="Open Sans Semibold" panose="020B0606030504020204" pitchFamily="34" charset="0"/>
              </a:rPr>
              <a:t>a few hours.</a:t>
            </a:r>
            <a:endParaRPr lang="en-GB" sz="1100" b="1">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His third wife, Jane Seymour, gave birth to his only son Edward at Hampton Court Palace. After she died, he married three more times, and executed another of his wives, Catherine Howard. When Henry died, he was buried with Jane Seymour in the Chapel at Windsor Castle.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Henry was very popular when he first became king. Why do you think that was? </a:t>
            </a: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How does the artist convey Henry’s power in the portrait? </a:t>
            </a: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Why was Henry determined to end his marriage to Katherine of Aragon?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Royal Collection Enterprises Ltd 2025 | Royal Collection Trust</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24851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496CA-D408-5887-B27C-75DBBBE148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 y="8150"/>
            <a:ext cx="12192000" cy="6858000"/>
          </a:xfrm>
          <a:prstGeom prst="rect">
            <a:avLst/>
          </a:prstGeom>
        </p:spPr>
      </p:pic>
      <p:sp>
        <p:nvSpPr>
          <p:cNvPr id="7" name="Title 6">
            <a:extLst>
              <a:ext uri="{FF2B5EF4-FFF2-40B4-BE49-F238E27FC236}">
                <a16:creationId xmlns:a16="http://schemas.microsoft.com/office/drawing/2014/main" id="{B35AA7AA-C994-1347-56B3-EFADE6D10014}"/>
              </a:ext>
              <a:ext uri="{C183D7F6-B498-43B3-948B-1728B52AA6E4}">
                <adec:decorative xmlns:adec="http://schemas.microsoft.com/office/drawing/2017/decorative" val="1"/>
              </a:ext>
            </a:extLst>
          </p:cNvPr>
          <p:cNvSpPr txBox="1">
            <a:spLocks/>
          </p:cNvSpPr>
          <p:nvPr/>
        </p:nvSpPr>
        <p:spPr>
          <a:xfrm>
            <a:off x="380552" y="237024"/>
            <a:ext cx="94544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SIX TUDOR QUEENS TIMELINE </a:t>
            </a:r>
          </a:p>
        </p:txBody>
      </p:sp>
      <p:sp>
        <p:nvSpPr>
          <p:cNvPr id="14" name="TextBox 13">
            <a:extLst>
              <a:ext uri="{FF2B5EF4-FFF2-40B4-BE49-F238E27FC236}">
                <a16:creationId xmlns:a16="http://schemas.microsoft.com/office/drawing/2014/main" id="{5D04D2EE-4F87-6961-60AE-31BA684527BA}"/>
              </a:ext>
              <a:ext uri="{C183D7F6-B498-43B3-948B-1728B52AA6E4}">
                <adec:decorative xmlns:adec="http://schemas.microsoft.com/office/drawing/2017/decorative" val="0"/>
              </a:ext>
            </a:extLst>
          </p:cNvPr>
          <p:cNvSpPr txBox="1"/>
          <p:nvPr/>
        </p:nvSpPr>
        <p:spPr>
          <a:xfrm>
            <a:off x="469618" y="2654193"/>
            <a:ext cx="1072056" cy="292388"/>
          </a:xfrm>
          <a:prstGeom prst="rect">
            <a:avLst/>
          </a:prstGeom>
          <a:noFill/>
        </p:spPr>
        <p:txBody>
          <a:bodyPr wrap="square" rtlCol="0">
            <a:spAutoFit/>
          </a:bodyPr>
          <a:lstStyle/>
          <a:p>
            <a:pPr algn="ct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1501</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5BB5F5CE-B11B-FDC1-8F30-B27BEA290954}"/>
              </a:ext>
              <a:ext uri="{C183D7F6-B498-43B3-948B-1728B52AA6E4}">
                <adec:decorative xmlns:adec="http://schemas.microsoft.com/office/drawing/2017/decorative" val="0"/>
              </a:ext>
            </a:extLst>
          </p:cNvPr>
          <p:cNvSpPr txBox="1"/>
          <p:nvPr/>
        </p:nvSpPr>
        <p:spPr>
          <a:xfrm>
            <a:off x="374494" y="2140515"/>
            <a:ext cx="1347060" cy="600164"/>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Katherine of Aragon arrives in England</a:t>
            </a:r>
          </a:p>
        </p:txBody>
      </p:sp>
      <p:sp>
        <p:nvSpPr>
          <p:cNvPr id="6" name="TextBox 5">
            <a:extLst>
              <a:ext uri="{FF2B5EF4-FFF2-40B4-BE49-F238E27FC236}">
                <a16:creationId xmlns:a16="http://schemas.microsoft.com/office/drawing/2014/main" id="{56064102-E809-9BDD-7D6B-D92CE5E8586E}"/>
              </a:ext>
              <a:ext uri="{C183D7F6-B498-43B3-948B-1728B52AA6E4}">
                <adec:decorative xmlns:adec="http://schemas.microsoft.com/office/drawing/2017/decorative" val="0"/>
              </a:ext>
            </a:extLst>
          </p:cNvPr>
          <p:cNvSpPr txBox="1"/>
          <p:nvPr/>
        </p:nvSpPr>
        <p:spPr>
          <a:xfrm>
            <a:off x="1048024" y="4096889"/>
            <a:ext cx="1072056" cy="292388"/>
          </a:xfrm>
          <a:prstGeom prst="rect">
            <a:avLst/>
          </a:prstGeom>
          <a:noFill/>
        </p:spPr>
        <p:txBody>
          <a:bodyPr wrap="square" rtlCol="0">
            <a:spAutoFit/>
          </a:bodyPr>
          <a:lstStyle/>
          <a:p>
            <a:pPr algn="ctr"/>
            <a:r>
              <a:rPr lang="en-GB" sz="1300" dirty="0">
                <a:solidFill>
                  <a:srgbClr val="9D691F"/>
                </a:solidFill>
                <a:latin typeface="Georgia" panose="02040502050405020303" pitchFamily="18" charset="0"/>
                <a:ea typeface="Open Sans" panose="020B0606030504020204" pitchFamily="34" charset="0"/>
                <a:cs typeface="Open Sans" panose="020B0606030504020204" pitchFamily="34" charset="0"/>
              </a:rPr>
              <a:t>1506</a:t>
            </a:r>
            <a:endPar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30B5D681-40FB-70F0-291A-507A501CF71F}"/>
              </a:ext>
              <a:ext uri="{C183D7F6-B498-43B3-948B-1728B52AA6E4}">
                <adec:decorative xmlns:adec="http://schemas.microsoft.com/office/drawing/2017/decorative" val="0"/>
              </a:ext>
            </a:extLst>
          </p:cNvPr>
          <p:cNvSpPr txBox="1"/>
          <p:nvPr/>
        </p:nvSpPr>
        <p:spPr>
          <a:xfrm>
            <a:off x="905194" y="4369126"/>
            <a:ext cx="1378057" cy="769441"/>
          </a:xfrm>
          <a:prstGeom prst="rect">
            <a:avLst/>
          </a:prstGeom>
          <a:noFill/>
        </p:spPr>
        <p:txBody>
          <a:bodyPr wrap="square" rtlCol="0">
            <a:spAutoFit/>
          </a:bodyPr>
          <a:lstStyle/>
          <a:p>
            <a:pPr algn="ctr" defTabSz="144000">
              <a:spcBef>
                <a:spcPts val="600"/>
              </a:spcBef>
            </a:pPr>
            <a:r>
              <a:rPr lang="en-GB" sz="1100" b="1" dirty="0">
                <a:effectLst/>
                <a:latin typeface="Georgia" panose="02040502050405020303" pitchFamily="18" charset="0"/>
              </a:rPr>
              <a:t>Katherine of Aragon</a:t>
            </a:r>
            <a:r>
              <a:rPr lang="en-GB" sz="1100" dirty="0">
                <a:effectLst/>
                <a:latin typeface="Georgia" panose="02040502050405020303" pitchFamily="18" charset="0"/>
              </a:rPr>
              <a:t> becomes the first female ambassador</a:t>
            </a:r>
          </a:p>
        </p:txBody>
      </p:sp>
      <p:sp>
        <p:nvSpPr>
          <p:cNvPr id="16" name="TextBox 15">
            <a:extLst>
              <a:ext uri="{FF2B5EF4-FFF2-40B4-BE49-F238E27FC236}">
                <a16:creationId xmlns:a16="http://schemas.microsoft.com/office/drawing/2014/main" id="{C8567E98-80CA-7CBF-2BCB-2B112833F6F1}"/>
              </a:ext>
              <a:ext uri="{C183D7F6-B498-43B3-948B-1728B52AA6E4}">
                <adec:decorative xmlns:adec="http://schemas.microsoft.com/office/drawing/2017/decorative" val="0"/>
              </a:ext>
            </a:extLst>
          </p:cNvPr>
          <p:cNvSpPr txBox="1"/>
          <p:nvPr/>
        </p:nvSpPr>
        <p:spPr>
          <a:xfrm>
            <a:off x="1545558" y="2660012"/>
            <a:ext cx="1274919" cy="292388"/>
          </a:xfrm>
          <a:prstGeom prst="rect">
            <a:avLst/>
          </a:prstGeom>
          <a:noFill/>
        </p:spPr>
        <p:txBody>
          <a:bodyPr wrap="square" rtlCol="0">
            <a:spAutoFit/>
          </a:bodyPr>
          <a:lstStyle/>
          <a:p>
            <a:pPr algn="ct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1509</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FE542447-CF21-9A6C-D1C1-1A5E55C9E18D}"/>
              </a:ext>
              <a:ext uri="{C183D7F6-B498-43B3-948B-1728B52AA6E4}">
                <adec:decorative xmlns:adec="http://schemas.microsoft.com/office/drawing/2017/decorative" val="0"/>
              </a:ext>
            </a:extLst>
          </p:cNvPr>
          <p:cNvSpPr txBox="1"/>
          <p:nvPr/>
        </p:nvSpPr>
        <p:spPr>
          <a:xfrm>
            <a:off x="1579297" y="2140515"/>
            <a:ext cx="1250748" cy="600164"/>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Katherine of Aragon marries </a:t>
            </a:r>
            <a:r>
              <a:rPr lang="en-GB" sz="1100" b="1" dirty="0">
                <a:effectLst/>
                <a:latin typeface="Georgia" panose="02040502050405020303" pitchFamily="18" charset="0"/>
              </a:rPr>
              <a:t>Henry VIII</a:t>
            </a:r>
          </a:p>
        </p:txBody>
      </p:sp>
      <p:sp>
        <p:nvSpPr>
          <p:cNvPr id="30" name="TextBox 29">
            <a:extLst>
              <a:ext uri="{FF2B5EF4-FFF2-40B4-BE49-F238E27FC236}">
                <a16:creationId xmlns:a16="http://schemas.microsoft.com/office/drawing/2014/main" id="{8E990AC1-3C81-0719-3C89-48A8A9569B82}"/>
              </a:ext>
              <a:ext uri="{C183D7F6-B498-43B3-948B-1728B52AA6E4}">
                <adec:decorative xmlns:adec="http://schemas.microsoft.com/office/drawing/2017/decorative" val="0"/>
              </a:ext>
            </a:extLst>
          </p:cNvPr>
          <p:cNvSpPr txBox="1"/>
          <p:nvPr/>
        </p:nvSpPr>
        <p:spPr>
          <a:xfrm>
            <a:off x="2238051" y="4060502"/>
            <a:ext cx="1072056" cy="292388"/>
          </a:xfrm>
          <a:prstGeom prst="rect">
            <a:avLst/>
          </a:prstGeom>
          <a:noFill/>
        </p:spPr>
        <p:txBody>
          <a:bodyPr wrap="square" rtlCol="0">
            <a:spAutoFit/>
          </a:bodyPr>
          <a:lstStyle/>
          <a:p>
            <a:pPr algn="ct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1513</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0A28E9ED-AFF8-E12E-943D-3416E6A04947}"/>
              </a:ext>
              <a:ext uri="{C183D7F6-B498-43B3-948B-1728B52AA6E4}">
                <adec:decorative xmlns:adec="http://schemas.microsoft.com/office/drawing/2017/decorative" val="0"/>
              </a:ext>
            </a:extLst>
          </p:cNvPr>
          <p:cNvSpPr txBox="1"/>
          <p:nvPr/>
        </p:nvSpPr>
        <p:spPr>
          <a:xfrm>
            <a:off x="2166867" y="4369126"/>
            <a:ext cx="1336633" cy="1523494"/>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Katherine of Aragon acts as regent</a:t>
            </a:r>
            <a:br>
              <a:rPr lang="en-GB" sz="1100" dirty="0">
                <a:latin typeface="Georgia" panose="02040502050405020303" pitchFamily="18" charset="0"/>
              </a:rPr>
            </a:br>
            <a:endParaRPr lang="en-GB" sz="1100" dirty="0">
              <a:latin typeface="Georgia" panose="02040502050405020303" pitchFamily="18" charset="0"/>
            </a:endParaRPr>
          </a:p>
          <a:p>
            <a:pPr algn="ctr" defTabSz="144000">
              <a:spcBef>
                <a:spcPts val="600"/>
              </a:spcBef>
            </a:pPr>
            <a:br>
              <a:rPr lang="en-GB" sz="1100" dirty="0">
                <a:latin typeface="Georgia" panose="02040502050405020303" pitchFamily="18" charset="0"/>
              </a:rPr>
            </a:br>
            <a:r>
              <a:rPr lang="en-GB" sz="1100" dirty="0">
                <a:latin typeface="Georgia" panose="02040502050405020303" pitchFamily="18" charset="0"/>
              </a:rPr>
              <a:t>Anne Boleyn goes to Netherlands and France</a:t>
            </a:r>
            <a:endParaRPr lang="en-GB" sz="1100" dirty="0">
              <a:effectLst/>
              <a:latin typeface="Georgia" panose="02040502050405020303" pitchFamily="18" charset="0"/>
            </a:endParaRPr>
          </a:p>
        </p:txBody>
      </p:sp>
      <p:sp>
        <p:nvSpPr>
          <p:cNvPr id="18" name="TextBox 17">
            <a:extLst>
              <a:ext uri="{FF2B5EF4-FFF2-40B4-BE49-F238E27FC236}">
                <a16:creationId xmlns:a16="http://schemas.microsoft.com/office/drawing/2014/main" id="{2E832F82-4F8F-C845-0DB6-7550042ED464}"/>
              </a:ext>
              <a:ext uri="{C183D7F6-B498-43B3-948B-1728B52AA6E4}">
                <adec:decorative xmlns:adec="http://schemas.microsoft.com/office/drawing/2017/decorative" val="0"/>
              </a:ext>
            </a:extLst>
          </p:cNvPr>
          <p:cNvSpPr txBox="1"/>
          <p:nvPr/>
        </p:nvSpPr>
        <p:spPr>
          <a:xfrm>
            <a:off x="2862675" y="2646557"/>
            <a:ext cx="1072056" cy="292388"/>
          </a:xfrm>
          <a:prstGeom prst="rect">
            <a:avLst/>
          </a:prstGeom>
          <a:noFill/>
        </p:spPr>
        <p:txBody>
          <a:bodyPr wrap="square" rtlCol="0">
            <a:spAutoFit/>
          </a:bodyPr>
          <a:lstStyle/>
          <a:p>
            <a:pPr algn="ct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1516</a:t>
            </a:r>
          </a:p>
        </p:txBody>
      </p:sp>
      <p:sp>
        <p:nvSpPr>
          <p:cNvPr id="19" name="TextBox 18">
            <a:extLst>
              <a:ext uri="{FF2B5EF4-FFF2-40B4-BE49-F238E27FC236}">
                <a16:creationId xmlns:a16="http://schemas.microsoft.com/office/drawing/2014/main" id="{60B475C5-7881-5FF9-B541-433CCF5598FA}"/>
              </a:ext>
              <a:ext uri="{C183D7F6-B498-43B3-948B-1728B52AA6E4}">
                <adec:decorative xmlns:adec="http://schemas.microsoft.com/office/drawing/2017/decorative" val="0"/>
              </a:ext>
            </a:extLst>
          </p:cNvPr>
          <p:cNvSpPr txBox="1"/>
          <p:nvPr/>
        </p:nvSpPr>
        <p:spPr>
          <a:xfrm>
            <a:off x="2801899" y="2140515"/>
            <a:ext cx="1250748" cy="600164"/>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Katherine of Aragon gives birth </a:t>
            </a:r>
            <a:r>
              <a:rPr lang="en-GB" sz="1100" dirty="0">
                <a:latin typeface="Georgia" panose="02040502050405020303" pitchFamily="18" charset="0"/>
              </a:rPr>
              <a:t>to Mary</a:t>
            </a:r>
            <a:endParaRPr lang="en-GB" sz="1100" dirty="0">
              <a:effectLst/>
              <a:latin typeface="Georgia" panose="02040502050405020303" pitchFamily="18" charset="0"/>
            </a:endParaRPr>
          </a:p>
        </p:txBody>
      </p:sp>
      <p:sp>
        <p:nvSpPr>
          <p:cNvPr id="32" name="TextBox 31">
            <a:extLst>
              <a:ext uri="{FF2B5EF4-FFF2-40B4-BE49-F238E27FC236}">
                <a16:creationId xmlns:a16="http://schemas.microsoft.com/office/drawing/2014/main" id="{88125044-086E-EAE1-1F83-1142F776C2EA}"/>
              </a:ext>
              <a:ext uri="{C183D7F6-B498-43B3-948B-1728B52AA6E4}">
                <adec:decorative xmlns:adec="http://schemas.microsoft.com/office/drawing/2017/decorative" val="0"/>
              </a:ext>
            </a:extLst>
          </p:cNvPr>
          <p:cNvSpPr txBox="1"/>
          <p:nvPr/>
        </p:nvSpPr>
        <p:spPr>
          <a:xfrm>
            <a:off x="3427273" y="4078877"/>
            <a:ext cx="1072056" cy="292388"/>
          </a:xfrm>
          <a:prstGeom prst="rect">
            <a:avLst/>
          </a:prstGeom>
          <a:noFill/>
        </p:spPr>
        <p:txBody>
          <a:bodyPr wrap="square" rtlCol="0">
            <a:spAutoFit/>
          </a:bodyPr>
          <a:lstStyle/>
          <a:p>
            <a:pPr algn="ct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1522</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F6BC433B-1A22-7521-14DB-08B92DF468CF}"/>
              </a:ext>
              <a:ext uri="{C183D7F6-B498-43B3-948B-1728B52AA6E4}">
                <adec:decorative xmlns:adec="http://schemas.microsoft.com/office/drawing/2017/decorative" val="0"/>
              </a:ext>
            </a:extLst>
          </p:cNvPr>
          <p:cNvSpPr txBox="1"/>
          <p:nvPr/>
        </p:nvSpPr>
        <p:spPr>
          <a:xfrm>
            <a:off x="3388588" y="4369126"/>
            <a:ext cx="1295526" cy="769441"/>
          </a:xfrm>
          <a:prstGeom prst="rect">
            <a:avLst/>
          </a:prstGeom>
          <a:noFill/>
        </p:spPr>
        <p:txBody>
          <a:bodyPr wrap="square" rtlCol="0">
            <a:spAutoFit/>
          </a:bodyPr>
          <a:lstStyle/>
          <a:p>
            <a:pPr algn="ctr" defTabSz="144000">
              <a:spcBef>
                <a:spcPts val="600"/>
              </a:spcBef>
            </a:pPr>
            <a:r>
              <a:rPr lang="en-GB" sz="1100" b="1" dirty="0">
                <a:effectLst/>
                <a:latin typeface="Georgia" panose="02040502050405020303" pitchFamily="18" charset="0"/>
              </a:rPr>
              <a:t>Anne Boleyn </a:t>
            </a:r>
            <a:r>
              <a:rPr lang="en-GB" sz="1100" dirty="0">
                <a:effectLst/>
                <a:latin typeface="Georgia" panose="02040502050405020303" pitchFamily="18" charset="0"/>
              </a:rPr>
              <a:t>returns to England and arrives at court </a:t>
            </a:r>
          </a:p>
        </p:txBody>
      </p:sp>
      <p:sp>
        <p:nvSpPr>
          <p:cNvPr id="20" name="TextBox 19">
            <a:extLst>
              <a:ext uri="{FF2B5EF4-FFF2-40B4-BE49-F238E27FC236}">
                <a16:creationId xmlns:a16="http://schemas.microsoft.com/office/drawing/2014/main" id="{B6B1725A-A07F-1F7B-33E2-E4FEB9B2A31E}"/>
              </a:ext>
              <a:ext uri="{C183D7F6-B498-43B3-948B-1728B52AA6E4}">
                <adec:decorative xmlns:adec="http://schemas.microsoft.com/office/drawing/2017/decorative" val="0"/>
              </a:ext>
            </a:extLst>
          </p:cNvPr>
          <p:cNvSpPr txBox="1"/>
          <p:nvPr/>
        </p:nvSpPr>
        <p:spPr>
          <a:xfrm>
            <a:off x="4075372" y="2629063"/>
            <a:ext cx="1072056" cy="292388"/>
          </a:xfrm>
          <a:prstGeom prst="rect">
            <a:avLst/>
          </a:prstGeom>
          <a:noFill/>
        </p:spPr>
        <p:txBody>
          <a:bodyPr wrap="square" rtlCol="0">
            <a:spAutoFit/>
          </a:bodyPr>
          <a:lstStyle/>
          <a:p>
            <a:pPr algn="ct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1529</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0FB84F0C-8906-5E5E-D356-9CF2DA1C944E}"/>
              </a:ext>
              <a:ext uri="{C183D7F6-B498-43B3-948B-1728B52AA6E4}">
                <adec:decorative xmlns:adec="http://schemas.microsoft.com/office/drawing/2017/decorative" val="0"/>
              </a:ext>
            </a:extLst>
          </p:cNvPr>
          <p:cNvSpPr txBox="1"/>
          <p:nvPr/>
        </p:nvSpPr>
        <p:spPr>
          <a:xfrm>
            <a:off x="3999474" y="2140515"/>
            <a:ext cx="1168684" cy="600164"/>
          </a:xfrm>
          <a:prstGeom prst="rect">
            <a:avLst/>
          </a:prstGeom>
          <a:noFill/>
        </p:spPr>
        <p:txBody>
          <a:bodyPr wrap="square" rtlCol="0">
            <a:spAutoFit/>
          </a:bodyPr>
          <a:lstStyle/>
          <a:p>
            <a:pPr algn="ctr" defTabSz="144000">
              <a:spcBef>
                <a:spcPts val="600"/>
              </a:spcBef>
            </a:pPr>
            <a:r>
              <a:rPr lang="en-GB" sz="1100" b="1" dirty="0">
                <a:effectLst/>
                <a:latin typeface="Georgia" panose="02040502050405020303" pitchFamily="18" charset="0"/>
              </a:rPr>
              <a:t>Jane Seymour </a:t>
            </a:r>
            <a:r>
              <a:rPr lang="en-GB" sz="1100" dirty="0">
                <a:effectLst/>
                <a:latin typeface="Georgia" panose="02040502050405020303" pitchFamily="18" charset="0"/>
              </a:rPr>
              <a:t>arrives at court</a:t>
            </a:r>
          </a:p>
        </p:txBody>
      </p:sp>
      <p:sp>
        <p:nvSpPr>
          <p:cNvPr id="8" name="TextBox 7">
            <a:extLst>
              <a:ext uri="{FF2B5EF4-FFF2-40B4-BE49-F238E27FC236}">
                <a16:creationId xmlns:a16="http://schemas.microsoft.com/office/drawing/2014/main" id="{AD4FC665-4E15-C93A-52F4-8D25F5BFD37B}"/>
              </a:ext>
              <a:ext uri="{C183D7F6-B498-43B3-948B-1728B52AA6E4}">
                <adec:decorative xmlns:adec="http://schemas.microsoft.com/office/drawing/2017/decorative" val="0"/>
              </a:ext>
            </a:extLst>
          </p:cNvPr>
          <p:cNvSpPr txBox="1"/>
          <p:nvPr/>
        </p:nvSpPr>
        <p:spPr>
          <a:xfrm>
            <a:off x="4668666" y="4108804"/>
            <a:ext cx="1072056" cy="292388"/>
          </a:xfrm>
          <a:prstGeom prst="rect">
            <a:avLst/>
          </a:prstGeom>
          <a:noFill/>
        </p:spPr>
        <p:txBody>
          <a:bodyPr wrap="square" rtlCol="0">
            <a:spAutoFit/>
          </a:bodyPr>
          <a:lstStyle/>
          <a:p>
            <a:pPr algn="ct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1533</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9CA6A1DC-10DD-154A-43A4-4694C27D4054}"/>
              </a:ext>
              <a:ext uri="{C183D7F6-B498-43B3-948B-1728B52AA6E4}">
                <adec:decorative xmlns:adec="http://schemas.microsoft.com/office/drawing/2017/decorative" val="0"/>
              </a:ext>
            </a:extLst>
          </p:cNvPr>
          <p:cNvSpPr txBox="1"/>
          <p:nvPr/>
        </p:nvSpPr>
        <p:spPr>
          <a:xfrm>
            <a:off x="4567436" y="4369126"/>
            <a:ext cx="1372495" cy="769441"/>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Anne Boleyn marries Henry and gives birth to Elizabeth</a:t>
            </a:r>
          </a:p>
        </p:txBody>
      </p:sp>
      <p:sp>
        <p:nvSpPr>
          <p:cNvPr id="44" name="TextBox 43">
            <a:extLst>
              <a:ext uri="{FF2B5EF4-FFF2-40B4-BE49-F238E27FC236}">
                <a16:creationId xmlns:a16="http://schemas.microsoft.com/office/drawing/2014/main" id="{9CBF1E32-6B63-203E-22C2-A582CD3F09F8}"/>
              </a:ext>
              <a:ext uri="{C183D7F6-B498-43B3-948B-1728B52AA6E4}">
                <adec:decorative xmlns:adec="http://schemas.microsoft.com/office/drawing/2017/decorative" val="0"/>
              </a:ext>
            </a:extLst>
          </p:cNvPr>
          <p:cNvSpPr txBox="1"/>
          <p:nvPr/>
        </p:nvSpPr>
        <p:spPr>
          <a:xfrm>
            <a:off x="5283515" y="2641535"/>
            <a:ext cx="1072056" cy="292388"/>
          </a:xfrm>
          <a:prstGeom prst="rect">
            <a:avLst/>
          </a:prstGeom>
          <a:noFill/>
        </p:spPr>
        <p:txBody>
          <a:bodyPr wrap="square" rtlCol="0">
            <a:spAutoFit/>
          </a:bodyPr>
          <a:lstStyle/>
          <a:p>
            <a:pPr algn="ct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1536</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144E868-C34D-8BA4-7C76-A85C3C9F2E8B}"/>
              </a:ext>
              <a:ext uri="{C183D7F6-B498-43B3-948B-1728B52AA6E4}">
                <adec:decorative xmlns:adec="http://schemas.microsoft.com/office/drawing/2017/decorative" val="0"/>
              </a:ext>
            </a:extLst>
          </p:cNvPr>
          <p:cNvSpPr txBox="1"/>
          <p:nvPr/>
        </p:nvSpPr>
        <p:spPr>
          <a:xfrm>
            <a:off x="5227944" y="1648072"/>
            <a:ext cx="1208331" cy="1092607"/>
          </a:xfrm>
          <a:prstGeom prst="rect">
            <a:avLst/>
          </a:prstGeom>
          <a:noFill/>
        </p:spPr>
        <p:txBody>
          <a:bodyPr wrap="square" rtlCol="0">
            <a:spAutoFit/>
          </a:bodyPr>
          <a:lstStyle/>
          <a:p>
            <a:pPr algn="ctr" defTabSz="144000">
              <a:spcBef>
                <a:spcPts val="600"/>
              </a:spcBef>
            </a:pPr>
            <a:r>
              <a:rPr lang="en-GB" sz="1100" dirty="0">
                <a:latin typeface="Georgia" panose="02040502050405020303" pitchFamily="18" charset="0"/>
              </a:rPr>
              <a:t>Anne Boleyn is executed </a:t>
            </a:r>
          </a:p>
          <a:p>
            <a:pPr algn="ctr" defTabSz="144000">
              <a:spcBef>
                <a:spcPts val="600"/>
              </a:spcBef>
            </a:pPr>
            <a:endParaRPr lang="en-GB" sz="1100" dirty="0">
              <a:latin typeface="Georgia" panose="02040502050405020303" pitchFamily="18" charset="0"/>
            </a:endParaRPr>
          </a:p>
          <a:p>
            <a:pPr algn="ctr" defTabSz="144000">
              <a:spcBef>
                <a:spcPts val="600"/>
              </a:spcBef>
            </a:pPr>
            <a:r>
              <a:rPr lang="en-GB" sz="1100" dirty="0">
                <a:latin typeface="Georgia" panose="02040502050405020303" pitchFamily="18" charset="0"/>
              </a:rPr>
              <a:t>Jane Seymour marries Henry</a:t>
            </a:r>
            <a:endParaRPr lang="en-GB" sz="1100" dirty="0">
              <a:effectLst/>
              <a:latin typeface="Georgia" panose="02040502050405020303" pitchFamily="18" charset="0"/>
            </a:endParaRPr>
          </a:p>
        </p:txBody>
      </p:sp>
      <p:sp>
        <p:nvSpPr>
          <p:cNvPr id="34" name="TextBox 33">
            <a:extLst>
              <a:ext uri="{FF2B5EF4-FFF2-40B4-BE49-F238E27FC236}">
                <a16:creationId xmlns:a16="http://schemas.microsoft.com/office/drawing/2014/main" id="{3BD80995-F154-E7E7-C5DF-623A38525CC4}"/>
              </a:ext>
              <a:ext uri="{C183D7F6-B498-43B3-948B-1728B52AA6E4}">
                <adec:decorative xmlns:adec="http://schemas.microsoft.com/office/drawing/2017/decorative" val="0"/>
              </a:ext>
            </a:extLst>
          </p:cNvPr>
          <p:cNvSpPr txBox="1"/>
          <p:nvPr/>
        </p:nvSpPr>
        <p:spPr>
          <a:xfrm>
            <a:off x="5924256" y="4106317"/>
            <a:ext cx="1072056" cy="292388"/>
          </a:xfrm>
          <a:prstGeom prst="rect">
            <a:avLst/>
          </a:prstGeom>
          <a:noFill/>
        </p:spPr>
        <p:txBody>
          <a:bodyPr wrap="square" rtlCol="0">
            <a:spAutoFit/>
          </a:bodyPr>
          <a:lstStyle/>
          <a:p>
            <a:pPr algn="ct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1537</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730B9AB1-5318-FFF9-61DF-08B34B0F731B}"/>
              </a:ext>
              <a:ext uri="{C183D7F6-B498-43B3-948B-1728B52AA6E4}">
                <adec:decorative xmlns:adec="http://schemas.microsoft.com/office/drawing/2017/decorative" val="0"/>
              </a:ext>
            </a:extLst>
          </p:cNvPr>
          <p:cNvSpPr txBox="1"/>
          <p:nvPr/>
        </p:nvSpPr>
        <p:spPr>
          <a:xfrm>
            <a:off x="5825597" y="4369126"/>
            <a:ext cx="1334140" cy="769441"/>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Jane Seymour gives birth to Edward and dies shortly after</a:t>
            </a:r>
          </a:p>
        </p:txBody>
      </p:sp>
      <p:sp>
        <p:nvSpPr>
          <p:cNvPr id="63" name="TextBox 62">
            <a:extLst>
              <a:ext uri="{FF2B5EF4-FFF2-40B4-BE49-F238E27FC236}">
                <a16:creationId xmlns:a16="http://schemas.microsoft.com/office/drawing/2014/main" id="{1F75C324-6784-F703-4B77-2F74004CCE67}"/>
              </a:ext>
              <a:ext uri="{C183D7F6-B498-43B3-948B-1728B52AA6E4}">
                <adec:decorative xmlns:adec="http://schemas.microsoft.com/office/drawing/2017/decorative" val="0"/>
              </a:ext>
            </a:extLst>
          </p:cNvPr>
          <p:cNvSpPr txBox="1"/>
          <p:nvPr/>
        </p:nvSpPr>
        <p:spPr>
          <a:xfrm>
            <a:off x="6611543" y="2641535"/>
            <a:ext cx="1072056" cy="292388"/>
          </a:xfrm>
          <a:prstGeom prst="rect">
            <a:avLst/>
          </a:prstGeom>
          <a:noFill/>
        </p:spPr>
        <p:txBody>
          <a:bodyPr wrap="square" rtlCol="0">
            <a:spAutoFit/>
          </a:bodyPr>
          <a:lstStyle/>
          <a:p>
            <a:pPr algn="ct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1539</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25A1669E-ADD4-002A-5859-D5F30B5E0547}"/>
              </a:ext>
              <a:ext uri="{C183D7F6-B498-43B3-948B-1728B52AA6E4}">
                <adec:decorative xmlns:adec="http://schemas.microsoft.com/office/drawing/2017/decorative" val="0"/>
              </a:ext>
            </a:extLst>
          </p:cNvPr>
          <p:cNvSpPr txBox="1"/>
          <p:nvPr/>
        </p:nvSpPr>
        <p:spPr>
          <a:xfrm>
            <a:off x="6433905" y="1894293"/>
            <a:ext cx="1501588" cy="846386"/>
          </a:xfrm>
          <a:prstGeom prst="rect">
            <a:avLst/>
          </a:prstGeom>
          <a:noFill/>
        </p:spPr>
        <p:txBody>
          <a:bodyPr wrap="square" rtlCol="0">
            <a:spAutoFit/>
          </a:bodyPr>
          <a:lstStyle/>
          <a:p>
            <a:pPr algn="ctr" defTabSz="144000">
              <a:spcBef>
                <a:spcPts val="600"/>
              </a:spcBef>
            </a:pPr>
            <a:r>
              <a:rPr lang="en-GB" sz="1100" b="1" dirty="0">
                <a:effectLst/>
                <a:latin typeface="Georgia" panose="02040502050405020303" pitchFamily="18" charset="0"/>
              </a:rPr>
              <a:t>Anne of Cleves </a:t>
            </a:r>
            <a:r>
              <a:rPr lang="en-GB" sz="1100" dirty="0">
                <a:effectLst/>
                <a:latin typeface="Georgia" panose="02040502050405020303" pitchFamily="18" charset="0"/>
              </a:rPr>
              <a:t>arrives in England </a:t>
            </a:r>
            <a:endParaRPr lang="en-GB" sz="1100" dirty="0">
              <a:latin typeface="Georgia" panose="02040502050405020303" pitchFamily="18" charset="0"/>
            </a:endParaRPr>
          </a:p>
          <a:p>
            <a:pPr algn="ctr" defTabSz="144000">
              <a:spcBef>
                <a:spcPts val="600"/>
              </a:spcBef>
            </a:pPr>
            <a:r>
              <a:rPr lang="en-GB" sz="1100" dirty="0">
                <a:effectLst/>
                <a:latin typeface="Georgia" panose="02040502050405020303" pitchFamily="18" charset="0"/>
              </a:rPr>
              <a:t>Catherine Howard arrives at court</a:t>
            </a:r>
          </a:p>
        </p:txBody>
      </p:sp>
      <p:sp>
        <p:nvSpPr>
          <p:cNvPr id="36" name="TextBox 35">
            <a:extLst>
              <a:ext uri="{FF2B5EF4-FFF2-40B4-BE49-F238E27FC236}">
                <a16:creationId xmlns:a16="http://schemas.microsoft.com/office/drawing/2014/main" id="{83B2321E-F8BE-795E-512E-C6AC7E96442F}"/>
              </a:ext>
              <a:ext uri="{C183D7F6-B498-43B3-948B-1728B52AA6E4}">
                <adec:decorative xmlns:adec="http://schemas.microsoft.com/office/drawing/2017/decorative" val="0"/>
              </a:ext>
            </a:extLst>
          </p:cNvPr>
          <p:cNvSpPr txBox="1"/>
          <p:nvPr/>
        </p:nvSpPr>
        <p:spPr>
          <a:xfrm>
            <a:off x="7341419" y="4091107"/>
            <a:ext cx="1072056" cy="292388"/>
          </a:xfrm>
          <a:prstGeom prst="rect">
            <a:avLst/>
          </a:prstGeom>
          <a:noFill/>
        </p:spPr>
        <p:txBody>
          <a:bodyPr wrap="square" rtlCol="0">
            <a:spAutoFit/>
          </a:bodyPr>
          <a:lstStyle/>
          <a:p>
            <a:pPr algn="ct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1540</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2FF3312F-4AD7-1271-9041-DA13EBAF4E4D}"/>
              </a:ext>
              <a:ext uri="{C183D7F6-B498-43B3-948B-1728B52AA6E4}">
                <adec:decorative xmlns:adec="http://schemas.microsoft.com/office/drawing/2017/decorative" val="0"/>
              </a:ext>
            </a:extLst>
          </p:cNvPr>
          <p:cNvSpPr txBox="1"/>
          <p:nvPr/>
        </p:nvSpPr>
        <p:spPr>
          <a:xfrm>
            <a:off x="7179846" y="4369126"/>
            <a:ext cx="1501588" cy="1431161"/>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Anne of Cleves marries Henry </a:t>
            </a:r>
            <a:r>
              <a:rPr lang="en-GB" sz="1100" dirty="0">
                <a:latin typeface="Georgia" panose="02040502050405020303" pitchFamily="18" charset="0"/>
              </a:rPr>
              <a:t>but the </a:t>
            </a:r>
            <a:r>
              <a:rPr lang="en-GB" sz="1100" dirty="0">
                <a:effectLst/>
                <a:latin typeface="Georgia" panose="02040502050405020303" pitchFamily="18" charset="0"/>
              </a:rPr>
              <a:t>marriage is annulled</a:t>
            </a:r>
          </a:p>
          <a:p>
            <a:pPr algn="ctr" defTabSz="144000">
              <a:spcBef>
                <a:spcPts val="600"/>
              </a:spcBef>
            </a:pPr>
            <a:endParaRPr lang="en-GB" sz="1100" dirty="0">
              <a:latin typeface="Georgia" panose="02040502050405020303" pitchFamily="18" charset="0"/>
            </a:endParaRPr>
          </a:p>
          <a:p>
            <a:pPr algn="ctr" defTabSz="144000">
              <a:spcBef>
                <a:spcPts val="600"/>
              </a:spcBef>
            </a:pPr>
            <a:r>
              <a:rPr lang="en-GB" sz="1100" dirty="0">
                <a:effectLst/>
                <a:latin typeface="Georgia" panose="02040502050405020303" pitchFamily="18" charset="0"/>
              </a:rPr>
              <a:t>Catherine Howard marries Henry</a:t>
            </a:r>
          </a:p>
        </p:txBody>
      </p:sp>
      <p:sp>
        <p:nvSpPr>
          <p:cNvPr id="9" name="TextBox 8">
            <a:extLst>
              <a:ext uri="{FF2B5EF4-FFF2-40B4-BE49-F238E27FC236}">
                <a16:creationId xmlns:a16="http://schemas.microsoft.com/office/drawing/2014/main" id="{A2ABDF28-3151-973C-BB4B-0BC4BC2A04DA}"/>
              </a:ext>
              <a:ext uri="{C183D7F6-B498-43B3-948B-1728B52AA6E4}">
                <adec:decorative xmlns:adec="http://schemas.microsoft.com/office/drawing/2017/decorative" val="0"/>
              </a:ext>
            </a:extLst>
          </p:cNvPr>
          <p:cNvSpPr txBox="1"/>
          <p:nvPr/>
        </p:nvSpPr>
        <p:spPr>
          <a:xfrm>
            <a:off x="7914313" y="2643390"/>
            <a:ext cx="1072056" cy="292388"/>
          </a:xfrm>
          <a:prstGeom prst="rect">
            <a:avLst/>
          </a:prstGeom>
          <a:noFill/>
        </p:spPr>
        <p:txBody>
          <a:bodyPr wrap="square" rtlCol="0">
            <a:spAutoFit/>
          </a:bodyPr>
          <a:lstStyle/>
          <a:p>
            <a:pPr algn="ct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1541</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59DD5749-A2B3-8E5D-98F5-4ADE2E664F57}"/>
              </a:ext>
              <a:ext uri="{C183D7F6-B498-43B3-948B-1728B52AA6E4}">
                <adec:decorative xmlns:adec="http://schemas.microsoft.com/office/drawing/2017/decorative" val="0"/>
              </a:ext>
            </a:extLst>
          </p:cNvPr>
          <p:cNvSpPr txBox="1"/>
          <p:nvPr/>
        </p:nvSpPr>
        <p:spPr>
          <a:xfrm>
            <a:off x="7830680" y="2140515"/>
            <a:ext cx="1336633" cy="600164"/>
          </a:xfrm>
          <a:prstGeom prst="rect">
            <a:avLst/>
          </a:prstGeom>
          <a:noFill/>
        </p:spPr>
        <p:txBody>
          <a:bodyPr wrap="square" rtlCol="0">
            <a:spAutoFit/>
          </a:bodyPr>
          <a:lstStyle/>
          <a:p>
            <a:pPr algn="ctr" defTabSz="144000">
              <a:spcBef>
                <a:spcPts val="600"/>
              </a:spcBef>
            </a:pPr>
            <a:r>
              <a:rPr lang="en-GB" sz="1100" b="1" dirty="0">
                <a:effectLst/>
                <a:latin typeface="Georgia" panose="02040502050405020303" pitchFamily="18" charset="0"/>
              </a:rPr>
              <a:t>Catherine Howard </a:t>
            </a:r>
            <a:r>
              <a:rPr lang="en-GB" sz="1100" dirty="0">
                <a:effectLst/>
                <a:latin typeface="Georgia" panose="02040502050405020303" pitchFamily="18" charset="0"/>
              </a:rPr>
              <a:t>is accused of treason</a:t>
            </a:r>
          </a:p>
        </p:txBody>
      </p:sp>
      <p:sp>
        <p:nvSpPr>
          <p:cNvPr id="24" name="TextBox 23">
            <a:extLst>
              <a:ext uri="{FF2B5EF4-FFF2-40B4-BE49-F238E27FC236}">
                <a16:creationId xmlns:a16="http://schemas.microsoft.com/office/drawing/2014/main" id="{530B1398-32BD-1E5C-2277-C21BD27488B8}"/>
              </a:ext>
              <a:ext uri="{C183D7F6-B498-43B3-948B-1728B52AA6E4}">
                <adec:decorative xmlns:adec="http://schemas.microsoft.com/office/drawing/2017/decorative" val="0"/>
              </a:ext>
            </a:extLst>
          </p:cNvPr>
          <p:cNvSpPr txBox="1"/>
          <p:nvPr/>
        </p:nvSpPr>
        <p:spPr>
          <a:xfrm>
            <a:off x="8656057" y="4157672"/>
            <a:ext cx="1072056" cy="292388"/>
          </a:xfrm>
          <a:prstGeom prst="rect">
            <a:avLst/>
          </a:prstGeom>
          <a:noFill/>
        </p:spPr>
        <p:txBody>
          <a:bodyPr wrap="square" rtlCol="0">
            <a:spAutoFit/>
          </a:bodyPr>
          <a:lstStyle/>
          <a:p>
            <a:pPr algn="ct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1542</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3E0F4F74-D3FA-FF1B-FE1D-6F0A3A5B6B10}"/>
              </a:ext>
              <a:ext uri="{C183D7F6-B498-43B3-948B-1728B52AA6E4}">
                <adec:decorative xmlns:adec="http://schemas.microsoft.com/office/drawing/2017/decorative" val="0"/>
              </a:ext>
            </a:extLst>
          </p:cNvPr>
          <p:cNvSpPr txBox="1"/>
          <p:nvPr/>
        </p:nvSpPr>
        <p:spPr>
          <a:xfrm>
            <a:off x="8509503" y="4369126"/>
            <a:ext cx="1501588" cy="430887"/>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Catherine Howard </a:t>
            </a:r>
            <a:br>
              <a:rPr lang="en-GB" sz="1100" dirty="0">
                <a:effectLst/>
                <a:latin typeface="Georgia" panose="02040502050405020303" pitchFamily="18" charset="0"/>
              </a:rPr>
            </a:br>
            <a:r>
              <a:rPr lang="en-GB" sz="1100" dirty="0">
                <a:effectLst/>
                <a:latin typeface="Georgia" panose="02040502050405020303" pitchFamily="18" charset="0"/>
              </a:rPr>
              <a:t>is executed</a:t>
            </a:r>
          </a:p>
        </p:txBody>
      </p:sp>
      <p:sp>
        <p:nvSpPr>
          <p:cNvPr id="38" name="TextBox 37">
            <a:extLst>
              <a:ext uri="{FF2B5EF4-FFF2-40B4-BE49-F238E27FC236}">
                <a16:creationId xmlns:a16="http://schemas.microsoft.com/office/drawing/2014/main" id="{43C6C337-5A58-48E4-8C4C-2D53D291A91C}"/>
              </a:ext>
              <a:ext uri="{C183D7F6-B498-43B3-948B-1728B52AA6E4}">
                <adec:decorative xmlns:adec="http://schemas.microsoft.com/office/drawing/2017/decorative" val="0"/>
              </a:ext>
            </a:extLst>
          </p:cNvPr>
          <p:cNvSpPr txBox="1"/>
          <p:nvPr/>
        </p:nvSpPr>
        <p:spPr>
          <a:xfrm>
            <a:off x="9274962" y="2655362"/>
            <a:ext cx="1072056" cy="292388"/>
          </a:xfrm>
          <a:prstGeom prst="rect">
            <a:avLst/>
          </a:prstGeom>
          <a:noFill/>
        </p:spPr>
        <p:txBody>
          <a:bodyPr wrap="square" rtlCol="0">
            <a:spAutoFit/>
          </a:bodyPr>
          <a:lstStyle/>
          <a:p>
            <a:pPr algn="ct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1543</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AA4A1BBF-CBB5-94B8-0ABE-3FE0AD255CB5}"/>
              </a:ext>
              <a:ext uri="{C183D7F6-B498-43B3-948B-1728B52AA6E4}">
                <adec:decorative xmlns:adec="http://schemas.microsoft.com/office/drawing/2017/decorative" val="0"/>
              </a:ext>
            </a:extLst>
          </p:cNvPr>
          <p:cNvSpPr txBox="1"/>
          <p:nvPr/>
        </p:nvSpPr>
        <p:spPr>
          <a:xfrm>
            <a:off x="9117538" y="2309792"/>
            <a:ext cx="1366342" cy="430887"/>
          </a:xfrm>
          <a:prstGeom prst="rect">
            <a:avLst/>
          </a:prstGeom>
          <a:noFill/>
        </p:spPr>
        <p:txBody>
          <a:bodyPr wrap="square" rtlCol="0">
            <a:spAutoFit/>
          </a:bodyPr>
          <a:lstStyle/>
          <a:p>
            <a:pPr algn="ctr" defTabSz="144000">
              <a:spcBef>
                <a:spcPts val="600"/>
              </a:spcBef>
            </a:pPr>
            <a:r>
              <a:rPr lang="en-GB" sz="1100" b="1" dirty="0">
                <a:effectLst/>
                <a:latin typeface="Georgia" panose="02040502050405020303" pitchFamily="18" charset="0"/>
              </a:rPr>
              <a:t>Katherine Parr </a:t>
            </a:r>
            <a:r>
              <a:rPr lang="en-GB" sz="1100" dirty="0">
                <a:effectLst/>
                <a:latin typeface="Georgia" panose="02040502050405020303" pitchFamily="18" charset="0"/>
              </a:rPr>
              <a:t>marries Henry</a:t>
            </a:r>
          </a:p>
        </p:txBody>
      </p:sp>
      <p:sp>
        <p:nvSpPr>
          <p:cNvPr id="26" name="TextBox 25">
            <a:extLst>
              <a:ext uri="{FF2B5EF4-FFF2-40B4-BE49-F238E27FC236}">
                <a16:creationId xmlns:a16="http://schemas.microsoft.com/office/drawing/2014/main" id="{4E9D09A4-852B-E295-D66E-66F4BB8112F8}"/>
              </a:ext>
              <a:ext uri="{C183D7F6-B498-43B3-948B-1728B52AA6E4}">
                <adec:decorative xmlns:adec="http://schemas.microsoft.com/office/drawing/2017/decorative" val="0"/>
              </a:ext>
            </a:extLst>
          </p:cNvPr>
          <p:cNvSpPr txBox="1"/>
          <p:nvPr/>
        </p:nvSpPr>
        <p:spPr>
          <a:xfrm>
            <a:off x="9852206" y="4125542"/>
            <a:ext cx="1072056" cy="292388"/>
          </a:xfrm>
          <a:prstGeom prst="rect">
            <a:avLst/>
          </a:prstGeom>
          <a:noFill/>
        </p:spPr>
        <p:txBody>
          <a:bodyPr wrap="square" rtlCol="0">
            <a:spAutoFit/>
          </a:bodyPr>
          <a:lstStyle/>
          <a:p>
            <a:pPr algn="ct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1544</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F07EB55F-7C81-3C60-78D5-B87FAA076C13}"/>
              </a:ext>
              <a:ext uri="{C183D7F6-B498-43B3-948B-1728B52AA6E4}">
                <adec:decorative xmlns:adec="http://schemas.microsoft.com/office/drawing/2017/decorative" val="0"/>
              </a:ext>
            </a:extLst>
          </p:cNvPr>
          <p:cNvSpPr txBox="1"/>
          <p:nvPr/>
        </p:nvSpPr>
        <p:spPr>
          <a:xfrm>
            <a:off x="9747011" y="4369126"/>
            <a:ext cx="1501588" cy="430887"/>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Katherine Parr </a:t>
            </a:r>
            <a:br>
              <a:rPr lang="en-GB" sz="1100" dirty="0">
                <a:effectLst/>
                <a:latin typeface="Georgia" panose="02040502050405020303" pitchFamily="18" charset="0"/>
              </a:rPr>
            </a:br>
            <a:r>
              <a:rPr lang="en-GB" sz="1100" dirty="0">
                <a:effectLst/>
                <a:latin typeface="Georgia" panose="02040502050405020303" pitchFamily="18" charset="0"/>
              </a:rPr>
              <a:t>acts as regent</a:t>
            </a:r>
          </a:p>
        </p:txBody>
      </p:sp>
      <p:sp>
        <p:nvSpPr>
          <p:cNvPr id="10" name="TextBox 9">
            <a:extLst>
              <a:ext uri="{FF2B5EF4-FFF2-40B4-BE49-F238E27FC236}">
                <a16:creationId xmlns:a16="http://schemas.microsoft.com/office/drawing/2014/main" id="{2C452636-AE20-ABBD-34DC-78AEA646DA75}"/>
              </a:ext>
              <a:ext uri="{C183D7F6-B498-43B3-948B-1728B52AA6E4}">
                <adec:decorative xmlns:adec="http://schemas.microsoft.com/office/drawing/2017/decorative" val="0"/>
              </a:ext>
            </a:extLst>
          </p:cNvPr>
          <p:cNvSpPr txBox="1"/>
          <p:nvPr/>
        </p:nvSpPr>
        <p:spPr>
          <a:xfrm>
            <a:off x="10505364" y="2653969"/>
            <a:ext cx="1072056" cy="292388"/>
          </a:xfrm>
          <a:prstGeom prst="rect">
            <a:avLst/>
          </a:prstGeom>
          <a:noFill/>
        </p:spPr>
        <p:txBody>
          <a:bodyPr wrap="square" rtlCol="0">
            <a:spAutoFit/>
          </a:bodyPr>
          <a:lstStyle/>
          <a:p>
            <a:pPr algn="ctr"/>
            <a:r>
              <a:rPr lang="en-GB" sz="1300">
                <a:solidFill>
                  <a:srgbClr val="9D691F"/>
                </a:solidFill>
                <a:latin typeface="Georgia" panose="02040502050405020303" pitchFamily="18" charset="0"/>
                <a:ea typeface="Open Sans" panose="020B0606030504020204" pitchFamily="34" charset="0"/>
                <a:cs typeface="Open Sans" panose="020B0606030504020204" pitchFamily="34" charset="0"/>
              </a:rPr>
              <a:t>1547</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C86BB981-C366-EEAB-803E-636D838CA0E1}"/>
              </a:ext>
              <a:ext uri="{C183D7F6-B498-43B3-948B-1728B52AA6E4}">
                <adec:decorative xmlns:adec="http://schemas.microsoft.com/office/drawing/2017/decorative" val="0"/>
              </a:ext>
            </a:extLst>
          </p:cNvPr>
          <p:cNvSpPr txBox="1"/>
          <p:nvPr/>
        </p:nvSpPr>
        <p:spPr>
          <a:xfrm>
            <a:off x="10290598" y="1648072"/>
            <a:ext cx="1501588" cy="1092607"/>
          </a:xfrm>
          <a:prstGeom prst="rect">
            <a:avLst/>
          </a:prstGeom>
          <a:noFill/>
        </p:spPr>
        <p:txBody>
          <a:bodyPr wrap="square" rtlCol="0">
            <a:spAutoFit/>
          </a:bodyPr>
          <a:lstStyle/>
          <a:p>
            <a:pPr algn="ctr" defTabSz="144000">
              <a:spcBef>
                <a:spcPts val="600"/>
              </a:spcBef>
            </a:pPr>
            <a:r>
              <a:rPr lang="en-GB" sz="1100" dirty="0">
                <a:effectLst/>
                <a:latin typeface="Georgia" panose="02040502050405020303" pitchFamily="18" charset="0"/>
              </a:rPr>
              <a:t>Henry dies</a:t>
            </a:r>
          </a:p>
          <a:p>
            <a:pPr algn="ctr" defTabSz="144000">
              <a:spcBef>
                <a:spcPts val="600"/>
              </a:spcBef>
            </a:pPr>
            <a:endParaRPr lang="en-GB" sz="1100" dirty="0">
              <a:effectLst/>
              <a:latin typeface="Georgia" panose="02040502050405020303" pitchFamily="18" charset="0"/>
            </a:endParaRPr>
          </a:p>
          <a:p>
            <a:pPr algn="ctr" defTabSz="144000">
              <a:spcBef>
                <a:spcPts val="600"/>
              </a:spcBef>
            </a:pPr>
            <a:r>
              <a:rPr lang="en-GB" sz="1100" dirty="0">
                <a:effectLst/>
                <a:latin typeface="Georgia" panose="02040502050405020303" pitchFamily="18" charset="0"/>
              </a:rPr>
              <a:t> Katherine Parr </a:t>
            </a:r>
            <a:r>
              <a:rPr lang="en-GB" sz="1100" dirty="0">
                <a:latin typeface="Georgia" panose="02040502050405020303" pitchFamily="18" charset="0"/>
              </a:rPr>
              <a:t>marries</a:t>
            </a:r>
            <a:r>
              <a:rPr lang="en-GB" sz="1100" dirty="0">
                <a:effectLst/>
                <a:latin typeface="Georgia" panose="02040502050405020303" pitchFamily="18" charset="0"/>
              </a:rPr>
              <a:t> Thomas Seymour</a:t>
            </a:r>
          </a:p>
        </p:txBody>
      </p:sp>
      <p:pic>
        <p:nvPicPr>
          <p:cNvPr id="49" name="Picture 48">
            <a:extLst>
              <a:ext uri="{FF2B5EF4-FFF2-40B4-BE49-F238E27FC236}">
                <a16:creationId xmlns:a16="http://schemas.microsoft.com/office/drawing/2014/main" id="{E7AF8872-9EB5-1985-D1E4-BF266755191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618" y="2953682"/>
            <a:ext cx="11119939" cy="1166271"/>
          </a:xfrm>
          <a:prstGeom prst="rect">
            <a:avLst/>
          </a:prstGeom>
        </p:spPr>
      </p:pic>
      <p:pic>
        <p:nvPicPr>
          <p:cNvPr id="47" name="Picture 46">
            <a:extLst>
              <a:ext uri="{FF2B5EF4-FFF2-40B4-BE49-F238E27FC236}">
                <a16:creationId xmlns:a16="http://schemas.microsoft.com/office/drawing/2014/main" id="{2F34F869-0BF9-4BBC-60A4-F92CCCE2BD2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65798" y="2817942"/>
            <a:ext cx="1072056" cy="721277"/>
          </a:xfrm>
          <a:prstGeom prst="rect">
            <a:avLst/>
          </a:prstGeom>
        </p:spPr>
      </p:pic>
      <p:pic>
        <p:nvPicPr>
          <p:cNvPr id="50" name="Picture 49">
            <a:extLst>
              <a:ext uri="{FF2B5EF4-FFF2-40B4-BE49-F238E27FC236}">
                <a16:creationId xmlns:a16="http://schemas.microsoft.com/office/drawing/2014/main" id="{E65EB417-F47C-144E-5655-E9B52127CD32}"/>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62601" y="2810118"/>
            <a:ext cx="1072056" cy="721277"/>
          </a:xfrm>
          <a:prstGeom prst="rect">
            <a:avLst/>
          </a:prstGeom>
        </p:spPr>
      </p:pic>
      <p:pic>
        <p:nvPicPr>
          <p:cNvPr id="51" name="Picture 50">
            <a:extLst>
              <a:ext uri="{FF2B5EF4-FFF2-40B4-BE49-F238E27FC236}">
                <a16:creationId xmlns:a16="http://schemas.microsoft.com/office/drawing/2014/main" id="{3AEA4A09-6F29-78C8-D78B-3791311D684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4052" y="2838954"/>
            <a:ext cx="1072056" cy="721277"/>
          </a:xfrm>
          <a:prstGeom prst="rect">
            <a:avLst/>
          </a:prstGeom>
        </p:spPr>
      </p:pic>
      <p:pic>
        <p:nvPicPr>
          <p:cNvPr id="52" name="Picture 51">
            <a:extLst>
              <a:ext uri="{FF2B5EF4-FFF2-40B4-BE49-F238E27FC236}">
                <a16:creationId xmlns:a16="http://schemas.microsoft.com/office/drawing/2014/main" id="{A57E76CD-96ED-9B99-F075-FE80BF1492F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4125" y="2836175"/>
            <a:ext cx="1072056" cy="721277"/>
          </a:xfrm>
          <a:prstGeom prst="rect">
            <a:avLst/>
          </a:prstGeom>
        </p:spPr>
      </p:pic>
      <p:pic>
        <p:nvPicPr>
          <p:cNvPr id="53" name="Picture 52">
            <a:extLst>
              <a:ext uri="{FF2B5EF4-FFF2-40B4-BE49-F238E27FC236}">
                <a16:creationId xmlns:a16="http://schemas.microsoft.com/office/drawing/2014/main" id="{E6283AB9-11A0-B917-18E6-025E067BD13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68995" y="2810686"/>
            <a:ext cx="1072056" cy="721277"/>
          </a:xfrm>
          <a:prstGeom prst="rect">
            <a:avLst/>
          </a:prstGeom>
        </p:spPr>
      </p:pic>
      <p:pic>
        <p:nvPicPr>
          <p:cNvPr id="54" name="Picture 53">
            <a:extLst>
              <a:ext uri="{FF2B5EF4-FFF2-40B4-BE49-F238E27FC236}">
                <a16:creationId xmlns:a16="http://schemas.microsoft.com/office/drawing/2014/main" id="{41411C9E-A68D-8521-39AB-1E5A16AC4396}"/>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69232" y="2803396"/>
            <a:ext cx="1072056" cy="721277"/>
          </a:xfrm>
          <a:prstGeom prst="rect">
            <a:avLst/>
          </a:prstGeom>
        </p:spPr>
      </p:pic>
      <p:pic>
        <p:nvPicPr>
          <p:cNvPr id="55" name="Picture 54">
            <a:extLst>
              <a:ext uri="{FF2B5EF4-FFF2-40B4-BE49-F238E27FC236}">
                <a16:creationId xmlns:a16="http://schemas.microsoft.com/office/drawing/2014/main" id="{71E33940-4FB5-0DA3-6285-2AE8FC18F9E3}"/>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35493" y="2787729"/>
            <a:ext cx="1072056" cy="721277"/>
          </a:xfrm>
          <a:prstGeom prst="rect">
            <a:avLst/>
          </a:prstGeom>
        </p:spPr>
      </p:pic>
      <p:pic>
        <p:nvPicPr>
          <p:cNvPr id="56" name="Picture 55">
            <a:extLst>
              <a:ext uri="{FF2B5EF4-FFF2-40B4-BE49-F238E27FC236}">
                <a16:creationId xmlns:a16="http://schemas.microsoft.com/office/drawing/2014/main" id="{D3D3DD81-05AC-3CCF-1FE4-537E4DD6C82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4691169" y="3525371"/>
            <a:ext cx="1072056" cy="721277"/>
          </a:xfrm>
          <a:prstGeom prst="rect">
            <a:avLst/>
          </a:prstGeom>
        </p:spPr>
      </p:pic>
      <p:pic>
        <p:nvPicPr>
          <p:cNvPr id="57" name="Picture 56">
            <a:extLst>
              <a:ext uri="{FF2B5EF4-FFF2-40B4-BE49-F238E27FC236}">
                <a16:creationId xmlns:a16="http://schemas.microsoft.com/office/drawing/2014/main" id="{D75BE5E9-1EF7-D685-4065-1B4523D9D832}"/>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3471976" y="3546882"/>
            <a:ext cx="1072056" cy="721277"/>
          </a:xfrm>
          <a:prstGeom prst="rect">
            <a:avLst/>
          </a:prstGeom>
        </p:spPr>
      </p:pic>
      <p:pic>
        <p:nvPicPr>
          <p:cNvPr id="58" name="Picture 57">
            <a:extLst>
              <a:ext uri="{FF2B5EF4-FFF2-40B4-BE49-F238E27FC236}">
                <a16:creationId xmlns:a16="http://schemas.microsoft.com/office/drawing/2014/main" id="{98C4EE7D-28DD-E0B1-FAF1-A86D87D6EAE6}"/>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2218334" y="3520753"/>
            <a:ext cx="1072056" cy="721277"/>
          </a:xfrm>
          <a:prstGeom prst="rect">
            <a:avLst/>
          </a:prstGeom>
        </p:spPr>
      </p:pic>
      <p:pic>
        <p:nvPicPr>
          <p:cNvPr id="59" name="Picture 58">
            <a:extLst>
              <a:ext uri="{FF2B5EF4-FFF2-40B4-BE49-F238E27FC236}">
                <a16:creationId xmlns:a16="http://schemas.microsoft.com/office/drawing/2014/main" id="{0E8CF3BF-1519-34B5-D72B-E8D42A3CCAE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062464" y="3513596"/>
            <a:ext cx="1072056" cy="721277"/>
          </a:xfrm>
          <a:prstGeom prst="rect">
            <a:avLst/>
          </a:prstGeom>
        </p:spPr>
      </p:pic>
      <p:pic>
        <p:nvPicPr>
          <p:cNvPr id="60" name="Picture 59">
            <a:extLst>
              <a:ext uri="{FF2B5EF4-FFF2-40B4-BE49-F238E27FC236}">
                <a16:creationId xmlns:a16="http://schemas.microsoft.com/office/drawing/2014/main" id="{7790CD06-9C51-9AA1-7A08-84D5B3D8885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5942882" y="3561625"/>
            <a:ext cx="1072056" cy="721277"/>
          </a:xfrm>
          <a:prstGeom prst="rect">
            <a:avLst/>
          </a:prstGeom>
        </p:spPr>
      </p:pic>
      <p:pic>
        <p:nvPicPr>
          <p:cNvPr id="61" name="Picture 60">
            <a:extLst>
              <a:ext uri="{FF2B5EF4-FFF2-40B4-BE49-F238E27FC236}">
                <a16:creationId xmlns:a16="http://schemas.microsoft.com/office/drawing/2014/main" id="{1A0DEB10-AD7B-EC8A-BE10-01243A2ADBC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7321363" y="3527424"/>
            <a:ext cx="1072056" cy="721277"/>
          </a:xfrm>
          <a:prstGeom prst="rect">
            <a:avLst/>
          </a:prstGeom>
        </p:spPr>
      </p:pic>
      <p:sp>
        <p:nvSpPr>
          <p:cNvPr id="5" name="Title 6">
            <a:extLst>
              <a:ext uri="{FF2B5EF4-FFF2-40B4-BE49-F238E27FC236}">
                <a16:creationId xmlns:a16="http://schemas.microsoft.com/office/drawing/2014/main" id="{826C917E-F8CA-670A-E08D-9987BDB29596}"/>
              </a:ext>
              <a:ext uri="{C183D7F6-B498-43B3-948B-1728B52AA6E4}">
                <adec:decorative xmlns:adec="http://schemas.microsoft.com/office/drawing/2017/decorative" val="1"/>
              </a:ext>
            </a:extLst>
          </p:cNvPr>
          <p:cNvSpPr txBox="1">
            <a:spLocks noGrp="1"/>
          </p:cNvSpPr>
          <p:nvPr>
            <p:ph type="title" idx="4294967295"/>
          </p:nvPr>
        </p:nvSpPr>
        <p:spPr>
          <a:xfrm>
            <a:off x="1528117" y="-1854360"/>
            <a:ext cx="94544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00" normalizeH="0" baseline="0" noProof="0" dirty="0">
                <a:ln>
                  <a:noFill/>
                </a:ln>
                <a:solidFill>
                  <a:srgbClr val="E6E6E6"/>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TIMELINE</a:t>
            </a:r>
          </a:p>
        </p:txBody>
      </p:sp>
      <p:pic>
        <p:nvPicPr>
          <p:cNvPr id="12" name="Picture 11">
            <a:extLst>
              <a:ext uri="{FF2B5EF4-FFF2-40B4-BE49-F238E27FC236}">
                <a16:creationId xmlns:a16="http://schemas.microsoft.com/office/drawing/2014/main" id="{B535A91B-5FCB-DE05-25A0-7D22C7D813EC}"/>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8639992" y="3531395"/>
            <a:ext cx="1072056" cy="721277"/>
          </a:xfrm>
          <a:prstGeom prst="rect">
            <a:avLst/>
          </a:prstGeom>
        </p:spPr>
      </p:pic>
      <p:pic>
        <p:nvPicPr>
          <p:cNvPr id="15" name="Picture 14">
            <a:extLst>
              <a:ext uri="{FF2B5EF4-FFF2-40B4-BE49-F238E27FC236}">
                <a16:creationId xmlns:a16="http://schemas.microsoft.com/office/drawing/2014/main" id="{0CD43C17-AEDA-F9C7-62E5-C29C9505FF60}"/>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50073" y="2810674"/>
            <a:ext cx="1072056" cy="721277"/>
          </a:xfrm>
          <a:prstGeom prst="rect">
            <a:avLst/>
          </a:prstGeom>
        </p:spPr>
      </p:pic>
      <p:pic>
        <p:nvPicPr>
          <p:cNvPr id="21" name="Picture 20">
            <a:extLst>
              <a:ext uri="{FF2B5EF4-FFF2-40B4-BE49-F238E27FC236}">
                <a16:creationId xmlns:a16="http://schemas.microsoft.com/office/drawing/2014/main" id="{F4425B9E-ABFD-0806-54CA-6010368E138D}"/>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9883787" y="3541625"/>
            <a:ext cx="1072056" cy="721277"/>
          </a:xfrm>
          <a:prstGeom prst="rect">
            <a:avLst/>
          </a:prstGeom>
        </p:spPr>
      </p:pic>
      <p:pic>
        <p:nvPicPr>
          <p:cNvPr id="66" name="Picture 65">
            <a:extLst>
              <a:ext uri="{FF2B5EF4-FFF2-40B4-BE49-F238E27FC236}">
                <a16:creationId xmlns:a16="http://schemas.microsoft.com/office/drawing/2014/main" id="{28DFE227-DFF9-2A77-A35E-DDDB89F5F13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462395" y="2801556"/>
            <a:ext cx="1072056" cy="721277"/>
          </a:xfrm>
          <a:prstGeom prst="rect">
            <a:avLst/>
          </a:prstGeom>
        </p:spPr>
      </p:pic>
      <p:pic>
        <p:nvPicPr>
          <p:cNvPr id="13" name="Picture 12" descr="An illustration of Katherine of Aragon">
            <a:extLst>
              <a:ext uri="{FF2B5EF4-FFF2-40B4-BE49-F238E27FC236}">
                <a16:creationId xmlns:a16="http://schemas.microsoft.com/office/drawing/2014/main" id="{CE023DD6-8545-76C3-E953-39A7FEBF75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1062910" y="5137883"/>
            <a:ext cx="1062623" cy="1196161"/>
          </a:xfrm>
          <a:prstGeom prst="rect">
            <a:avLst/>
          </a:prstGeom>
        </p:spPr>
      </p:pic>
      <p:pic>
        <p:nvPicPr>
          <p:cNvPr id="28" name="Picture 27" descr="An illustration of Henry VIII">
            <a:extLst>
              <a:ext uri="{FF2B5EF4-FFF2-40B4-BE49-F238E27FC236}">
                <a16:creationId xmlns:a16="http://schemas.microsoft.com/office/drawing/2014/main" id="{A6146456-233C-EDBB-9672-95983D1A17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568" t="-189" r="-9360"/>
          <a:stretch>
            <a:fillRect/>
          </a:stretch>
        </p:blipFill>
        <p:spPr>
          <a:xfrm>
            <a:off x="1584052" y="688571"/>
            <a:ext cx="1227212" cy="1166271"/>
          </a:xfrm>
          <a:prstGeom prst="rect">
            <a:avLst/>
          </a:prstGeom>
        </p:spPr>
      </p:pic>
      <p:pic>
        <p:nvPicPr>
          <p:cNvPr id="40" name="Picture 39" descr="An illustration of Anne Boleyn">
            <a:extLst>
              <a:ext uri="{FF2B5EF4-FFF2-40B4-BE49-F238E27FC236}">
                <a16:creationId xmlns:a16="http://schemas.microsoft.com/office/drawing/2014/main" id="{366DAFD3-FB76-79CC-81E7-05428CFE4D7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3504488" y="5133989"/>
            <a:ext cx="1063725" cy="1203948"/>
          </a:xfrm>
          <a:prstGeom prst="rect">
            <a:avLst/>
          </a:prstGeom>
        </p:spPr>
      </p:pic>
      <p:pic>
        <p:nvPicPr>
          <p:cNvPr id="42" name="Picture 41" descr="An illustration of Jane Seymour&#10;">
            <a:extLst>
              <a:ext uri="{FF2B5EF4-FFF2-40B4-BE49-F238E27FC236}">
                <a16:creationId xmlns:a16="http://schemas.microsoft.com/office/drawing/2014/main" id="{B1D095BA-A002-95E4-54F3-59D4E0AE362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4075231" y="663804"/>
            <a:ext cx="1062623" cy="1215805"/>
          </a:xfrm>
          <a:prstGeom prst="rect">
            <a:avLst/>
          </a:prstGeom>
        </p:spPr>
      </p:pic>
      <p:pic>
        <p:nvPicPr>
          <p:cNvPr id="46" name="Picture 45" descr="Illustration of Anne of Cleves">
            <a:extLst>
              <a:ext uri="{FF2B5EF4-FFF2-40B4-BE49-F238E27FC236}">
                <a16:creationId xmlns:a16="http://schemas.microsoft.com/office/drawing/2014/main" id="{10F9E5F6-5714-8BC2-4E34-7944C72D12A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6627558" y="692169"/>
            <a:ext cx="1062623" cy="1159075"/>
          </a:xfrm>
          <a:prstGeom prst="rect">
            <a:avLst/>
          </a:prstGeom>
        </p:spPr>
      </p:pic>
      <p:pic>
        <p:nvPicPr>
          <p:cNvPr id="62" name="Picture 61" descr="An illustration of Catherine Howard">
            <a:extLst>
              <a:ext uri="{FF2B5EF4-FFF2-40B4-BE49-F238E27FC236}">
                <a16:creationId xmlns:a16="http://schemas.microsoft.com/office/drawing/2014/main" id="{9A78A711-0400-520F-03FD-6B7B0847990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3574"/>
          <a:stretch>
            <a:fillRect/>
          </a:stretch>
        </p:blipFill>
        <p:spPr>
          <a:xfrm>
            <a:off x="7914313" y="688571"/>
            <a:ext cx="1062623" cy="1166271"/>
          </a:xfrm>
          <a:prstGeom prst="rect">
            <a:avLst/>
          </a:prstGeom>
        </p:spPr>
      </p:pic>
      <p:pic>
        <p:nvPicPr>
          <p:cNvPr id="64" name="Picture 63" descr="An illustration of Katherine Parr">
            <a:extLst>
              <a:ext uri="{FF2B5EF4-FFF2-40B4-BE49-F238E27FC236}">
                <a16:creationId xmlns:a16="http://schemas.microsoft.com/office/drawing/2014/main" id="{5446F418-4677-4E1C-8F2E-B39B6DA1E93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a:fillRect/>
          </a:stretch>
        </p:blipFill>
        <p:spPr>
          <a:xfrm>
            <a:off x="9268186" y="688571"/>
            <a:ext cx="1065045" cy="1166271"/>
          </a:xfrm>
          <a:prstGeom prst="rect">
            <a:avLst/>
          </a:prstGeom>
        </p:spPr>
      </p:pic>
    </p:spTree>
    <p:extLst>
      <p:ext uri="{BB962C8B-B14F-4D97-AF65-F5344CB8AC3E}">
        <p14:creationId xmlns:p14="http://schemas.microsoft.com/office/powerpoint/2010/main" val="108374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6" ma:contentTypeDescription="Create a new document." ma:contentTypeScope="" ma:versionID="93b24efb80f8b4d58c27b48d62038aae">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e81805077f35143cb9ef55efd68efca2"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TMSDE-177636704-60071</_dlc_DocId>
    <_dlc_DocIdUrl xmlns="6a0bfff4-67be-4a96-b973-4401e8ac1668">
      <Url>https://historicroyalpalaces2.sharepoint.com/sites/TMS_Digital_Engagement_Workspace/_layouts/15/DocIdRedir.aspx?ID=TMSDE-177636704-60071</Url>
      <Description>TMSDE-177636704-60071</Description>
    </_dlc_DocIdUrl>
  </documentManagement>
</p:properties>
</file>

<file path=customXml/itemProps1.xml><?xml version="1.0" encoding="utf-8"?>
<ds:datastoreItem xmlns:ds="http://schemas.openxmlformats.org/officeDocument/2006/customXml" ds:itemID="{49BF3E43-FB40-4975-84B9-21C5122EA394}">
  <ds:schemaRefs>
    <ds:schemaRef ds:uri="http://schemas.microsoft.com/sharepoint/events"/>
  </ds:schemaRefs>
</ds:datastoreItem>
</file>

<file path=customXml/itemProps2.xml><?xml version="1.0" encoding="utf-8"?>
<ds:datastoreItem xmlns:ds="http://schemas.openxmlformats.org/officeDocument/2006/customXml" ds:itemID="{E8FB9993-7093-4602-89B4-0754ABB635D6}">
  <ds:schemaRefs>
    <ds:schemaRef ds:uri="http://schemas.microsoft.com/sharepoint/v3/contenttype/forms"/>
  </ds:schemaRefs>
</ds:datastoreItem>
</file>

<file path=customXml/itemProps3.xml><?xml version="1.0" encoding="utf-8"?>
<ds:datastoreItem xmlns:ds="http://schemas.openxmlformats.org/officeDocument/2006/customXml" ds:itemID="{C85B1C0B-0973-4354-8000-D8B12EF01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2F716D-3999-4713-99D6-7ABF45AB2C13}">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http://purl.org/dc/terms/"/>
    <ds:schemaRef ds:uri="c12aeb96-693d-4a38-af2e-b31719837d9a"/>
    <ds:schemaRef ds:uri="http://schemas.microsoft.com/office/infopath/2007/PartnerControls"/>
    <ds:schemaRef ds:uri="311830fd-edab-4bb4-afbf-658c422cd60d"/>
    <ds:schemaRef ds:uri="6a0bfff4-67be-4a96-b973-4401e8ac1668"/>
  </ds:schemaRefs>
</ds:datastoreItem>
</file>

<file path=docProps/app.xml><?xml version="1.0" encoding="utf-8"?>
<Properties xmlns="http://schemas.openxmlformats.org/officeDocument/2006/extended-properties" xmlns:vt="http://schemas.openxmlformats.org/officeDocument/2006/docPropsVTypes">
  <TotalTime>69</TotalTime>
  <Words>5267</Words>
  <Application>Microsoft Office PowerPoint</Application>
  <PresentationFormat>Widescreen</PresentationFormat>
  <Paragraphs>388</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HOW TO USE - NOTES FOR TEACHERS</vt:lpstr>
      <vt:lpstr>KATHERINE OF ARAGON</vt:lpstr>
      <vt:lpstr>ANNE BOLEYN</vt:lpstr>
      <vt:lpstr>JANE SEYMOUR</vt:lpstr>
      <vt:lpstr>ANNE OF CLEVES</vt:lpstr>
      <vt:lpstr>CATHERINE HOWARD</vt:lpstr>
      <vt:lpstr>KATHERINE PARR</vt:lpstr>
      <vt:lpstr>HENRY VIII</vt:lpstr>
      <vt:lpstr>TIMELINE</vt:lpstr>
      <vt:lpstr>CLASSROOM TASKS</vt:lpstr>
      <vt:lpstr>BLANK TIMELINE</vt:lpstr>
      <vt:lpstr>VOCABULARY LIST 1</vt:lpstr>
      <vt:lpstr>VOCABULARY LIST 2</vt:lpstr>
      <vt:lpstr>VOCABULARY LIST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Historic Royal Palaces</dc:creator>
  <cp:lastModifiedBy>Rosie Cooper</cp:lastModifiedBy>
  <cp:revision>117</cp:revision>
  <dcterms:created xsi:type="dcterms:W3CDTF">2023-08-03T09:37:27Z</dcterms:created>
  <dcterms:modified xsi:type="dcterms:W3CDTF">2026-01-30T13:36:01Z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86419d85-16a7-4616-a5cd-3aba4912aa8e</vt:lpwstr>
  </property>
  <property fmtid="{D5CDD505-2E9C-101B-9397-08002B2CF9AE}" pid="4" name="MediaServiceImageTags">
    <vt:lpwstr/>
  </property>
</Properties>
</file>