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67" r:id="rId6"/>
    <p:sldId id="470" r:id="rId7"/>
    <p:sldId id="469" r:id="rId8"/>
    <p:sldId id="476" r:id="rId9"/>
    <p:sldId id="472" r:id="rId10"/>
    <p:sldId id="473" r:id="rId11"/>
    <p:sldId id="474" r:id="rId12"/>
    <p:sldId id="461"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orient="horz" pos="210" userDrawn="1">
          <p15:clr>
            <a:srgbClr val="A4A3A4"/>
          </p15:clr>
        </p15:guide>
        <p15:guide id="3" orient="horz" pos="1480" userDrawn="1">
          <p15:clr>
            <a:srgbClr val="A4A3A4"/>
          </p15:clr>
        </p15:guide>
        <p15:guide id="4" orient="horz" pos="1729" userDrawn="1">
          <p15:clr>
            <a:srgbClr val="A4A3A4"/>
          </p15:clr>
        </p15:guide>
        <p15:guide id="6" pos="7582" userDrawn="1">
          <p15:clr>
            <a:srgbClr val="A4A3A4"/>
          </p15:clr>
        </p15:guide>
        <p15:guide id="12" pos="5405" userDrawn="1">
          <p15:clr>
            <a:srgbClr val="A4A3A4"/>
          </p15:clr>
        </p15:guide>
        <p15:guide id="13" pos="3296" userDrawn="1">
          <p15:clr>
            <a:srgbClr val="A4A3A4"/>
          </p15:clr>
        </p15:guide>
        <p15:guide id="14" pos="1323" userDrawn="1">
          <p15:clr>
            <a:srgbClr val="A4A3A4"/>
          </p15:clr>
        </p15:guide>
        <p15:guide id="15" pos="121" userDrawn="1">
          <p15:clr>
            <a:srgbClr val="A4A3A4"/>
          </p15:clr>
        </p15:guide>
        <p15:guide id="16" orient="horz" pos="1933" userDrawn="1">
          <p15:clr>
            <a:srgbClr val="A4A3A4"/>
          </p15:clr>
        </p15:guide>
        <p15:guide id="17" orient="horz" pos="2137" userDrawn="1">
          <p15:clr>
            <a:srgbClr val="A4A3A4"/>
          </p15:clr>
        </p15:guide>
        <p15:guide id="18" orient="horz" pos="2387" userDrawn="1">
          <p15:clr>
            <a:srgbClr val="A4A3A4"/>
          </p15:clr>
        </p15:guide>
        <p15:guide id="19" orient="horz" pos="1684" userDrawn="1">
          <p15:clr>
            <a:srgbClr val="A4A3A4"/>
          </p15:clr>
        </p15:guide>
        <p15:guide id="20" orient="horz" pos="459" userDrawn="1">
          <p15:clr>
            <a:srgbClr val="A4A3A4"/>
          </p15:clr>
        </p15:guide>
        <p15:guide id="22" orient="horz" pos="3702" userDrawn="1">
          <p15:clr>
            <a:srgbClr val="A4A3A4"/>
          </p15:clr>
        </p15:guide>
        <p15:guide id="23" orient="horz" pos="3521" userDrawn="1">
          <p15:clr>
            <a:srgbClr val="A4A3A4"/>
          </p15:clr>
        </p15:guide>
        <p15:guide id="24" orient="horz" pos="3748" userDrawn="1">
          <p15:clr>
            <a:srgbClr val="A4A3A4"/>
          </p15:clr>
        </p15:guide>
        <p15:guide id="25" orient="horz" pos="4156" userDrawn="1">
          <p15:clr>
            <a:srgbClr val="A4A3A4"/>
          </p15:clr>
        </p15:guide>
        <p15:guide id="26" orient="horz" pos="1253" userDrawn="1">
          <p15:clr>
            <a:srgbClr val="A4A3A4"/>
          </p15:clr>
        </p15:guide>
        <p15:guide id="27" pos="1391" userDrawn="1">
          <p15:clr>
            <a:srgbClr val="A4A3A4"/>
          </p15:clr>
        </p15:guide>
        <p15:guide id="28" pos="2275" userDrawn="1">
          <p15:clr>
            <a:srgbClr val="A4A3A4"/>
          </p15:clr>
        </p15:guide>
        <p15:guide id="29" pos="6357" userDrawn="1">
          <p15:clr>
            <a:srgbClr val="A4A3A4"/>
          </p15:clr>
        </p15:guide>
        <p15:guide id="30" orient="horz" pos="1026" userDrawn="1">
          <p15:clr>
            <a:srgbClr val="A4A3A4"/>
          </p15:clr>
        </p15:guide>
        <p15:guide id="31" orient="horz" pos="2251" userDrawn="1">
          <p15:clr>
            <a:srgbClr val="A4A3A4"/>
          </p15:clr>
        </p15:guide>
        <p15:guide id="32" pos="4316" userDrawn="1">
          <p15:clr>
            <a:srgbClr val="A4A3A4"/>
          </p15:clr>
        </p15:guide>
        <p15:guide id="33" orient="horz" pos="799" userDrawn="1">
          <p15:clr>
            <a:srgbClr val="A4A3A4"/>
          </p15:clr>
        </p15:guide>
        <p15:guide id="34" orient="horz" pos="572" userDrawn="1">
          <p15:clr>
            <a:srgbClr val="A4A3A4"/>
          </p15:clr>
        </p15:guide>
        <p15:guide id="36" pos="5337" userDrawn="1">
          <p15:clr>
            <a:srgbClr val="A4A3A4"/>
          </p15:clr>
        </p15:guide>
        <p15:guide id="37" pos="3840" userDrawn="1">
          <p15:clr>
            <a:srgbClr val="A4A3A4"/>
          </p15:clr>
        </p15:guide>
        <p15:guide id="38" pos="302" userDrawn="1">
          <p15:clr>
            <a:srgbClr val="A4A3A4"/>
          </p15:clr>
        </p15:guide>
        <p15:guide id="39" orient="horz" pos="1638" userDrawn="1">
          <p15:clr>
            <a:srgbClr val="A4A3A4"/>
          </p15:clr>
        </p15:guide>
        <p15:guide id="40" pos="1255" userDrawn="1">
          <p15:clr>
            <a:srgbClr val="A4A3A4"/>
          </p15:clr>
        </p15:guide>
        <p15:guide id="41" pos="2343" userDrawn="1">
          <p15:clr>
            <a:srgbClr val="A4A3A4"/>
          </p15:clr>
        </p15:guide>
        <p15:guide id="42" pos="3364" userDrawn="1">
          <p15:clr>
            <a:srgbClr val="A4A3A4"/>
          </p15:clr>
        </p15:guide>
        <p15:guide id="43" pos="4384" userDrawn="1">
          <p15:clr>
            <a:srgbClr val="A4A3A4"/>
          </p15:clr>
        </p15:guide>
        <p15:guide id="44" pos="6425" userDrawn="1">
          <p15:clr>
            <a:srgbClr val="A4A3A4"/>
          </p15:clr>
        </p15:guide>
        <p15:guide id="45" pos="370" userDrawn="1">
          <p15:clr>
            <a:srgbClr val="A4A3A4"/>
          </p15:clr>
        </p15:guide>
        <p15:guide id="46" pos="7378" userDrawn="1">
          <p15:clr>
            <a:srgbClr val="A4A3A4"/>
          </p15:clr>
        </p15:guide>
        <p15:guide id="47" pos="2411" userDrawn="1">
          <p15:clr>
            <a:srgbClr val="A4A3A4"/>
          </p15:clr>
        </p15:guide>
        <p15:guide id="48" pos="3454" userDrawn="1">
          <p15:clr>
            <a:srgbClr val="A4A3A4"/>
          </p15:clr>
        </p15:guide>
        <p15:guide id="49" pos="4452" userDrawn="1">
          <p15:clr>
            <a:srgbClr val="A4A3A4"/>
          </p15:clr>
        </p15:guide>
        <p15:guide id="50" pos="5473" userDrawn="1">
          <p15:clr>
            <a:srgbClr val="A4A3A4"/>
          </p15:clr>
        </p15:guide>
        <p15:guide id="51" pos="649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C301B-4710-C1DD-19E1-41D9E716FEDB}" name="Stuart Tiffany" initials="ST" userId="387205289fd7095c" providerId="Windows Live"/>
  <p188:author id="{AF8EA67D-3B4A-C7FB-1A95-FEB7B67B49AF}" name="Rosie Cooper" initials="RC" userId="S::Rosie.Cooper@hrp.org.uk::bf124abb-9a2b-4602-9121-6ae61623fa8e" providerId="AD"/>
  <p188:author id="{3FA6F79A-ED44-2C1B-13E7-D8C3855E9F8C}" name="Gail Cameron" initials="GC" userId="S::gail.cameron@hrp.org.uk::30622550-0145-4589-8daf-9c4d1638f1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DF0"/>
    <a:srgbClr val="FDF8ED"/>
    <a:srgbClr val="FBF1DD"/>
    <a:srgbClr val="CB8B15"/>
    <a:srgbClr val="45225E"/>
    <a:srgbClr val="C58715"/>
    <a:srgbClr val="9D681F"/>
    <a:srgbClr val="3F265B"/>
    <a:srgbClr val="E17382"/>
    <a:srgbClr val="CD1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8EBE7-05E5-1427-C3B7-BBCDEE678E3E}" v="7" dt="2026-01-29T13:15:08.109"/>
    <p1510:client id="{4BEFCE91-1941-2BC2-763F-5F4E9FBAE423}" v="2" dt="2026-01-29T13:20:34.552"/>
    <p1510:client id="{F1227E57-F316-1EF2-286A-46BF2A1E5328}" v="86" dt="2026-01-29T13:13:00.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974"/>
        <p:guide orient="horz" pos="210"/>
        <p:guide orient="horz" pos="1480"/>
        <p:guide orient="horz" pos="1729"/>
        <p:guide pos="7582"/>
        <p:guide pos="5405"/>
        <p:guide pos="3296"/>
        <p:guide pos="1323"/>
        <p:guide pos="121"/>
        <p:guide orient="horz" pos="1933"/>
        <p:guide orient="horz" pos="2137"/>
        <p:guide orient="horz" pos="2387"/>
        <p:guide orient="horz" pos="1684"/>
        <p:guide orient="horz" pos="459"/>
        <p:guide orient="horz" pos="3702"/>
        <p:guide orient="horz" pos="3521"/>
        <p:guide orient="horz" pos="3748"/>
        <p:guide orient="horz" pos="4156"/>
        <p:guide orient="horz" pos="1253"/>
        <p:guide pos="1391"/>
        <p:guide pos="2275"/>
        <p:guide pos="6357"/>
        <p:guide orient="horz" pos="1026"/>
        <p:guide orient="horz" pos="2251"/>
        <p:guide pos="4316"/>
        <p:guide orient="horz" pos="799"/>
        <p:guide orient="horz" pos="572"/>
        <p:guide pos="5337"/>
        <p:guide pos="3840"/>
        <p:guide pos="302"/>
        <p:guide orient="horz" pos="1638"/>
        <p:guide pos="1255"/>
        <p:guide pos="2343"/>
        <p:guide pos="3364"/>
        <p:guide pos="4384"/>
        <p:guide pos="6425"/>
        <p:guide pos="370"/>
        <p:guide pos="7378"/>
        <p:guide pos="2411"/>
        <p:guide pos="3454"/>
        <p:guide pos="4452"/>
        <p:guide pos="5473"/>
        <p:guide pos="649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315CD-7D2F-4C31-B1EE-A75D37E7D008}" type="datetimeFigureOut">
              <a:rPr lang="en-GB" smtClean="0"/>
              <a:t>29/01/2026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7763D-30BC-40D1-94C9-1E24159BADCE}" type="slidenum">
              <a:rPr lang="en-GB" smtClean="0"/>
              <a:t>‹#›</a:t>
            </a:fld>
            <a:endParaRPr lang="en-GB"/>
          </a:p>
        </p:txBody>
      </p:sp>
    </p:spTree>
    <p:extLst>
      <p:ext uri="{BB962C8B-B14F-4D97-AF65-F5344CB8AC3E}">
        <p14:creationId xmlns:p14="http://schemas.microsoft.com/office/powerpoint/2010/main" val="298226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t>Image licenses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Katherine of Aragon </a:t>
            </a:r>
            <a:r>
              <a:rPr lang="en-GB" sz="1200" b="0" i="0" u="none" strike="noStrike" kern="1200">
                <a:solidFill>
                  <a:schemeClr val="tx1"/>
                </a:solidFill>
                <a:effectLst/>
                <a:latin typeface="+mn-lt"/>
                <a:ea typeface="+mn-ea"/>
                <a:cs typeface="+mn-cs"/>
              </a:rPr>
              <a:t>© Philip Mould Ltd, London/Bridgeman Images.</a:t>
            </a:r>
            <a:br>
              <a:rPr lang="en-GB"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Anne Boleyn </a:t>
            </a:r>
            <a:r>
              <a:rPr lang="en-GB" sz="1200" b="0" i="0" kern="1200">
                <a:solidFill>
                  <a:schemeClr val="tx1"/>
                </a:solidFill>
                <a:effectLst/>
                <a:latin typeface="+mn-lt"/>
                <a:ea typeface="+mn-ea"/>
                <a:cs typeface="+mn-cs"/>
              </a:rPr>
              <a:t>© National Portrait Gallery,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Jane Seymour © National Portrait Gallery, London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Anne of Cleves, © 2023 Grand Palais </a:t>
            </a:r>
            <a:r>
              <a:rPr lang="en-GB" sz="1200" b="0" i="0" kern="1200" err="1">
                <a:solidFill>
                  <a:schemeClr val="tx1"/>
                </a:solidFill>
                <a:effectLst/>
                <a:latin typeface="+mn-lt"/>
                <a:ea typeface="+mn-ea"/>
                <a:cs typeface="+mn-cs"/>
              </a:rPr>
              <a:t>Rmn</a:t>
            </a:r>
            <a:r>
              <a:rPr lang="en-GB" sz="1200" b="0" i="0" kern="1200">
                <a:solidFill>
                  <a:schemeClr val="tx1"/>
                </a:solidFill>
                <a:effectLst/>
                <a:latin typeface="+mn-lt"/>
                <a:ea typeface="+mn-ea"/>
                <a:cs typeface="+mn-cs"/>
              </a:rPr>
              <a:t> (Louvre Museum) / Adrien </a:t>
            </a:r>
            <a:r>
              <a:rPr lang="en-GB" sz="1200" b="0" i="0" kern="1200" err="1">
                <a:solidFill>
                  <a:schemeClr val="tx1"/>
                </a:solidFill>
                <a:effectLst/>
                <a:latin typeface="+mn-lt"/>
                <a:ea typeface="+mn-ea"/>
                <a:cs typeface="+mn-cs"/>
              </a:rPr>
              <a:t>Didierjean</a:t>
            </a: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Katherine Parr © National Portrait Gallery,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Catherine Howard Portrait of a Young Woman The Met CC0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King Henry VIII </a:t>
            </a:r>
            <a:r>
              <a:rPr lang="en-GB" sz="1200" b="0" kern="1200">
                <a:solidFill>
                  <a:schemeClr val="tx1"/>
                </a:solidFill>
                <a:effectLst/>
                <a:latin typeface="+mn-lt"/>
                <a:ea typeface="+mn-ea"/>
                <a:cs typeface="+mn-cs"/>
              </a:rPr>
              <a:t>© Royal Collection Enterprises Ltd 2025 | Royal Collection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t>Please note: </a:t>
            </a:r>
            <a:r>
              <a:rPr lang="en-GB"/>
              <a:t>No one knows exactly what Catherine Howard looked like. Some historians think this portrait may be of her, but we can’t be sure.</a:t>
            </a:r>
            <a:endParaRPr lang="en-GB" b="1" i="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p>
        </p:txBody>
      </p:sp>
      <p:sp>
        <p:nvSpPr>
          <p:cNvPr id="4" name="Slide Number Placeholder 3"/>
          <p:cNvSpPr>
            <a:spLocks noGrp="1"/>
          </p:cNvSpPr>
          <p:nvPr>
            <p:ph type="sldNum" sz="quarter" idx="5"/>
          </p:nvPr>
        </p:nvSpPr>
        <p:spPr/>
        <p:txBody>
          <a:bodyPr/>
          <a:lstStyle/>
          <a:p>
            <a:fld id="{3437763D-30BC-40D1-94C9-1E24159BADCE}" type="slidenum">
              <a:rPr lang="en-GB" smtClean="0"/>
              <a:t>2</a:t>
            </a:fld>
            <a:endParaRPr lang="en-GB"/>
          </a:p>
        </p:txBody>
      </p:sp>
    </p:spTree>
    <p:extLst>
      <p:ext uri="{BB962C8B-B14F-4D97-AF65-F5344CB8AC3E}">
        <p14:creationId xmlns:p14="http://schemas.microsoft.com/office/powerpoint/2010/main" val="191466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0"/>
          </a:p>
        </p:txBody>
      </p:sp>
      <p:sp>
        <p:nvSpPr>
          <p:cNvPr id="4" name="Slide Number Placeholder 3"/>
          <p:cNvSpPr>
            <a:spLocks noGrp="1"/>
          </p:cNvSpPr>
          <p:nvPr>
            <p:ph type="sldNum" sz="quarter" idx="5"/>
          </p:nvPr>
        </p:nvSpPr>
        <p:spPr/>
        <p:txBody>
          <a:bodyPr/>
          <a:lstStyle/>
          <a:p>
            <a:fld id="{3437763D-30BC-40D1-94C9-1E24159BADCE}" type="slidenum">
              <a:rPr lang="en-GB" smtClean="0"/>
              <a:t>3</a:t>
            </a:fld>
            <a:endParaRPr lang="en-GB"/>
          </a:p>
        </p:txBody>
      </p:sp>
    </p:spTree>
    <p:extLst>
      <p:ext uri="{BB962C8B-B14F-4D97-AF65-F5344CB8AC3E}">
        <p14:creationId xmlns:p14="http://schemas.microsoft.com/office/powerpoint/2010/main" val="139848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0"/>
          </a:p>
        </p:txBody>
      </p:sp>
      <p:sp>
        <p:nvSpPr>
          <p:cNvPr id="4" name="Slide Number Placeholder 3"/>
          <p:cNvSpPr>
            <a:spLocks noGrp="1"/>
          </p:cNvSpPr>
          <p:nvPr>
            <p:ph type="sldNum" sz="quarter" idx="5"/>
          </p:nvPr>
        </p:nvSpPr>
        <p:spPr/>
        <p:txBody>
          <a:bodyPr/>
          <a:lstStyle/>
          <a:p>
            <a:fld id="{3437763D-30BC-40D1-94C9-1E24159BADCE}" type="slidenum">
              <a:rPr lang="en-GB" smtClean="0"/>
              <a:t>4</a:t>
            </a:fld>
            <a:endParaRPr lang="en-GB"/>
          </a:p>
        </p:txBody>
      </p:sp>
    </p:spTree>
    <p:extLst>
      <p:ext uri="{BB962C8B-B14F-4D97-AF65-F5344CB8AC3E}">
        <p14:creationId xmlns:p14="http://schemas.microsoft.com/office/powerpoint/2010/main" val="91506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t>Image licenses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Katherine of Aragon </a:t>
            </a:r>
            <a:r>
              <a:rPr lang="en-GB" sz="1200" b="0" i="0" u="none" strike="noStrike" kern="1200">
                <a:solidFill>
                  <a:schemeClr val="tx1"/>
                </a:solidFill>
                <a:effectLst/>
                <a:latin typeface="+mn-lt"/>
                <a:ea typeface="+mn-ea"/>
                <a:cs typeface="+mn-cs"/>
              </a:rPr>
              <a:t>© Philip Mould Ltd, London/Bridgeman Images.</a:t>
            </a:r>
            <a:br>
              <a:rPr lang="en-GB" sz="1200" b="0" i="0" u="none" strike="noStrike" kern="1200">
                <a:solidFill>
                  <a:schemeClr val="tx1"/>
                </a:solidFill>
                <a:effectLst/>
                <a:latin typeface="+mn-lt"/>
                <a:ea typeface="+mn-ea"/>
                <a:cs typeface="+mn-cs"/>
              </a:rPr>
            </a:br>
            <a:r>
              <a:rPr lang="en-GB" sz="1200" b="0" i="0" u="none" strike="noStrike" kern="1200">
                <a:solidFill>
                  <a:schemeClr val="tx1"/>
                </a:solidFill>
                <a:effectLst/>
                <a:latin typeface="+mn-lt"/>
                <a:ea typeface="+mn-ea"/>
                <a:cs typeface="+mn-cs"/>
              </a:rPr>
              <a:t>Anne Boleyn </a:t>
            </a:r>
            <a:r>
              <a:rPr lang="en-GB" sz="1200" b="0" i="0" kern="1200">
                <a:solidFill>
                  <a:schemeClr val="tx1"/>
                </a:solidFill>
                <a:effectLst/>
                <a:latin typeface="+mn-lt"/>
                <a:ea typeface="+mn-ea"/>
                <a:cs typeface="+mn-cs"/>
              </a:rPr>
              <a:t>© National Portrait Gallery,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Jane Seymour © National Portrait Gallery, London </a:t>
            </a:r>
          </a:p>
          <a:p>
            <a:endParaRPr lang="en-GB" b="1" i="0"/>
          </a:p>
          <a:p>
            <a:r>
              <a:rPr lang="en-GB" b="1" i="0"/>
              <a:t>Answers</a:t>
            </a:r>
          </a:p>
          <a:p>
            <a:r>
              <a:rPr lang="en-GB" b="1" i="0"/>
              <a:t>Katherine of Aragon</a:t>
            </a:r>
          </a:p>
          <a:p>
            <a:pPr marL="171450" indent="-171450">
              <a:buFont typeface="Arial" panose="020B0604020202020204" pitchFamily="34" charset="0"/>
              <a:buChar char="•"/>
            </a:pPr>
            <a:r>
              <a:rPr lang="en-GB" b="0" i="0"/>
              <a:t>She was from Spain. </a:t>
            </a:r>
          </a:p>
          <a:p>
            <a:pPr marL="171450" indent="-171450">
              <a:buFont typeface="Arial" panose="020B0604020202020204" pitchFamily="34" charset="0"/>
              <a:buChar char="•"/>
            </a:pPr>
            <a:r>
              <a:rPr lang="en-GB" b="0" i="0"/>
              <a:t>In her role as ambassador she would have helped represent her parents, the Spanish Queen and King in England. </a:t>
            </a:r>
          </a:p>
          <a:p>
            <a:pPr marL="171450" indent="-171450">
              <a:buFont typeface="Arial" panose="020B0604020202020204" pitchFamily="34" charset="0"/>
              <a:buChar char="•"/>
            </a:pPr>
            <a:r>
              <a:rPr lang="en-GB" b="0" i="0"/>
              <a:t>In her role as regent she commanded troops into battle. </a:t>
            </a:r>
          </a:p>
          <a:p>
            <a:pPr marL="171450" indent="-171450">
              <a:buFont typeface="Arial" panose="020B0604020202020204" pitchFamily="34" charset="0"/>
              <a:buChar char="•"/>
            </a:pPr>
            <a:endParaRPr lang="en-GB" b="0" i="0"/>
          </a:p>
          <a:p>
            <a:pPr marL="0" indent="0">
              <a:buFont typeface="Arial" panose="020B0604020202020204" pitchFamily="34" charset="0"/>
              <a:buNone/>
            </a:pPr>
            <a:r>
              <a:rPr lang="en-GB" b="1" i="0"/>
              <a:t>Anne Boleyn</a:t>
            </a:r>
          </a:p>
          <a:p>
            <a:pPr marL="171450" indent="-171450">
              <a:buFont typeface="Arial" panose="020B0604020202020204" pitchFamily="34" charset="0"/>
              <a:buChar char="•"/>
            </a:pPr>
            <a:r>
              <a:rPr lang="en-GB" b="0" i="0"/>
              <a:t>She visited the Netherlands and France.</a:t>
            </a:r>
          </a:p>
          <a:p>
            <a:pPr marL="171450" indent="-171450">
              <a:buFont typeface="Arial" panose="020B0604020202020204" pitchFamily="34" charset="0"/>
              <a:buChar char="•"/>
            </a:pPr>
            <a:r>
              <a:rPr lang="en-GB" b="0" i="0"/>
              <a:t>She was interested in the new religion Protestantism.</a:t>
            </a:r>
          </a:p>
          <a:p>
            <a:pPr marL="171450" indent="-171450">
              <a:buFont typeface="Arial" panose="020B0604020202020204" pitchFamily="34" charset="0"/>
              <a:buChar char="•"/>
            </a:pPr>
            <a:r>
              <a:rPr lang="en-GB" b="0" i="0"/>
              <a:t>She was outspoken about religion and politics. </a:t>
            </a:r>
          </a:p>
          <a:p>
            <a:pPr marL="171450" indent="-171450">
              <a:buFont typeface="Arial" panose="020B0604020202020204" pitchFamily="34" charset="0"/>
              <a:buChar char="•"/>
            </a:pPr>
            <a:endParaRPr lang="en-GB" b="0" i="0"/>
          </a:p>
          <a:p>
            <a:pPr marL="0" indent="0">
              <a:buFont typeface="Arial" panose="020B0604020202020204" pitchFamily="34" charset="0"/>
              <a:buNone/>
            </a:pPr>
            <a:r>
              <a:rPr lang="en-GB" b="1" i="0"/>
              <a:t>Jane Seymour</a:t>
            </a:r>
          </a:p>
          <a:p>
            <a:pPr marL="171450" indent="-171450">
              <a:buFont typeface="Arial" panose="020B0604020202020204" pitchFamily="34" charset="0"/>
              <a:buChar char="•"/>
            </a:pPr>
            <a:r>
              <a:rPr lang="en-GB" b="0" i="0"/>
              <a:t>She worked as a Lady-in-waiting.</a:t>
            </a:r>
          </a:p>
          <a:p>
            <a:pPr marL="171450" indent="-171450">
              <a:buFont typeface="Arial" panose="020B0604020202020204" pitchFamily="34" charset="0"/>
              <a:buChar char="•"/>
            </a:pPr>
            <a:r>
              <a:rPr lang="en-GB" b="0" i="0"/>
              <a:t>She tried to protect Catholic people and monasteries.</a:t>
            </a:r>
          </a:p>
          <a:p>
            <a:pPr marL="171450" indent="-171450">
              <a:buFont typeface="Arial" panose="020B0604020202020204" pitchFamily="34" charset="0"/>
              <a:buChar char="•"/>
            </a:pPr>
            <a:r>
              <a:rPr lang="en-GB" b="0" i="0"/>
              <a:t>There are not many historic sources about Jane so we don’t know very much about her.</a:t>
            </a:r>
          </a:p>
          <a:p>
            <a:pPr marL="0" indent="0">
              <a:buFont typeface="Arial" panose="020B0604020202020204" pitchFamily="34" charset="0"/>
              <a:buNone/>
            </a:pPr>
            <a:endParaRPr lang="en-GB" b="0" i="0"/>
          </a:p>
          <a:p>
            <a:pPr marL="0" indent="0">
              <a:buFont typeface="Arial" panose="020B0604020202020204" pitchFamily="34" charset="0"/>
              <a:buNone/>
            </a:pPr>
            <a:endParaRPr lang="en-GB" b="0" i="0"/>
          </a:p>
          <a:p>
            <a:pPr marL="0" indent="0">
              <a:buFont typeface="Arial" panose="020B0604020202020204" pitchFamily="34" charset="0"/>
              <a:buNone/>
            </a:pPr>
            <a:endParaRPr lang="en-GB" b="1" i="0"/>
          </a:p>
        </p:txBody>
      </p:sp>
      <p:sp>
        <p:nvSpPr>
          <p:cNvPr id="4" name="Slide Number Placeholder 3"/>
          <p:cNvSpPr>
            <a:spLocks noGrp="1"/>
          </p:cNvSpPr>
          <p:nvPr>
            <p:ph type="sldNum" sz="quarter" idx="5"/>
          </p:nvPr>
        </p:nvSpPr>
        <p:spPr/>
        <p:txBody>
          <a:bodyPr/>
          <a:lstStyle/>
          <a:p>
            <a:fld id="{3437763D-30BC-40D1-94C9-1E24159BADCE}" type="slidenum">
              <a:rPr lang="en-GB" smtClean="0"/>
              <a:t>5</a:t>
            </a:fld>
            <a:endParaRPr lang="en-GB"/>
          </a:p>
        </p:txBody>
      </p:sp>
    </p:spTree>
    <p:extLst>
      <p:ext uri="{BB962C8B-B14F-4D97-AF65-F5344CB8AC3E}">
        <p14:creationId xmlns:p14="http://schemas.microsoft.com/office/powerpoint/2010/main" val="94728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t>Image licenses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Anne of Cleves, © 2023 Grand Palais </a:t>
            </a:r>
            <a:r>
              <a:rPr lang="en-GB" sz="1200" b="0" i="0" kern="1200" err="1">
                <a:solidFill>
                  <a:schemeClr val="tx1"/>
                </a:solidFill>
                <a:effectLst/>
                <a:latin typeface="+mn-lt"/>
                <a:ea typeface="+mn-ea"/>
                <a:cs typeface="+mn-cs"/>
              </a:rPr>
              <a:t>Rmn</a:t>
            </a:r>
            <a:r>
              <a:rPr lang="en-GB" sz="1200" b="0" i="0" kern="1200">
                <a:solidFill>
                  <a:schemeClr val="tx1"/>
                </a:solidFill>
                <a:effectLst/>
                <a:latin typeface="+mn-lt"/>
                <a:ea typeface="+mn-ea"/>
                <a:cs typeface="+mn-cs"/>
              </a:rPr>
              <a:t> (Louvre Museum) / Adrien </a:t>
            </a:r>
            <a:r>
              <a:rPr lang="en-GB" sz="1200" b="0" i="0" kern="1200" err="1">
                <a:solidFill>
                  <a:schemeClr val="tx1"/>
                </a:solidFill>
                <a:effectLst/>
                <a:latin typeface="+mn-lt"/>
                <a:ea typeface="+mn-ea"/>
                <a:cs typeface="+mn-cs"/>
              </a:rPr>
              <a:t>Didierjean</a:t>
            </a: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Katherine Parr © National Portrait Gallery,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Catherine Howard Portrait of a Young Woman The Met CC0 </a:t>
            </a:r>
          </a:p>
          <a:p>
            <a:endParaRPr lang="en-GB" b="1" i="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t>Please note: </a:t>
            </a:r>
            <a:r>
              <a:rPr lang="en-GB"/>
              <a:t>No one knows exactly what Catherine Howard looked like. Some historians think this portrait may be of her, but we can’t be sure.</a:t>
            </a:r>
            <a:endParaRPr lang="en-GB" b="1" i="0"/>
          </a:p>
          <a:p>
            <a:endParaRPr lang="en-GB" b="1" i="0"/>
          </a:p>
          <a:p>
            <a:r>
              <a:rPr lang="en-GB" b="1" i="0"/>
              <a:t>Answers</a:t>
            </a:r>
          </a:p>
          <a:p>
            <a:r>
              <a:rPr lang="en-GB" b="1" i="0"/>
              <a:t>Anne of Cleves</a:t>
            </a:r>
          </a:p>
          <a:p>
            <a:pPr marL="171450" indent="-171450">
              <a:buFont typeface="Arial" panose="020B0604020202020204" pitchFamily="34" charset="0"/>
              <a:buChar char="•"/>
            </a:pPr>
            <a:r>
              <a:rPr lang="en-GB" b="0" i="0"/>
              <a:t>She enjoyed hunting and gambling.</a:t>
            </a:r>
          </a:p>
          <a:p>
            <a:pPr marL="171450" indent="-171450">
              <a:buFont typeface="Arial" panose="020B0604020202020204" pitchFamily="34" charset="0"/>
              <a:buChar char="•"/>
            </a:pPr>
            <a:r>
              <a:rPr lang="en-GB" b="0" i="0"/>
              <a:t>She got on well with her servants, stepchildren and Catherine Howard.</a:t>
            </a:r>
          </a:p>
          <a:p>
            <a:pPr marL="171450" indent="-171450">
              <a:buFont typeface="Arial" panose="020B0604020202020204" pitchFamily="34" charset="0"/>
              <a:buChar char="•"/>
            </a:pPr>
            <a:r>
              <a:rPr lang="en-GB" b="0" i="0"/>
              <a:t>She was independent because she had her own castles and money, which was rare in the Tudor period.</a:t>
            </a:r>
          </a:p>
          <a:p>
            <a:pPr marL="171450" indent="-171450">
              <a:buFont typeface="Arial" panose="020B0604020202020204" pitchFamily="34" charset="0"/>
              <a:buChar char="•"/>
            </a:pPr>
            <a:endParaRPr lang="en-GB" b="0" i="0"/>
          </a:p>
          <a:p>
            <a:pPr marL="0" indent="0">
              <a:buFont typeface="Arial" panose="020B0604020202020204" pitchFamily="34" charset="0"/>
              <a:buNone/>
            </a:pPr>
            <a:r>
              <a:rPr lang="en-GB" b="1" i="0"/>
              <a:t>Anne Boleyn</a:t>
            </a:r>
          </a:p>
          <a:p>
            <a:pPr marL="171450" indent="-171450">
              <a:buFont typeface="Arial" panose="020B0604020202020204" pitchFamily="34" charset="0"/>
              <a:buChar char="•"/>
            </a:pPr>
            <a:r>
              <a:rPr lang="en-GB" b="0" i="0"/>
              <a:t>She visited the Netherlands and France.</a:t>
            </a:r>
          </a:p>
          <a:p>
            <a:pPr marL="171450" indent="-171450">
              <a:buFont typeface="Arial" panose="020B0604020202020204" pitchFamily="34" charset="0"/>
              <a:buChar char="•"/>
            </a:pPr>
            <a:r>
              <a:rPr lang="en-GB" b="0" i="0"/>
              <a:t>She was interested in the new religion Protestantism.</a:t>
            </a:r>
          </a:p>
          <a:p>
            <a:pPr marL="171450" indent="-171450">
              <a:buFont typeface="Arial" panose="020B0604020202020204" pitchFamily="34" charset="0"/>
              <a:buChar char="•"/>
            </a:pPr>
            <a:r>
              <a:rPr lang="en-GB" b="0" i="0"/>
              <a:t>She was outspoken about religion and politics. </a:t>
            </a:r>
          </a:p>
          <a:p>
            <a:pPr marL="171450" indent="-171450">
              <a:buFont typeface="Arial" panose="020B0604020202020204" pitchFamily="34" charset="0"/>
              <a:buChar char="•"/>
            </a:pPr>
            <a:endParaRPr lang="en-GB" b="0" i="0"/>
          </a:p>
          <a:p>
            <a:pPr marL="0" indent="0">
              <a:buFont typeface="Arial" panose="020B0604020202020204" pitchFamily="34" charset="0"/>
              <a:buNone/>
            </a:pPr>
            <a:r>
              <a:rPr lang="en-GB" b="1" i="0"/>
              <a:t>Jane Seymour</a:t>
            </a:r>
          </a:p>
          <a:p>
            <a:pPr marL="171450" indent="-171450">
              <a:buFont typeface="Arial" panose="020B0604020202020204" pitchFamily="34" charset="0"/>
              <a:buChar char="•"/>
            </a:pPr>
            <a:r>
              <a:rPr lang="en-GB" b="0" i="0"/>
              <a:t>She worked as a Lady-in-waiting.</a:t>
            </a:r>
          </a:p>
          <a:p>
            <a:pPr marL="171450" indent="-171450">
              <a:buFont typeface="Arial" panose="020B0604020202020204" pitchFamily="34" charset="0"/>
              <a:buChar char="•"/>
            </a:pPr>
            <a:r>
              <a:rPr lang="en-GB" b="0" i="0"/>
              <a:t>She tried to protect Catholic people and monasteries.</a:t>
            </a:r>
          </a:p>
          <a:p>
            <a:pPr marL="171450" indent="-171450">
              <a:buFont typeface="Arial" panose="020B0604020202020204" pitchFamily="34" charset="0"/>
              <a:buChar char="•"/>
            </a:pPr>
            <a:r>
              <a:rPr lang="en-GB" b="0" i="0"/>
              <a:t>There are not many historic sources about Jane so we don’t know very much about her.</a:t>
            </a:r>
          </a:p>
          <a:p>
            <a:endParaRPr lang="en-GB" b="1" i="0"/>
          </a:p>
        </p:txBody>
      </p:sp>
      <p:sp>
        <p:nvSpPr>
          <p:cNvPr id="4" name="Slide Number Placeholder 3"/>
          <p:cNvSpPr>
            <a:spLocks noGrp="1"/>
          </p:cNvSpPr>
          <p:nvPr>
            <p:ph type="sldNum" sz="quarter" idx="5"/>
          </p:nvPr>
        </p:nvSpPr>
        <p:spPr/>
        <p:txBody>
          <a:bodyPr/>
          <a:lstStyle/>
          <a:p>
            <a:fld id="{3437763D-30BC-40D1-94C9-1E24159BADCE}" type="slidenum">
              <a:rPr lang="en-GB" smtClean="0"/>
              <a:t>6</a:t>
            </a:fld>
            <a:endParaRPr lang="en-GB"/>
          </a:p>
        </p:txBody>
      </p:sp>
    </p:spTree>
    <p:extLst>
      <p:ext uri="{BB962C8B-B14F-4D97-AF65-F5344CB8AC3E}">
        <p14:creationId xmlns:p14="http://schemas.microsoft.com/office/powerpoint/2010/main" val="340330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0"/>
          </a:p>
        </p:txBody>
      </p:sp>
      <p:sp>
        <p:nvSpPr>
          <p:cNvPr id="4" name="Slide Number Placeholder 3"/>
          <p:cNvSpPr>
            <a:spLocks noGrp="1"/>
          </p:cNvSpPr>
          <p:nvPr>
            <p:ph type="sldNum" sz="quarter" idx="5"/>
          </p:nvPr>
        </p:nvSpPr>
        <p:spPr/>
        <p:txBody>
          <a:bodyPr/>
          <a:lstStyle/>
          <a:p>
            <a:fld id="{3437763D-30BC-40D1-94C9-1E24159BADCE}" type="slidenum">
              <a:rPr lang="en-GB" smtClean="0"/>
              <a:t>7</a:t>
            </a:fld>
            <a:endParaRPr lang="en-GB"/>
          </a:p>
        </p:txBody>
      </p:sp>
    </p:spTree>
    <p:extLst>
      <p:ext uri="{BB962C8B-B14F-4D97-AF65-F5344CB8AC3E}">
        <p14:creationId xmlns:p14="http://schemas.microsoft.com/office/powerpoint/2010/main" val="84081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0"/>
          </a:p>
        </p:txBody>
      </p:sp>
      <p:sp>
        <p:nvSpPr>
          <p:cNvPr id="4" name="Slide Number Placeholder 3"/>
          <p:cNvSpPr>
            <a:spLocks noGrp="1"/>
          </p:cNvSpPr>
          <p:nvPr>
            <p:ph type="sldNum" sz="quarter" idx="5"/>
          </p:nvPr>
        </p:nvSpPr>
        <p:spPr/>
        <p:txBody>
          <a:bodyPr/>
          <a:lstStyle/>
          <a:p>
            <a:fld id="{3437763D-30BC-40D1-94C9-1E24159BADCE}" type="slidenum">
              <a:rPr lang="en-GB" smtClean="0"/>
              <a:t>8</a:t>
            </a:fld>
            <a:endParaRPr lang="en-GB"/>
          </a:p>
        </p:txBody>
      </p:sp>
    </p:spTree>
    <p:extLst>
      <p:ext uri="{BB962C8B-B14F-4D97-AF65-F5344CB8AC3E}">
        <p14:creationId xmlns:p14="http://schemas.microsoft.com/office/powerpoint/2010/main" val="123128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US"/>
          </a:p>
        </p:txBody>
      </p:sp>
      <p:sp>
        <p:nvSpPr>
          <p:cNvPr id="4" name="Slide Number Placeholder 3"/>
          <p:cNvSpPr>
            <a:spLocks noGrp="1"/>
          </p:cNvSpPr>
          <p:nvPr>
            <p:ph type="sldNum" sz="quarter" idx="5"/>
          </p:nvPr>
        </p:nvSpPr>
        <p:spPr/>
        <p:txBody>
          <a:bodyPr/>
          <a:lstStyle/>
          <a:p>
            <a:fld id="{6C3B4D40-2803-9C45-985E-21B6ED138107}" type="slidenum">
              <a:rPr lang="en-US" smtClean="0"/>
              <a:t>9</a:t>
            </a:fld>
            <a:endParaRPr lang="en-US"/>
          </a:p>
        </p:txBody>
      </p:sp>
    </p:spTree>
    <p:extLst>
      <p:ext uri="{BB962C8B-B14F-4D97-AF65-F5344CB8AC3E}">
        <p14:creationId xmlns:p14="http://schemas.microsoft.com/office/powerpoint/2010/main" val="248911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6AD7-BB8D-C7FD-5047-02B536AD2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09D78C-F217-5E2E-1B9B-0371D5AFF3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E3602E-8E88-F871-4667-9CEB0701A9D4}"/>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5" name="Footer Placeholder 4">
            <a:extLst>
              <a:ext uri="{FF2B5EF4-FFF2-40B4-BE49-F238E27FC236}">
                <a16:creationId xmlns:a16="http://schemas.microsoft.com/office/drawing/2014/main" id="{C97A38E7-A13D-A0FB-6E44-5F97CA46B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A03D2-75F2-34C6-56AE-941A599756C6}"/>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90997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14B7-3E8C-2EC8-9B8D-400ECD7430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CE6385-9852-A37E-4ECA-426098D8C6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24D811-431F-A97E-1FCE-E45F0554893A}"/>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5" name="Footer Placeholder 4">
            <a:extLst>
              <a:ext uri="{FF2B5EF4-FFF2-40B4-BE49-F238E27FC236}">
                <a16:creationId xmlns:a16="http://schemas.microsoft.com/office/drawing/2014/main" id="{C9B463C1-9853-EF12-D983-3829CAC80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9305F-8271-48D9-B74B-71AC95B5D9A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2676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A1F72-93F3-F0C8-A79C-1C953E40CD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906FE3-3868-30DA-D543-7FED3AD489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79CDB-240B-BFAC-6C84-DB63B606BC50}"/>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5" name="Footer Placeholder 4">
            <a:extLst>
              <a:ext uri="{FF2B5EF4-FFF2-40B4-BE49-F238E27FC236}">
                <a16:creationId xmlns:a16="http://schemas.microsoft.com/office/drawing/2014/main" id="{ADC154E7-9D6D-235B-31BC-624B8BA22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F95F1-834B-8823-DBA8-EE5137160344}"/>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23446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E1A0-7B5E-06B1-6BCE-A3D2309E23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E7192F-4F89-A1B9-78D4-DD6812DAD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B2660-064F-25B6-686D-0605528FFB27}"/>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5" name="Footer Placeholder 4">
            <a:extLst>
              <a:ext uri="{FF2B5EF4-FFF2-40B4-BE49-F238E27FC236}">
                <a16:creationId xmlns:a16="http://schemas.microsoft.com/office/drawing/2014/main" id="{04C3ACF1-3F8A-EBE8-BA40-DACDF2C7A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5F513-EB40-12DB-D8EC-F6DDC21199B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8965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A4F1-5867-CE68-6BA4-1509F05E9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D69BA4-698A-425C-7350-E439DD88CF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8E280-74CB-D8EA-FA15-B7E9622E9701}"/>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5" name="Footer Placeholder 4">
            <a:extLst>
              <a:ext uri="{FF2B5EF4-FFF2-40B4-BE49-F238E27FC236}">
                <a16:creationId xmlns:a16="http://schemas.microsoft.com/office/drawing/2014/main" id="{EB69E1BC-5516-5AEB-225B-34E642943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35A5C-4300-8A46-1F9A-8A5CA8A426E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25702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7283-264A-2AEB-3813-9A6CE77DFC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D2E224-CA12-59C3-9B95-314ADA853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8FC9DB-82FA-15F0-1329-78E6CAF404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38DD6C-76C0-27CD-3710-5D4216AB84B8}"/>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6" name="Footer Placeholder 5">
            <a:extLst>
              <a:ext uri="{FF2B5EF4-FFF2-40B4-BE49-F238E27FC236}">
                <a16:creationId xmlns:a16="http://schemas.microsoft.com/office/drawing/2014/main" id="{2840FC23-E1F0-8C27-51F2-378909EA8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DC6C2A-E612-8209-134D-35F302912215}"/>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62721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DC55-CD36-72DE-9CB4-413966BA54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7FB569-8AE7-FD4C-9D7F-D12D97229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FD80C2-754E-E261-4D1A-64996826D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D8AD9A-50BC-9DDD-7EDD-042C826B9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25089-12C2-E348-85E3-ED3283D2EF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68D950-C137-6DA6-057B-B5A80BBBEF60}"/>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8" name="Footer Placeholder 7">
            <a:extLst>
              <a:ext uri="{FF2B5EF4-FFF2-40B4-BE49-F238E27FC236}">
                <a16:creationId xmlns:a16="http://schemas.microsoft.com/office/drawing/2014/main" id="{69B65FBB-05E6-AFB7-F37A-87D565C87B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CC697C-2A28-5821-D172-D54B98DE7F1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59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731E-F6F3-8508-E248-8659ED2A55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A1BF5-7D36-E0C4-286E-1ABD44ED10E8}"/>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4" name="Footer Placeholder 3">
            <a:extLst>
              <a:ext uri="{FF2B5EF4-FFF2-40B4-BE49-F238E27FC236}">
                <a16:creationId xmlns:a16="http://schemas.microsoft.com/office/drawing/2014/main" id="{57CD69CF-CB59-44AE-61A6-DA7E5A8CFD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5442C0-2761-83DF-F27C-78F3BA39288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47273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8C3F0-780B-3A5D-6755-32F3D4EDBF89}"/>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3" name="Footer Placeholder 2">
            <a:extLst>
              <a:ext uri="{FF2B5EF4-FFF2-40B4-BE49-F238E27FC236}">
                <a16:creationId xmlns:a16="http://schemas.microsoft.com/office/drawing/2014/main" id="{0D9EBA8D-5B9A-B130-7CD5-91EBE95D0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6541D2-3343-A165-B08F-31045B6F7F4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00651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C3B0-6FB8-47B2-E8E7-91A54FCFD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B262C-CC68-42D6-C172-2715A5597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9C4891-2E67-638B-09B0-21FB686D3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C2965-30D4-8E6C-D1FD-9D56657F951C}"/>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6" name="Footer Placeholder 5">
            <a:extLst>
              <a:ext uri="{FF2B5EF4-FFF2-40B4-BE49-F238E27FC236}">
                <a16:creationId xmlns:a16="http://schemas.microsoft.com/office/drawing/2014/main" id="{AE280EB6-817A-16D9-D9D6-609F064E59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564DED-D31F-E1B1-488A-E57EB10C7C5B}"/>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555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053D-A0CF-2500-E610-67B50D3D0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88A3FC-81C7-0B77-ED20-D73A4C060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762022-9EEC-086E-D825-CC7553BF8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2F6FC-C708-BEC1-2141-26A1AD6422A7}"/>
              </a:ext>
            </a:extLst>
          </p:cNvPr>
          <p:cNvSpPr>
            <a:spLocks noGrp="1"/>
          </p:cNvSpPr>
          <p:nvPr>
            <p:ph type="dt" sz="half" idx="10"/>
          </p:nvPr>
        </p:nvSpPr>
        <p:spPr/>
        <p:txBody>
          <a:bodyPr/>
          <a:lstStyle/>
          <a:p>
            <a:fld id="{AFA7A63D-2471-43A0-8AFB-BF12A22910D1}" type="datetimeFigureOut">
              <a:rPr lang="en-GB" smtClean="0"/>
              <a:t>29/01/2026</a:t>
            </a:fld>
            <a:endParaRPr lang="en-GB"/>
          </a:p>
        </p:txBody>
      </p:sp>
      <p:sp>
        <p:nvSpPr>
          <p:cNvPr id="6" name="Footer Placeholder 5">
            <a:extLst>
              <a:ext uri="{FF2B5EF4-FFF2-40B4-BE49-F238E27FC236}">
                <a16:creationId xmlns:a16="http://schemas.microsoft.com/office/drawing/2014/main" id="{FD406554-2278-54F8-9D6E-E3732122AE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6DCDFC-2600-99B3-822D-AEB069EECE6A}"/>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4602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6CB0D-D080-E3CD-A910-B991B5C7C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C52A02-5203-FFF2-DA40-998833330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63CE49-6E43-DFCF-2214-687FF7EFB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A7A63D-2471-43A0-8AFB-BF12A22910D1}" type="datetimeFigureOut">
              <a:rPr lang="en-GB" smtClean="0"/>
              <a:t>29/01/2026</a:t>
            </a:fld>
            <a:endParaRPr lang="en-GB"/>
          </a:p>
        </p:txBody>
      </p:sp>
      <p:sp>
        <p:nvSpPr>
          <p:cNvPr id="5" name="Footer Placeholder 4">
            <a:extLst>
              <a:ext uri="{FF2B5EF4-FFF2-40B4-BE49-F238E27FC236}">
                <a16:creationId xmlns:a16="http://schemas.microsoft.com/office/drawing/2014/main" id="{AF4F020F-A3B0-CAC0-B5D7-3FAD7223E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E9D757-F1BE-8392-686D-A638AA105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C5F2E5-92FC-4754-B86D-00225C73A162}" type="slidenum">
              <a:rPr lang="en-GB" smtClean="0"/>
              <a:t>‹#›</a:t>
            </a:fld>
            <a:endParaRPr lang="en-GB"/>
          </a:p>
        </p:txBody>
      </p:sp>
    </p:spTree>
    <p:extLst>
      <p:ext uri="{BB962C8B-B14F-4D97-AF65-F5344CB8AC3E}">
        <p14:creationId xmlns:p14="http://schemas.microsoft.com/office/powerpoint/2010/main" val="385329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npg.org.uk/collections/search/portrait/mw272045/Jane-Seymour?LinkID=mp11079&amp;search=sas&amp;sText=jane+seymour&amp;OConly=true&amp;role=sit&amp;rNo=0" TargetMode="Externa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s://www.metmuseum.org/art/collection/search/436667" TargetMode="External"/><Relationship Id="rId17" Type="http://schemas.openxmlformats.org/officeDocument/2006/relationships/image" Target="../media/image12.jpeg"/><Relationship Id="rId2" Type="http://schemas.openxmlformats.org/officeDocument/2006/relationships/notesSlide" Target="../notesSlides/notesSlide2.xml"/><Relationship Id="rId16" Type="http://schemas.openxmlformats.org/officeDocument/2006/relationships/hyperlink" Target="https://www.rct.uk/collection/404438/henry-viii-1491-1547" TargetMode="External"/><Relationship Id="rId1" Type="http://schemas.openxmlformats.org/officeDocument/2006/relationships/slideLayout" Target="../slideLayouts/slideLayout2.xml"/><Relationship Id="rId6" Type="http://schemas.openxmlformats.org/officeDocument/2006/relationships/hyperlink" Target="https://www.npg.org.uk/collections/search/portrait/mw00142/Anne-Boleyn?search=sp&amp;sText=anne+boleyn&amp;rNo=0" TargetMode="Externa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image" Target="../media/image11.jpeg"/><Relationship Id="rId10" Type="http://schemas.openxmlformats.org/officeDocument/2006/relationships/hyperlink" Target="https://collections.louvre.fr/ark:/53355/cl010062615" TargetMode="External"/><Relationship Id="rId4" Type="http://schemas.openxmlformats.org/officeDocument/2006/relationships/hyperlink" Target="https://www.bridgemanimages.com/en/anglo-flemish-school/portrait-of-queen-catherine-of-aragon-early-1530s-oil-on-oak-panel/oil-on-oak-panel/asset/275296" TargetMode="External"/><Relationship Id="rId9" Type="http://schemas.openxmlformats.org/officeDocument/2006/relationships/image" Target="../media/image8.jpeg"/><Relationship Id="rId14" Type="http://schemas.openxmlformats.org/officeDocument/2006/relationships/hyperlink" Target="https://www.npg.org.uk/collections/search/portrait/mw01147/Katherine-Par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5.jpeg"/><Relationship Id="rId7"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5.jpe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36.jpeg"/><Relationship Id="rId10" Type="http://schemas.openxmlformats.org/officeDocument/2006/relationships/image" Target="../media/image47.png"/><Relationship Id="rId4" Type="http://schemas.openxmlformats.org/officeDocument/2006/relationships/image" Target="../media/image35.jpe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1.jpeg"/><Relationship Id="rId7"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37FA911-CD8F-39E0-66D2-23F5EE4194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7" cy="6908121"/>
          </a:xfrm>
          <a:prstGeom prst="rect">
            <a:avLst/>
          </a:prstGeom>
        </p:spPr>
      </p:pic>
      <p:sp>
        <p:nvSpPr>
          <p:cNvPr id="45" name="Rectangle 44">
            <a:extLst>
              <a:ext uri="{FF2B5EF4-FFF2-40B4-BE49-F238E27FC236}">
                <a16:creationId xmlns:a16="http://schemas.microsoft.com/office/drawing/2014/main" id="{6EC44F16-B777-4604-E88A-52353AAEEBBE}"/>
              </a:ext>
              <a:ext uri="{C183D7F6-B498-43B3-948B-1728B52AA6E4}">
                <adec:decorative xmlns:adec="http://schemas.microsoft.com/office/drawing/2017/decorative" val="1"/>
              </a:ext>
            </a:extLst>
          </p:cNvPr>
          <p:cNvSpPr/>
          <p:nvPr/>
        </p:nvSpPr>
        <p:spPr>
          <a:xfrm>
            <a:off x="767220" y="6287810"/>
            <a:ext cx="4953368" cy="620310"/>
          </a:xfrm>
          <a:prstGeom prst="rect">
            <a:avLst/>
          </a:prstGeom>
          <a:solidFill>
            <a:srgbClr val="CB8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A3F65CC-DACC-FEE3-20F5-8E517ABD478D}"/>
              </a:ext>
            </a:extLst>
          </p:cNvPr>
          <p:cNvSpPr>
            <a:spLocks noGrp="1"/>
          </p:cNvSpPr>
          <p:nvPr>
            <p:ph type="title"/>
          </p:nvPr>
        </p:nvSpPr>
        <p:spPr>
          <a:xfrm>
            <a:off x="444482" y="-1164178"/>
            <a:ext cx="10515600" cy="1325563"/>
          </a:xfrm>
        </p:spPr>
        <p:txBody>
          <a:bodyPr/>
          <a:lstStyle/>
          <a:p>
            <a:r>
              <a:rPr lang="en-US">
                <a:solidFill>
                  <a:srgbClr val="EAEDF0"/>
                </a:solidFill>
              </a:rPr>
              <a:t>Fact sheet with portraits</a:t>
            </a:r>
          </a:p>
        </p:txBody>
      </p:sp>
      <p:sp>
        <p:nvSpPr>
          <p:cNvPr id="44" name="Title 8">
            <a:extLst>
              <a:ext uri="{FF2B5EF4-FFF2-40B4-BE49-F238E27FC236}">
                <a16:creationId xmlns:a16="http://schemas.microsoft.com/office/drawing/2014/main" id="{BE58FE50-AE58-67D9-C81C-949629D91981}"/>
              </a:ext>
            </a:extLst>
          </p:cNvPr>
          <p:cNvSpPr txBox="1">
            <a:spLocks/>
          </p:cNvSpPr>
          <p:nvPr/>
        </p:nvSpPr>
        <p:spPr>
          <a:xfrm>
            <a:off x="887129" y="6296737"/>
            <a:ext cx="671940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2000" b="1">
                <a:solidFill>
                  <a:schemeClr val="bg1"/>
                </a:solidFill>
                <a:latin typeface="Open Sans Condensed"/>
                <a:ea typeface="Open Sans Condensed" panose="020B0306030504020204" pitchFamily="34" charset="0"/>
                <a:cs typeface="Open Sans Condensed" panose="020B0306030504020204" pitchFamily="34" charset="0"/>
              </a:rPr>
              <a:t>SIX TUDOR QUEENS &amp; HENRY VIII</a:t>
            </a:r>
          </a:p>
        </p:txBody>
      </p:sp>
      <p:pic>
        <p:nvPicPr>
          <p:cNvPr id="50" name="Picture 49" descr="Painting of Katherine of Aragon">
            <a:hlinkClick r:id="rId4"/>
            <a:extLst>
              <a:ext uri="{FF2B5EF4-FFF2-40B4-BE49-F238E27FC236}">
                <a16:creationId xmlns:a16="http://schemas.microsoft.com/office/drawing/2014/main" id="{A342AE92-7CAD-5473-0541-91880750E72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4400" y="346004"/>
            <a:ext cx="1512000" cy="3081429"/>
          </a:xfrm>
          <a:prstGeom prst="rect">
            <a:avLst/>
          </a:prstGeom>
        </p:spPr>
      </p:pic>
      <p:sp>
        <p:nvSpPr>
          <p:cNvPr id="4" name="TextBox 3">
            <a:extLst>
              <a:ext uri="{FF2B5EF4-FFF2-40B4-BE49-F238E27FC236}">
                <a16:creationId xmlns:a16="http://schemas.microsoft.com/office/drawing/2014/main" id="{3CB758D7-B65A-EC25-DD86-622BD9736324}"/>
              </a:ext>
            </a:extLst>
          </p:cNvPr>
          <p:cNvSpPr txBox="1"/>
          <p:nvPr/>
        </p:nvSpPr>
        <p:spPr>
          <a:xfrm>
            <a:off x="485581" y="2532830"/>
            <a:ext cx="1956633" cy="646331"/>
          </a:xfrm>
          <a:prstGeom prst="rect">
            <a:avLst/>
          </a:prstGeom>
          <a:noFill/>
        </p:spPr>
        <p:txBody>
          <a:bodyPr wrap="square" rtlCol="0">
            <a:spAutoFit/>
          </a:bodyPr>
          <a:lstStyle/>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KATHERINE </a:t>
            </a:r>
          </a:p>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OF ARAGON</a:t>
            </a:r>
          </a:p>
        </p:txBody>
      </p:sp>
      <p:sp>
        <p:nvSpPr>
          <p:cNvPr id="14" name="TextBox 13">
            <a:extLst>
              <a:ext uri="{FF2B5EF4-FFF2-40B4-BE49-F238E27FC236}">
                <a16:creationId xmlns:a16="http://schemas.microsoft.com/office/drawing/2014/main" id="{1F5A7497-9EB7-3FA7-F1EC-12AC88133DE1}"/>
              </a:ext>
            </a:extLst>
          </p:cNvPr>
          <p:cNvSpPr txBox="1"/>
          <p:nvPr/>
        </p:nvSpPr>
        <p:spPr>
          <a:xfrm>
            <a:off x="485578" y="3092417"/>
            <a:ext cx="1238250" cy="307777"/>
          </a:xfrm>
          <a:prstGeom prst="rect">
            <a:avLst/>
          </a:prstGeom>
          <a:noFill/>
        </p:spPr>
        <p:txBody>
          <a:bodyPr wrap="square" rtlCol="0">
            <a:spAutoFit/>
          </a:bodyPr>
          <a:lstStyle/>
          <a:p>
            <a:r>
              <a:rPr lang="en-US" sz="14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1485-1536</a:t>
            </a:r>
          </a:p>
        </p:txBody>
      </p:sp>
      <p:sp>
        <p:nvSpPr>
          <p:cNvPr id="9" name="TextBox 8">
            <a:extLst>
              <a:ext uri="{FF2B5EF4-FFF2-40B4-BE49-F238E27FC236}">
                <a16:creationId xmlns:a16="http://schemas.microsoft.com/office/drawing/2014/main" id="{CC44C415-A0B4-94E3-5492-904B03BD2E02}"/>
              </a:ext>
            </a:extLst>
          </p:cNvPr>
          <p:cNvSpPr txBox="1"/>
          <p:nvPr/>
        </p:nvSpPr>
        <p:spPr>
          <a:xfrm>
            <a:off x="469209" y="3456086"/>
            <a:ext cx="1488936" cy="1303306"/>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first wife, they were married 24 years before they separated. They had one child Mary, the future Mary I. </a:t>
            </a:r>
            <a:endParaRPr lang="en-GB" sz="900">
              <a:latin typeface="Georgia" panose="02040502050405020303" pitchFamily="18" charset="0"/>
              <a:ea typeface="Times New Roman" panose="02020603050405020304" pitchFamily="18" charset="0"/>
              <a:cs typeface="Times New Roman" panose="02020603050405020304" pitchFamily="18" charset="0"/>
            </a:endParaRPr>
          </a:p>
          <a:p>
            <a:pPr>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00D2EE79-8567-D1A0-98C9-906B31577EA8}"/>
              </a:ext>
            </a:extLst>
          </p:cNvPr>
          <p:cNvSpPr txBox="1"/>
          <p:nvPr/>
        </p:nvSpPr>
        <p:spPr>
          <a:xfrm>
            <a:off x="458576" y="4313536"/>
            <a:ext cx="1473431" cy="2106731"/>
          </a:xfrm>
          <a:prstGeom prst="rect">
            <a:avLst/>
          </a:prstGeom>
          <a:noFill/>
        </p:spPr>
        <p:txBody>
          <a:bodyPr wrap="square" rtlCol="0">
            <a:spAutoFit/>
          </a:bodyPr>
          <a:lstStyle/>
          <a:p>
            <a:pPr marL="179388" lvl="0" indent="-179388">
              <a:lnSpc>
                <a:spcPct val="116000"/>
              </a:lnSpc>
              <a:buSzPct val="100000"/>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A Spanish princess, her mother was a powerful queen</a:t>
            </a:r>
          </a:p>
          <a:p>
            <a:pPr marL="179388" lvl="0" indent="-179388">
              <a:lnSpc>
                <a:spcPct val="116000"/>
              </a:lnSpc>
              <a:buSzPct val="100000"/>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One of the first female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ambassadors</a:t>
            </a:r>
            <a:endParaRPr lang="en-GB" sz="900">
              <a:effectLst/>
              <a:latin typeface="Georgia" panose="02040502050405020303" pitchFamily="18" charset="0"/>
              <a:ea typeface="Times New Roman" panose="02020603050405020304" pitchFamily="18" charset="0"/>
              <a:cs typeface="Times New Roman" panose="02020603050405020304" pitchFamily="18" charset="0"/>
            </a:endParaRPr>
          </a:p>
          <a:p>
            <a:pPr marL="179388" lvl="0" indent="-179388">
              <a:lnSpc>
                <a:spcPct val="116000"/>
              </a:lnSpc>
              <a:buSzPct val="100000"/>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Ruled as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regent </a:t>
            </a:r>
            <a:r>
              <a:rPr lang="en-GB" sz="900">
                <a:effectLst/>
                <a:latin typeface="Georgia" panose="02040502050405020303" pitchFamily="18" charset="0"/>
                <a:ea typeface="Times New Roman" panose="02020603050405020304" pitchFamily="18" charset="0"/>
                <a:cs typeface="Times New Roman" panose="02020603050405020304" pitchFamily="18" charset="0"/>
              </a:rPr>
              <a:t>and inspired an army</a:t>
            </a:r>
          </a:p>
          <a:p>
            <a:pPr marL="179388" lvl="0" indent="-179388">
              <a:lnSpc>
                <a:spcPct val="116000"/>
              </a:lnSpc>
              <a:spcAft>
                <a:spcPts val="800"/>
              </a:spcAft>
              <a:buSzPct val="100000"/>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Stood up for herself and her daughter</a:t>
            </a:r>
          </a:p>
          <a:p>
            <a:pPr lvl="0">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pic>
        <p:nvPicPr>
          <p:cNvPr id="6" name="Picture 5" descr="Painting of Anne Boleyn">
            <a:hlinkClick r:id="rId6"/>
            <a:extLst>
              <a:ext uri="{FF2B5EF4-FFF2-40B4-BE49-F238E27FC236}">
                <a16:creationId xmlns:a16="http://schemas.microsoft.com/office/drawing/2014/main" id="{407D8A14-DE6B-C584-4989-B17267CCA41B}"/>
              </a:ext>
            </a:extLst>
          </p:cNvPr>
          <p:cNvPicPr preferRelativeResize="0">
            <a:picLocks/>
          </p:cNvPicPr>
          <p:nvPr/>
        </p:nvPicPr>
        <p:blipFill rotWithShape="1">
          <a:blip r:embed="rId7" cstate="print">
            <a:extLst>
              <a:ext uri="{28A0092B-C50C-407E-A947-70E740481C1C}">
                <a14:useLocalDpi xmlns:a14="http://schemas.microsoft.com/office/drawing/2010/main"/>
              </a:ext>
            </a:extLst>
          </a:blip>
          <a:srcRect/>
          <a:stretch/>
        </p:blipFill>
        <p:spPr>
          <a:xfrm>
            <a:off x="2116585" y="345600"/>
            <a:ext cx="1512876" cy="3081600"/>
          </a:xfrm>
          <a:prstGeom prst="rect">
            <a:avLst/>
          </a:prstGeom>
        </p:spPr>
      </p:pic>
      <p:sp>
        <p:nvSpPr>
          <p:cNvPr id="15" name="TextBox 14">
            <a:extLst>
              <a:ext uri="{FF2B5EF4-FFF2-40B4-BE49-F238E27FC236}">
                <a16:creationId xmlns:a16="http://schemas.microsoft.com/office/drawing/2014/main" id="{D84A7946-BF78-4BB7-2113-CE137C48A15B}"/>
              </a:ext>
            </a:extLst>
          </p:cNvPr>
          <p:cNvSpPr txBox="1"/>
          <p:nvPr/>
        </p:nvSpPr>
        <p:spPr>
          <a:xfrm>
            <a:off x="2142065" y="2529228"/>
            <a:ext cx="1458039" cy="655856"/>
          </a:xfrm>
          <a:prstGeom prst="rect">
            <a:avLst/>
          </a:prstGeom>
          <a:noFill/>
        </p:spPr>
        <p:txBody>
          <a:bodyPr wrap="square" rtlCol="0">
            <a:spAutoFit/>
          </a:bodyPr>
          <a:lstStyle/>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ANNE</a:t>
            </a:r>
          </a:p>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BOLEYN</a:t>
            </a:r>
          </a:p>
        </p:txBody>
      </p:sp>
      <p:sp>
        <p:nvSpPr>
          <p:cNvPr id="16" name="TextBox 15">
            <a:extLst>
              <a:ext uri="{FF2B5EF4-FFF2-40B4-BE49-F238E27FC236}">
                <a16:creationId xmlns:a16="http://schemas.microsoft.com/office/drawing/2014/main" id="{F5DB4771-C6B0-56E3-6284-1929D0AD0BB5}"/>
              </a:ext>
            </a:extLst>
          </p:cNvPr>
          <p:cNvSpPr txBox="1"/>
          <p:nvPr/>
        </p:nvSpPr>
        <p:spPr>
          <a:xfrm>
            <a:off x="2139111" y="3082038"/>
            <a:ext cx="1238250" cy="307777"/>
          </a:xfrm>
          <a:prstGeom prst="rect">
            <a:avLst/>
          </a:prstGeom>
          <a:noFill/>
        </p:spPr>
        <p:txBody>
          <a:bodyPr wrap="square" rtlCol="0">
            <a:spAutoFit/>
          </a:bodyPr>
          <a:lstStyle/>
          <a:p>
            <a:r>
              <a:rPr lang="en-US" sz="14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c1501-36</a:t>
            </a:r>
          </a:p>
        </p:txBody>
      </p:sp>
      <p:sp>
        <p:nvSpPr>
          <p:cNvPr id="2" name="TextBox 1">
            <a:extLst>
              <a:ext uri="{FF2B5EF4-FFF2-40B4-BE49-F238E27FC236}">
                <a16:creationId xmlns:a16="http://schemas.microsoft.com/office/drawing/2014/main" id="{CF0642AE-340D-7A87-6D17-8963A3B46917}"/>
              </a:ext>
            </a:extLst>
          </p:cNvPr>
          <p:cNvSpPr txBox="1"/>
          <p:nvPr/>
        </p:nvSpPr>
        <p:spPr>
          <a:xfrm>
            <a:off x="2117469" y="3456086"/>
            <a:ext cx="1472054" cy="1463991"/>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second wife. They were married 3 years before Anne was executed. They had one child Elizabeth, the future Elizabeth I.</a:t>
            </a:r>
          </a:p>
          <a:p>
            <a:pPr>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83E225B4-0BA9-AB1A-E3F4-F1E9547C774F}"/>
              </a:ext>
            </a:extLst>
          </p:cNvPr>
          <p:cNvSpPr txBox="1"/>
          <p:nvPr/>
        </p:nvSpPr>
        <p:spPr>
          <a:xfrm>
            <a:off x="2096228" y="4467043"/>
            <a:ext cx="1493295" cy="2106731"/>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Educated in the Netherlands and France</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Interested in new religious ideas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Protestantism</a:t>
            </a:r>
            <a:r>
              <a:rPr lang="en-GB" sz="900">
                <a:effectLst/>
                <a:latin typeface="Georgia" panose="02040502050405020303" pitchFamily="18" charset="0"/>
                <a:ea typeface="Times New Roman" panose="02020603050405020304" pitchFamily="18" charset="0"/>
                <a:cs typeface="Times New Roman" panose="02020603050405020304" pitchFamily="18" charset="0"/>
              </a:rPr>
              <a:t>)</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Intelligent and outspoken</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Had powerful female friends in Europe</a:t>
            </a:r>
          </a:p>
          <a:p>
            <a:pPr lvl="0">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pic>
        <p:nvPicPr>
          <p:cNvPr id="48" name="Picture 47" descr="Painting of Jane Seymour">
            <a:hlinkClick r:id="rId8"/>
            <a:extLst>
              <a:ext uri="{FF2B5EF4-FFF2-40B4-BE49-F238E27FC236}">
                <a16:creationId xmlns:a16="http://schemas.microsoft.com/office/drawing/2014/main" id="{F899C707-F0D0-1D65-83CE-2094CE9A4366}"/>
              </a:ext>
            </a:extLst>
          </p:cNvPr>
          <p:cNvPicPr>
            <a:picLocks/>
          </p:cNvPicPr>
          <p:nvPr/>
        </p:nvPicPr>
        <p:blipFill rotWithShape="1">
          <a:blip r:embed="rId9" cstate="print">
            <a:extLst>
              <a:ext uri="{28A0092B-C50C-407E-A947-70E740481C1C}">
                <a14:useLocalDpi xmlns:a14="http://schemas.microsoft.com/office/drawing/2010/main"/>
              </a:ext>
            </a:extLst>
          </a:blip>
          <a:srcRect/>
          <a:stretch/>
        </p:blipFill>
        <p:spPr>
          <a:xfrm>
            <a:off x="3734027" y="345600"/>
            <a:ext cx="1512000" cy="3081600"/>
          </a:xfrm>
          <a:prstGeom prst="rect">
            <a:avLst/>
          </a:prstGeom>
        </p:spPr>
      </p:pic>
      <p:sp>
        <p:nvSpPr>
          <p:cNvPr id="18" name="TextBox 17">
            <a:extLst>
              <a:ext uri="{FF2B5EF4-FFF2-40B4-BE49-F238E27FC236}">
                <a16:creationId xmlns:a16="http://schemas.microsoft.com/office/drawing/2014/main" id="{987C482E-CCFA-DB95-1B72-FFCB82AA603E}"/>
              </a:ext>
            </a:extLst>
          </p:cNvPr>
          <p:cNvSpPr txBox="1"/>
          <p:nvPr/>
        </p:nvSpPr>
        <p:spPr>
          <a:xfrm>
            <a:off x="3730968" y="2532830"/>
            <a:ext cx="1515189" cy="646331"/>
          </a:xfrm>
          <a:prstGeom prst="rect">
            <a:avLst/>
          </a:prstGeom>
          <a:noFill/>
        </p:spPr>
        <p:txBody>
          <a:bodyPr wrap="square" rtlCol="0">
            <a:spAutoFit/>
          </a:bodyPr>
          <a:lstStyle/>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JANE </a:t>
            </a:r>
          </a:p>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SEYMOUR</a:t>
            </a:r>
          </a:p>
        </p:txBody>
      </p:sp>
      <p:sp>
        <p:nvSpPr>
          <p:cNvPr id="19" name="TextBox 18">
            <a:extLst>
              <a:ext uri="{FF2B5EF4-FFF2-40B4-BE49-F238E27FC236}">
                <a16:creationId xmlns:a16="http://schemas.microsoft.com/office/drawing/2014/main" id="{2B5D2504-21B3-9897-32E4-BEAB331A30CA}"/>
              </a:ext>
            </a:extLst>
          </p:cNvPr>
          <p:cNvSpPr txBox="1"/>
          <p:nvPr/>
        </p:nvSpPr>
        <p:spPr>
          <a:xfrm>
            <a:off x="3740493" y="3092417"/>
            <a:ext cx="1238250" cy="307777"/>
          </a:xfrm>
          <a:prstGeom prst="rect">
            <a:avLst/>
          </a:prstGeom>
          <a:noFill/>
        </p:spPr>
        <p:txBody>
          <a:bodyPr wrap="square" rtlCol="0">
            <a:spAutoFit/>
          </a:bodyPr>
          <a:lstStyle/>
          <a:p>
            <a:r>
              <a:rPr lang="en-US" sz="14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1509-37</a:t>
            </a:r>
          </a:p>
        </p:txBody>
      </p:sp>
      <p:sp>
        <p:nvSpPr>
          <p:cNvPr id="21" name="TextBox 20">
            <a:extLst>
              <a:ext uri="{FF2B5EF4-FFF2-40B4-BE49-F238E27FC236}">
                <a16:creationId xmlns:a16="http://schemas.microsoft.com/office/drawing/2014/main" id="{3406BE86-ECF2-AAC6-A3B6-78C1ABCC2014}"/>
              </a:ext>
            </a:extLst>
          </p:cNvPr>
          <p:cNvSpPr txBox="1"/>
          <p:nvPr/>
        </p:nvSpPr>
        <p:spPr>
          <a:xfrm>
            <a:off x="3734333" y="3456086"/>
            <a:ext cx="1499871" cy="882293"/>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third wife, they were married 1 year before Jane died. They had one child Edward, the future Edward VI.</a:t>
            </a:r>
          </a:p>
        </p:txBody>
      </p:sp>
      <p:sp>
        <p:nvSpPr>
          <p:cNvPr id="20" name="TextBox 19">
            <a:extLst>
              <a:ext uri="{FF2B5EF4-FFF2-40B4-BE49-F238E27FC236}">
                <a16:creationId xmlns:a16="http://schemas.microsoft.com/office/drawing/2014/main" id="{6A5308AC-695D-B528-40AE-3BE35AA94C11}"/>
              </a:ext>
            </a:extLst>
          </p:cNvPr>
          <p:cNvSpPr txBox="1"/>
          <p:nvPr/>
        </p:nvSpPr>
        <p:spPr>
          <a:xfrm>
            <a:off x="3739230" y="4324169"/>
            <a:ext cx="1494974" cy="2106731"/>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Worked as a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Lady-in-waiting</a:t>
            </a:r>
            <a:endParaRPr lang="en-GB" sz="900">
              <a:effectLst/>
              <a:latin typeface="Georgia" panose="02040502050405020303" pitchFamily="18" charset="0"/>
              <a:ea typeface="Times New Roman" panose="02020603050405020304" pitchFamily="18" charset="0"/>
              <a:cs typeface="Times New Roman" panose="02020603050405020304" pitchFamily="18" charset="0"/>
            </a:endParaRP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Tried to protect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Catholics </a:t>
            </a:r>
            <a:r>
              <a:rPr lang="en-GB" sz="900">
                <a:effectLst/>
                <a:latin typeface="Georgia" panose="02040502050405020303" pitchFamily="18" charset="0"/>
                <a:ea typeface="Times New Roman" panose="02020603050405020304" pitchFamily="18" charset="0"/>
                <a:cs typeface="Times New Roman" panose="02020603050405020304" pitchFamily="18" charset="0"/>
              </a:rPr>
              <a:t>and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monasteries</a:t>
            </a:r>
            <a:endParaRPr lang="en-GB" sz="900">
              <a:effectLst/>
              <a:latin typeface="Georgia" panose="02040502050405020303" pitchFamily="18" charset="0"/>
              <a:ea typeface="Times New Roman" panose="02020603050405020304" pitchFamily="18" charset="0"/>
              <a:cs typeface="Times New Roman" panose="02020603050405020304" pitchFamily="18" charset="0"/>
            </a:endParaRP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There are not many historic</a:t>
            </a:r>
            <a:r>
              <a:rPr lang="en-GB" sz="900" b="1">
                <a:effectLst/>
                <a:latin typeface="Georgia" panose="02040502050405020303" pitchFamily="18" charset="0"/>
                <a:ea typeface="Times New Roman" panose="02020603050405020304" pitchFamily="18" charset="0"/>
                <a:cs typeface="Times New Roman" panose="02020603050405020304" pitchFamily="18" charset="0"/>
              </a:rPr>
              <a:t> sources </a:t>
            </a:r>
            <a:r>
              <a:rPr lang="en-GB" sz="900">
                <a:effectLst/>
                <a:latin typeface="Georgia" panose="02040502050405020303" pitchFamily="18" charset="0"/>
                <a:ea typeface="Times New Roman" panose="02020603050405020304" pitchFamily="18" charset="0"/>
                <a:cs typeface="Times New Roman" panose="02020603050405020304" pitchFamily="18" charset="0"/>
              </a:rPr>
              <a:t>from Jane herself</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Jane’s personality is a mystery</a:t>
            </a:r>
          </a:p>
          <a:p>
            <a:pPr lvl="0">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pic>
        <p:nvPicPr>
          <p:cNvPr id="47" name="Picture 46" descr="Painting of Anne of Cleves">
            <a:hlinkClick r:id="rId10"/>
            <a:extLst>
              <a:ext uri="{FF2B5EF4-FFF2-40B4-BE49-F238E27FC236}">
                <a16:creationId xmlns:a16="http://schemas.microsoft.com/office/drawing/2014/main" id="{A99E25CE-B48F-299D-39B4-7D76A9D5FFD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340350" y="345600"/>
            <a:ext cx="1512075" cy="3081600"/>
          </a:xfrm>
          <a:prstGeom prst="rect">
            <a:avLst/>
          </a:prstGeom>
        </p:spPr>
      </p:pic>
      <p:sp>
        <p:nvSpPr>
          <p:cNvPr id="22" name="TextBox 21">
            <a:extLst>
              <a:ext uri="{FF2B5EF4-FFF2-40B4-BE49-F238E27FC236}">
                <a16:creationId xmlns:a16="http://schemas.microsoft.com/office/drawing/2014/main" id="{0D4FC8E7-AE35-31DA-060E-AAD562F9F9B3}"/>
              </a:ext>
            </a:extLst>
          </p:cNvPr>
          <p:cNvSpPr txBox="1"/>
          <p:nvPr/>
        </p:nvSpPr>
        <p:spPr>
          <a:xfrm>
            <a:off x="5348954" y="2536320"/>
            <a:ext cx="1921804" cy="646331"/>
          </a:xfrm>
          <a:prstGeom prst="rect">
            <a:avLst/>
          </a:prstGeom>
          <a:noFill/>
        </p:spPr>
        <p:txBody>
          <a:bodyPr wrap="square" rtlCol="0">
            <a:spAutoFit/>
          </a:bodyPr>
          <a:lstStyle/>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ANNE </a:t>
            </a:r>
          </a:p>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OF CLEVES</a:t>
            </a:r>
          </a:p>
        </p:txBody>
      </p:sp>
      <p:sp>
        <p:nvSpPr>
          <p:cNvPr id="23" name="TextBox 22">
            <a:extLst>
              <a:ext uri="{FF2B5EF4-FFF2-40B4-BE49-F238E27FC236}">
                <a16:creationId xmlns:a16="http://schemas.microsoft.com/office/drawing/2014/main" id="{E4BA521A-90D1-E5C6-C193-13ADB0B9C83D}"/>
              </a:ext>
            </a:extLst>
          </p:cNvPr>
          <p:cNvSpPr txBox="1"/>
          <p:nvPr/>
        </p:nvSpPr>
        <p:spPr>
          <a:xfrm>
            <a:off x="5396579" y="3083552"/>
            <a:ext cx="1238250" cy="307777"/>
          </a:xfrm>
          <a:prstGeom prst="rect">
            <a:avLst/>
          </a:prstGeom>
          <a:noFill/>
        </p:spPr>
        <p:txBody>
          <a:bodyPr wrap="square" rtlCol="0">
            <a:spAutoFit/>
          </a:bodyPr>
          <a:lstStyle/>
          <a:p>
            <a:r>
              <a:rPr lang="en-US" sz="14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1515-57</a:t>
            </a:r>
          </a:p>
        </p:txBody>
      </p:sp>
      <p:sp>
        <p:nvSpPr>
          <p:cNvPr id="27" name="TextBox 26">
            <a:extLst>
              <a:ext uri="{FF2B5EF4-FFF2-40B4-BE49-F238E27FC236}">
                <a16:creationId xmlns:a16="http://schemas.microsoft.com/office/drawing/2014/main" id="{1666DAD1-BA63-AFDB-799F-92874144D829}"/>
              </a:ext>
            </a:extLst>
          </p:cNvPr>
          <p:cNvSpPr txBox="1"/>
          <p:nvPr/>
        </p:nvSpPr>
        <p:spPr>
          <a:xfrm>
            <a:off x="5395167" y="3458952"/>
            <a:ext cx="1474328" cy="721608"/>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fourth wife, they were married a few months before they divorced.</a:t>
            </a:r>
          </a:p>
        </p:txBody>
      </p:sp>
      <p:sp>
        <p:nvSpPr>
          <p:cNvPr id="24" name="TextBox 23">
            <a:extLst>
              <a:ext uri="{FF2B5EF4-FFF2-40B4-BE49-F238E27FC236}">
                <a16:creationId xmlns:a16="http://schemas.microsoft.com/office/drawing/2014/main" id="{BF2B7E41-29B3-F76B-C4E1-8B63B4723E45}"/>
              </a:ext>
            </a:extLst>
          </p:cNvPr>
          <p:cNvSpPr txBox="1"/>
          <p:nvPr/>
        </p:nvSpPr>
        <p:spPr>
          <a:xfrm>
            <a:off x="5396998" y="4152678"/>
            <a:ext cx="1499871" cy="2007088"/>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Became an independent woman (which was unusual in the Tudor period)</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Had her own castles and her own money</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Enjoyed her life hunting and gambling</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Got on very well with her servants, step-children and Catherine Howard</a:t>
            </a:r>
          </a:p>
        </p:txBody>
      </p:sp>
      <p:pic>
        <p:nvPicPr>
          <p:cNvPr id="10" name="Picture 9" descr="Painting of Catherine Howard">
            <a:hlinkClick r:id="rId12"/>
            <a:extLst>
              <a:ext uri="{FF2B5EF4-FFF2-40B4-BE49-F238E27FC236}">
                <a16:creationId xmlns:a16="http://schemas.microsoft.com/office/drawing/2014/main" id="{34FC2B99-7503-73D4-AE34-3BA5D27671D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985496" y="345600"/>
            <a:ext cx="1512000" cy="3081429"/>
          </a:xfrm>
          <a:prstGeom prst="rect">
            <a:avLst/>
          </a:prstGeom>
        </p:spPr>
      </p:pic>
      <p:sp>
        <p:nvSpPr>
          <p:cNvPr id="29" name="TextBox 28">
            <a:extLst>
              <a:ext uri="{FF2B5EF4-FFF2-40B4-BE49-F238E27FC236}">
                <a16:creationId xmlns:a16="http://schemas.microsoft.com/office/drawing/2014/main" id="{F6BF16A1-916E-F293-BD15-7A7C3E9412C2}"/>
              </a:ext>
            </a:extLst>
          </p:cNvPr>
          <p:cNvSpPr txBox="1"/>
          <p:nvPr/>
        </p:nvSpPr>
        <p:spPr>
          <a:xfrm>
            <a:off x="6985770" y="2530369"/>
            <a:ext cx="1969429" cy="646331"/>
          </a:xfrm>
          <a:prstGeom prst="rect">
            <a:avLst/>
          </a:prstGeom>
          <a:noFill/>
        </p:spPr>
        <p:txBody>
          <a:bodyPr wrap="square" rtlCol="0">
            <a:spAutoFit/>
          </a:bodyPr>
          <a:lstStyle/>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CATHERINE</a:t>
            </a:r>
          </a:p>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HOWARD</a:t>
            </a:r>
          </a:p>
        </p:txBody>
      </p:sp>
      <p:sp>
        <p:nvSpPr>
          <p:cNvPr id="30" name="TextBox 29">
            <a:extLst>
              <a:ext uri="{FF2B5EF4-FFF2-40B4-BE49-F238E27FC236}">
                <a16:creationId xmlns:a16="http://schemas.microsoft.com/office/drawing/2014/main" id="{2240F945-A28A-318C-3B0D-243C52F878A4}"/>
              </a:ext>
            </a:extLst>
          </p:cNvPr>
          <p:cNvSpPr txBox="1"/>
          <p:nvPr/>
        </p:nvSpPr>
        <p:spPr>
          <a:xfrm>
            <a:off x="6995295" y="3096420"/>
            <a:ext cx="1238250" cy="307777"/>
          </a:xfrm>
          <a:prstGeom prst="rect">
            <a:avLst/>
          </a:prstGeom>
          <a:noFill/>
        </p:spPr>
        <p:txBody>
          <a:bodyPr wrap="square" rtlCol="0">
            <a:spAutoFit/>
          </a:bodyPr>
          <a:lstStyle/>
          <a:p>
            <a:r>
              <a:rPr lang="en-US" sz="14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c1521-42</a:t>
            </a:r>
          </a:p>
        </p:txBody>
      </p:sp>
      <p:sp>
        <p:nvSpPr>
          <p:cNvPr id="28" name="TextBox 27">
            <a:extLst>
              <a:ext uri="{FF2B5EF4-FFF2-40B4-BE49-F238E27FC236}">
                <a16:creationId xmlns:a16="http://schemas.microsoft.com/office/drawing/2014/main" id="{34E402B5-685B-7ABA-8481-23021B72FE7A}"/>
              </a:ext>
            </a:extLst>
          </p:cNvPr>
          <p:cNvSpPr txBox="1"/>
          <p:nvPr/>
        </p:nvSpPr>
        <p:spPr>
          <a:xfrm>
            <a:off x="6980527" y="3453457"/>
            <a:ext cx="1502348" cy="721608"/>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fifth wife, they were married less than two years before she was executed.</a:t>
            </a:r>
          </a:p>
        </p:txBody>
      </p:sp>
      <p:sp>
        <p:nvSpPr>
          <p:cNvPr id="31" name="TextBox 30">
            <a:extLst>
              <a:ext uri="{FF2B5EF4-FFF2-40B4-BE49-F238E27FC236}">
                <a16:creationId xmlns:a16="http://schemas.microsoft.com/office/drawing/2014/main" id="{FFC505DD-625A-D83A-9F6E-0007691DB9C7}"/>
              </a:ext>
            </a:extLst>
          </p:cNvPr>
          <p:cNvSpPr txBox="1"/>
          <p:nvPr/>
        </p:nvSpPr>
        <p:spPr>
          <a:xfrm>
            <a:off x="6987046" y="4145247"/>
            <a:ext cx="1502348" cy="1846468"/>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Grew up with 10 brothers and sisters, living with her grandmother</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Had very good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etiquette </a:t>
            </a:r>
            <a:r>
              <a:rPr lang="en-GB" sz="900">
                <a:effectLst/>
                <a:latin typeface="Georgia" panose="02040502050405020303" pitchFamily="18" charset="0"/>
                <a:ea typeface="Times New Roman" panose="02020603050405020304" pitchFamily="18" charset="0"/>
                <a:cs typeface="Times New Roman" panose="02020603050405020304" pitchFamily="18" charset="0"/>
              </a:rPr>
              <a:t>(manners)</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Sadly, did not have much control over     her life</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Was around 20 when she was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executed</a:t>
            </a:r>
            <a:endParaRPr lang="en-GB" sz="900">
              <a:effectLst/>
              <a:latin typeface="Georgia" panose="02040502050405020303" pitchFamily="18" charset="0"/>
              <a:ea typeface="Times New Roman" panose="02020603050405020304" pitchFamily="18" charset="0"/>
              <a:cs typeface="Times New Roman" panose="02020603050405020304" pitchFamily="18" charset="0"/>
            </a:endParaRPr>
          </a:p>
        </p:txBody>
      </p:sp>
      <p:pic>
        <p:nvPicPr>
          <p:cNvPr id="13" name="Picture 12" descr="Painting of Katherine Parr">
            <a:hlinkClick r:id="rId14"/>
            <a:extLst>
              <a:ext uri="{FF2B5EF4-FFF2-40B4-BE49-F238E27FC236}">
                <a16:creationId xmlns:a16="http://schemas.microsoft.com/office/drawing/2014/main" id="{9D938C17-FEDC-FCF3-49E3-2809B0ED02AF}"/>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8591092" y="345685"/>
            <a:ext cx="1512000" cy="3081429"/>
          </a:xfrm>
          <a:prstGeom prst="rect">
            <a:avLst/>
          </a:prstGeom>
        </p:spPr>
      </p:pic>
      <p:sp>
        <p:nvSpPr>
          <p:cNvPr id="33" name="TextBox 32">
            <a:extLst>
              <a:ext uri="{FF2B5EF4-FFF2-40B4-BE49-F238E27FC236}">
                <a16:creationId xmlns:a16="http://schemas.microsoft.com/office/drawing/2014/main" id="{9F9B4FBA-6823-5AB8-92C9-433925BC0FF2}"/>
              </a:ext>
            </a:extLst>
          </p:cNvPr>
          <p:cNvSpPr txBox="1"/>
          <p:nvPr/>
        </p:nvSpPr>
        <p:spPr>
          <a:xfrm>
            <a:off x="8599000" y="2529228"/>
            <a:ext cx="1740377" cy="655856"/>
          </a:xfrm>
          <a:prstGeom prst="rect">
            <a:avLst/>
          </a:prstGeom>
          <a:noFill/>
        </p:spPr>
        <p:txBody>
          <a:bodyPr wrap="square" rtlCol="0">
            <a:spAutoFit/>
          </a:bodyPr>
          <a:lstStyle/>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KATHERINE </a:t>
            </a:r>
          </a:p>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PARR</a:t>
            </a:r>
          </a:p>
        </p:txBody>
      </p:sp>
      <p:sp>
        <p:nvSpPr>
          <p:cNvPr id="34" name="TextBox 33">
            <a:extLst>
              <a:ext uri="{FF2B5EF4-FFF2-40B4-BE49-F238E27FC236}">
                <a16:creationId xmlns:a16="http://schemas.microsoft.com/office/drawing/2014/main" id="{D383BBEA-3928-F92B-E0DD-D2A3C59E1E70}"/>
              </a:ext>
            </a:extLst>
          </p:cNvPr>
          <p:cNvSpPr txBox="1"/>
          <p:nvPr/>
        </p:nvSpPr>
        <p:spPr>
          <a:xfrm>
            <a:off x="8608525" y="3089146"/>
            <a:ext cx="1238250" cy="307777"/>
          </a:xfrm>
          <a:prstGeom prst="rect">
            <a:avLst/>
          </a:prstGeom>
          <a:noFill/>
        </p:spPr>
        <p:txBody>
          <a:bodyPr wrap="square" rtlCol="0">
            <a:spAutoFit/>
          </a:bodyPr>
          <a:lstStyle/>
          <a:p>
            <a:r>
              <a:rPr lang="en-US" sz="14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1512-48</a:t>
            </a:r>
          </a:p>
        </p:txBody>
      </p:sp>
      <p:sp>
        <p:nvSpPr>
          <p:cNvPr id="32" name="TextBox 31">
            <a:extLst>
              <a:ext uri="{FF2B5EF4-FFF2-40B4-BE49-F238E27FC236}">
                <a16:creationId xmlns:a16="http://schemas.microsoft.com/office/drawing/2014/main" id="{0C14EEAF-B1D5-3FAF-B551-0683F33BB757}"/>
              </a:ext>
            </a:extLst>
          </p:cNvPr>
          <p:cNvSpPr txBox="1"/>
          <p:nvPr/>
        </p:nvSpPr>
        <p:spPr>
          <a:xfrm>
            <a:off x="8593907" y="3456297"/>
            <a:ext cx="1450648" cy="981935"/>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sixth wife, they were married four years before Henry died.</a:t>
            </a:r>
          </a:p>
          <a:p>
            <a:pPr>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sp>
        <p:nvSpPr>
          <p:cNvPr id="36" name="TextBox 35">
            <a:extLst>
              <a:ext uri="{FF2B5EF4-FFF2-40B4-BE49-F238E27FC236}">
                <a16:creationId xmlns:a16="http://schemas.microsoft.com/office/drawing/2014/main" id="{B5831E38-D6E1-0E92-D00C-5381DA44B016}"/>
              </a:ext>
            </a:extLst>
          </p:cNvPr>
          <p:cNvSpPr txBox="1"/>
          <p:nvPr/>
        </p:nvSpPr>
        <p:spPr>
          <a:xfrm>
            <a:off x="8593558" y="4002787"/>
            <a:ext cx="1502348" cy="1846403"/>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Believed education was important for girls</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Ruled as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regent </a:t>
            </a:r>
            <a:r>
              <a:rPr lang="en-GB" sz="900">
                <a:effectLst/>
                <a:latin typeface="Georgia" panose="02040502050405020303" pitchFamily="18" charset="0"/>
                <a:ea typeface="Times New Roman" panose="02020603050405020304" pitchFamily="18" charset="0"/>
                <a:cs typeface="Times New Roman" panose="02020603050405020304" pitchFamily="18" charset="0"/>
              </a:rPr>
              <a:t>and kept the country running</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Loved reading and writing</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One of the first female authors to publish a book in England</a:t>
            </a:r>
          </a:p>
        </p:txBody>
      </p:sp>
      <p:pic>
        <p:nvPicPr>
          <p:cNvPr id="41" name="Picture 40" descr="Painting of Henry VIII">
            <a:hlinkClick r:id="rId16"/>
            <a:extLst>
              <a:ext uri="{FF2B5EF4-FFF2-40B4-BE49-F238E27FC236}">
                <a16:creationId xmlns:a16="http://schemas.microsoft.com/office/drawing/2014/main" id="{2F1D31D4-A891-4147-B4B8-75046492062E}"/>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10221239" y="345600"/>
            <a:ext cx="1511745" cy="3083043"/>
          </a:xfrm>
          <a:prstGeom prst="rect">
            <a:avLst/>
          </a:prstGeom>
        </p:spPr>
      </p:pic>
      <p:sp>
        <p:nvSpPr>
          <p:cNvPr id="37" name="TextBox 36">
            <a:extLst>
              <a:ext uri="{FF2B5EF4-FFF2-40B4-BE49-F238E27FC236}">
                <a16:creationId xmlns:a16="http://schemas.microsoft.com/office/drawing/2014/main" id="{944FF799-A5E8-EF32-1A51-1FA7F9233B0D}"/>
              </a:ext>
            </a:extLst>
          </p:cNvPr>
          <p:cNvSpPr txBox="1"/>
          <p:nvPr/>
        </p:nvSpPr>
        <p:spPr>
          <a:xfrm>
            <a:off x="10210097" y="2536320"/>
            <a:ext cx="2032796" cy="646331"/>
          </a:xfrm>
          <a:prstGeom prst="rect">
            <a:avLst/>
          </a:prstGeom>
          <a:noFill/>
        </p:spPr>
        <p:txBody>
          <a:bodyPr wrap="square" rtlCol="0">
            <a:spAutoFit/>
          </a:bodyPr>
          <a:lstStyle/>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KING </a:t>
            </a:r>
          </a:p>
          <a:p>
            <a:r>
              <a:rPr lang="en-US"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HENRY VIII</a:t>
            </a:r>
          </a:p>
        </p:txBody>
      </p:sp>
      <p:sp>
        <p:nvSpPr>
          <p:cNvPr id="38" name="TextBox 37">
            <a:extLst>
              <a:ext uri="{FF2B5EF4-FFF2-40B4-BE49-F238E27FC236}">
                <a16:creationId xmlns:a16="http://schemas.microsoft.com/office/drawing/2014/main" id="{7ADCAC6A-97D8-C6B2-759A-8F41901C64C6}"/>
              </a:ext>
            </a:extLst>
          </p:cNvPr>
          <p:cNvSpPr txBox="1"/>
          <p:nvPr/>
        </p:nvSpPr>
        <p:spPr>
          <a:xfrm>
            <a:off x="10219622" y="3084087"/>
            <a:ext cx="1238250" cy="307777"/>
          </a:xfrm>
          <a:prstGeom prst="rect">
            <a:avLst/>
          </a:prstGeom>
          <a:noFill/>
        </p:spPr>
        <p:txBody>
          <a:bodyPr wrap="square" rtlCol="0">
            <a:spAutoFit/>
          </a:bodyPr>
          <a:lstStyle/>
          <a:p>
            <a:r>
              <a:rPr lang="en-US" sz="14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1491-1547</a:t>
            </a:r>
          </a:p>
        </p:txBody>
      </p:sp>
      <p:sp>
        <p:nvSpPr>
          <p:cNvPr id="39" name="TextBox 38">
            <a:extLst>
              <a:ext uri="{FF2B5EF4-FFF2-40B4-BE49-F238E27FC236}">
                <a16:creationId xmlns:a16="http://schemas.microsoft.com/office/drawing/2014/main" id="{6CEF0C0B-F9FB-1CAB-738D-BD2CB0F3C341}"/>
              </a:ext>
            </a:extLst>
          </p:cNvPr>
          <p:cNvSpPr txBox="1"/>
          <p:nvPr/>
        </p:nvSpPr>
        <p:spPr>
          <a:xfrm>
            <a:off x="10213044" y="3456297"/>
            <a:ext cx="1444741" cy="981935"/>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King of England for 38 years in the Tudor period.</a:t>
            </a:r>
          </a:p>
          <a:p>
            <a:pPr>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a16="http://schemas.microsoft.com/office/drawing/2014/main" id="{FB6E2881-5EB2-771C-5E63-6366326EB4A9}"/>
              </a:ext>
            </a:extLst>
          </p:cNvPr>
          <p:cNvSpPr txBox="1"/>
          <p:nvPr/>
        </p:nvSpPr>
        <p:spPr>
          <a:xfrm>
            <a:off x="10212987" y="3989398"/>
            <a:ext cx="1493295" cy="2267416"/>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Created a new protestant Church in England</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Married six times and had three children (Mary, Elizabeth and Edward)</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Spent time at Hampton Court Palace and the Tower of London</a:t>
            </a:r>
          </a:p>
          <a:p>
            <a:pPr lvl="0">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971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37FA911-CD8F-39E0-66D2-23F5EE4194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7" cy="6908121"/>
          </a:xfrm>
          <a:prstGeom prst="rect">
            <a:avLst/>
          </a:prstGeom>
        </p:spPr>
      </p:pic>
      <p:sp>
        <p:nvSpPr>
          <p:cNvPr id="45" name="Rectangle 44">
            <a:extLst>
              <a:ext uri="{FF2B5EF4-FFF2-40B4-BE49-F238E27FC236}">
                <a16:creationId xmlns:a16="http://schemas.microsoft.com/office/drawing/2014/main" id="{6EC44F16-B777-4604-E88A-52353AAEEBBE}"/>
              </a:ext>
              <a:ext uri="{C183D7F6-B498-43B3-948B-1728B52AA6E4}">
                <adec:decorative xmlns:adec="http://schemas.microsoft.com/office/drawing/2017/decorative" val="1"/>
              </a:ext>
            </a:extLst>
          </p:cNvPr>
          <p:cNvSpPr/>
          <p:nvPr/>
        </p:nvSpPr>
        <p:spPr>
          <a:xfrm>
            <a:off x="767220" y="6287810"/>
            <a:ext cx="4953368" cy="620310"/>
          </a:xfrm>
          <a:prstGeom prst="rect">
            <a:avLst/>
          </a:prstGeom>
          <a:solidFill>
            <a:srgbClr val="CB8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225E"/>
              </a:solidFill>
              <a:highlight>
                <a:srgbClr val="45225E"/>
              </a:highlight>
            </a:endParaRPr>
          </a:p>
        </p:txBody>
      </p:sp>
      <p:sp>
        <p:nvSpPr>
          <p:cNvPr id="44" name="Title 8">
            <a:extLst>
              <a:ext uri="{FF2B5EF4-FFF2-40B4-BE49-F238E27FC236}">
                <a16:creationId xmlns:a16="http://schemas.microsoft.com/office/drawing/2014/main" id="{BE58FE50-AE58-67D9-C81C-949629D91981}"/>
              </a:ext>
            </a:extLst>
          </p:cNvPr>
          <p:cNvSpPr txBox="1">
            <a:spLocks/>
          </p:cNvSpPr>
          <p:nvPr/>
        </p:nvSpPr>
        <p:spPr>
          <a:xfrm>
            <a:off x="887129" y="6344362"/>
            <a:ext cx="483345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2000" b="1">
                <a:solidFill>
                  <a:schemeClr val="bg1"/>
                </a:solidFill>
                <a:latin typeface="Open Sans Condensed"/>
                <a:ea typeface="Open Sans Condensed" panose="020B0306030504020204" pitchFamily="34" charset="0"/>
                <a:cs typeface="Open Sans Condensed" panose="020B0306030504020204" pitchFamily="34" charset="0"/>
              </a:rPr>
              <a:t>SIX TUDOR QUEENS &amp; HENRY VIII</a:t>
            </a:r>
          </a:p>
        </p:txBody>
      </p:sp>
      <p:sp>
        <p:nvSpPr>
          <p:cNvPr id="8" name="Title 7">
            <a:extLst>
              <a:ext uri="{FF2B5EF4-FFF2-40B4-BE49-F238E27FC236}">
                <a16:creationId xmlns:a16="http://schemas.microsoft.com/office/drawing/2014/main" id="{3A3F65CC-DACC-FEE3-20F5-8E517ABD478D}"/>
              </a:ext>
            </a:extLst>
          </p:cNvPr>
          <p:cNvSpPr>
            <a:spLocks noGrp="1"/>
          </p:cNvSpPr>
          <p:nvPr>
            <p:ph type="title"/>
          </p:nvPr>
        </p:nvSpPr>
        <p:spPr>
          <a:xfrm>
            <a:off x="444482" y="-1164178"/>
            <a:ext cx="11281558" cy="1325563"/>
          </a:xfrm>
        </p:spPr>
        <p:txBody>
          <a:bodyPr/>
          <a:lstStyle/>
          <a:p>
            <a:r>
              <a:rPr lang="en-US">
                <a:solidFill>
                  <a:srgbClr val="EAEDF0"/>
                </a:solidFill>
              </a:rPr>
              <a:t>Fact sheet with illustrations</a:t>
            </a:r>
          </a:p>
        </p:txBody>
      </p:sp>
      <p:pic>
        <p:nvPicPr>
          <p:cNvPr id="5" name="Picture 4" descr="An illustration of Katherine of Aragon">
            <a:extLst>
              <a:ext uri="{FF2B5EF4-FFF2-40B4-BE49-F238E27FC236}">
                <a16:creationId xmlns:a16="http://schemas.microsoft.com/office/drawing/2014/main" id="{1994BB1B-8AF2-4398-FB36-8E8D9C8699C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4291" y="240520"/>
            <a:ext cx="1512000" cy="2360120"/>
          </a:xfrm>
          <a:prstGeom prst="rect">
            <a:avLst/>
          </a:prstGeom>
        </p:spPr>
      </p:pic>
      <p:sp>
        <p:nvSpPr>
          <p:cNvPr id="4" name="TextBox 3">
            <a:extLst>
              <a:ext uri="{FF2B5EF4-FFF2-40B4-BE49-F238E27FC236}">
                <a16:creationId xmlns:a16="http://schemas.microsoft.com/office/drawing/2014/main" id="{3CB758D7-B65A-EC25-DD86-622BD9736324}"/>
              </a:ext>
              <a:ext uri="{C183D7F6-B498-43B3-948B-1728B52AA6E4}">
                <adec:decorative xmlns:adec="http://schemas.microsoft.com/office/drawing/2017/decorative" val="0"/>
              </a:ext>
            </a:extLst>
          </p:cNvPr>
          <p:cNvSpPr txBox="1"/>
          <p:nvPr/>
        </p:nvSpPr>
        <p:spPr>
          <a:xfrm>
            <a:off x="382502" y="2597731"/>
            <a:ext cx="2480508"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KATHERINE </a:t>
            </a:r>
          </a:p>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OF ARAGON</a:t>
            </a:r>
          </a:p>
        </p:txBody>
      </p:sp>
      <p:sp>
        <p:nvSpPr>
          <p:cNvPr id="14" name="TextBox 13">
            <a:extLst>
              <a:ext uri="{FF2B5EF4-FFF2-40B4-BE49-F238E27FC236}">
                <a16:creationId xmlns:a16="http://schemas.microsoft.com/office/drawing/2014/main" id="{1F5A7497-9EB7-3FA7-F1EC-12AC88133DE1}"/>
              </a:ext>
              <a:ext uri="{C183D7F6-B498-43B3-948B-1728B52AA6E4}">
                <adec:decorative xmlns:adec="http://schemas.microsoft.com/office/drawing/2017/decorative" val="0"/>
              </a:ext>
            </a:extLst>
          </p:cNvPr>
          <p:cNvSpPr txBox="1"/>
          <p:nvPr/>
        </p:nvSpPr>
        <p:spPr>
          <a:xfrm>
            <a:off x="383563" y="3175941"/>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1485-1536</a:t>
            </a:r>
          </a:p>
        </p:txBody>
      </p:sp>
      <p:sp>
        <p:nvSpPr>
          <p:cNvPr id="9" name="TextBox 8">
            <a:extLst>
              <a:ext uri="{FF2B5EF4-FFF2-40B4-BE49-F238E27FC236}">
                <a16:creationId xmlns:a16="http://schemas.microsoft.com/office/drawing/2014/main" id="{CC44C415-A0B4-94E3-5492-904B03BD2E02}"/>
              </a:ext>
            </a:extLst>
          </p:cNvPr>
          <p:cNvSpPr txBox="1"/>
          <p:nvPr/>
        </p:nvSpPr>
        <p:spPr>
          <a:xfrm>
            <a:off x="391171" y="3429960"/>
            <a:ext cx="1488936" cy="1303306"/>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first wife, they were married 24 years before they separated. They had one child Mary, the future Mary I. </a:t>
            </a:r>
            <a:endParaRPr lang="en-GB" sz="900">
              <a:latin typeface="Georgia" panose="02040502050405020303" pitchFamily="18" charset="0"/>
              <a:ea typeface="Times New Roman" panose="02020603050405020304" pitchFamily="18" charset="0"/>
              <a:cs typeface="Times New Roman" panose="02020603050405020304" pitchFamily="18" charset="0"/>
            </a:endParaRPr>
          </a:p>
          <a:p>
            <a:pPr>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00D2EE79-8567-D1A0-98C9-906B31577EA8}"/>
              </a:ext>
            </a:extLst>
          </p:cNvPr>
          <p:cNvSpPr txBox="1"/>
          <p:nvPr/>
        </p:nvSpPr>
        <p:spPr>
          <a:xfrm>
            <a:off x="402052" y="4300473"/>
            <a:ext cx="1473431" cy="2106731"/>
          </a:xfrm>
          <a:prstGeom prst="rect">
            <a:avLst/>
          </a:prstGeom>
          <a:noFill/>
        </p:spPr>
        <p:txBody>
          <a:bodyPr wrap="square" rtlCol="0">
            <a:spAutoFit/>
          </a:bodyPr>
          <a:lstStyle/>
          <a:p>
            <a:pPr marL="179388" lvl="0" indent="-179388">
              <a:lnSpc>
                <a:spcPct val="116000"/>
              </a:lnSpc>
              <a:buSzPct val="100000"/>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A Spanish princess, her mother was a powerful queen</a:t>
            </a:r>
          </a:p>
          <a:p>
            <a:pPr marL="179388" lvl="0" indent="-179388">
              <a:lnSpc>
                <a:spcPct val="116000"/>
              </a:lnSpc>
              <a:buSzPct val="100000"/>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One of the first female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ambassadors</a:t>
            </a:r>
            <a:endParaRPr lang="en-GB" sz="900">
              <a:effectLst/>
              <a:latin typeface="Georgia" panose="02040502050405020303" pitchFamily="18" charset="0"/>
              <a:ea typeface="Times New Roman" panose="02020603050405020304" pitchFamily="18" charset="0"/>
              <a:cs typeface="Times New Roman" panose="02020603050405020304" pitchFamily="18" charset="0"/>
            </a:endParaRPr>
          </a:p>
          <a:p>
            <a:pPr marL="179388" lvl="0" indent="-179388">
              <a:lnSpc>
                <a:spcPct val="116000"/>
              </a:lnSpc>
              <a:buSzPct val="100000"/>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Ruled as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regent </a:t>
            </a:r>
            <a:r>
              <a:rPr lang="en-GB" sz="900">
                <a:effectLst/>
                <a:latin typeface="Georgia" panose="02040502050405020303" pitchFamily="18" charset="0"/>
                <a:ea typeface="Times New Roman" panose="02020603050405020304" pitchFamily="18" charset="0"/>
                <a:cs typeface="Times New Roman" panose="02020603050405020304" pitchFamily="18" charset="0"/>
              </a:rPr>
              <a:t>and inspired an army</a:t>
            </a:r>
          </a:p>
          <a:p>
            <a:pPr marL="179388" lvl="0" indent="-179388">
              <a:lnSpc>
                <a:spcPct val="116000"/>
              </a:lnSpc>
              <a:spcAft>
                <a:spcPts val="800"/>
              </a:spcAft>
              <a:buSzPct val="100000"/>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Stood up for herself and her daughter</a:t>
            </a:r>
          </a:p>
          <a:p>
            <a:pPr lvl="0">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pic>
        <p:nvPicPr>
          <p:cNvPr id="11" name="Picture 10" descr="An illustration of Anne Boleyn">
            <a:extLst>
              <a:ext uri="{FF2B5EF4-FFF2-40B4-BE49-F238E27FC236}">
                <a16:creationId xmlns:a16="http://schemas.microsoft.com/office/drawing/2014/main" id="{895B7EE5-EDB4-7554-7A90-CF12C6417F0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113542" y="231792"/>
            <a:ext cx="1513569" cy="2366306"/>
          </a:xfrm>
          <a:prstGeom prst="rect">
            <a:avLst/>
          </a:prstGeom>
        </p:spPr>
      </p:pic>
      <p:sp>
        <p:nvSpPr>
          <p:cNvPr id="48" name="TextBox 47">
            <a:extLst>
              <a:ext uri="{FF2B5EF4-FFF2-40B4-BE49-F238E27FC236}">
                <a16:creationId xmlns:a16="http://schemas.microsoft.com/office/drawing/2014/main" id="{34BBCCBB-757F-F54C-4B13-AEA72B85C9C9}"/>
              </a:ext>
              <a:ext uri="{C183D7F6-B498-43B3-948B-1728B52AA6E4}">
                <adec:decorative xmlns:adec="http://schemas.microsoft.com/office/drawing/2017/decorative" val="0"/>
              </a:ext>
            </a:extLst>
          </p:cNvPr>
          <p:cNvSpPr txBox="1"/>
          <p:nvPr/>
        </p:nvSpPr>
        <p:spPr>
          <a:xfrm>
            <a:off x="2017679" y="2601224"/>
            <a:ext cx="1909008"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ANNE</a:t>
            </a:r>
          </a:p>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BOLEYN </a:t>
            </a:r>
          </a:p>
        </p:txBody>
      </p:sp>
      <p:sp>
        <p:nvSpPr>
          <p:cNvPr id="16" name="TextBox 15">
            <a:extLst>
              <a:ext uri="{FF2B5EF4-FFF2-40B4-BE49-F238E27FC236}">
                <a16:creationId xmlns:a16="http://schemas.microsoft.com/office/drawing/2014/main" id="{F5DB4771-C6B0-56E3-6284-1929D0AD0BB5}"/>
              </a:ext>
              <a:ext uri="{C183D7F6-B498-43B3-948B-1728B52AA6E4}">
                <adec:decorative xmlns:adec="http://schemas.microsoft.com/office/drawing/2017/decorative" val="0"/>
              </a:ext>
            </a:extLst>
          </p:cNvPr>
          <p:cNvSpPr txBox="1"/>
          <p:nvPr/>
        </p:nvSpPr>
        <p:spPr>
          <a:xfrm>
            <a:off x="2013287" y="3175465"/>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c1501-36</a:t>
            </a:r>
          </a:p>
        </p:txBody>
      </p:sp>
      <p:sp>
        <p:nvSpPr>
          <p:cNvPr id="2" name="TextBox 1">
            <a:extLst>
              <a:ext uri="{FF2B5EF4-FFF2-40B4-BE49-F238E27FC236}">
                <a16:creationId xmlns:a16="http://schemas.microsoft.com/office/drawing/2014/main" id="{CF0642AE-340D-7A87-6D17-8963A3B46917}"/>
              </a:ext>
            </a:extLst>
          </p:cNvPr>
          <p:cNvSpPr txBox="1"/>
          <p:nvPr/>
        </p:nvSpPr>
        <p:spPr>
          <a:xfrm>
            <a:off x="2013940" y="3429960"/>
            <a:ext cx="1472054" cy="1463991"/>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second wife. They were married 3 years before Anne was executed. They had one child Elizabeth, the future Elizabeth I.</a:t>
            </a:r>
          </a:p>
          <a:p>
            <a:pPr>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83E225B4-0BA9-AB1A-E3F4-F1E9547C774F}"/>
              </a:ext>
            </a:extLst>
          </p:cNvPr>
          <p:cNvSpPr txBox="1"/>
          <p:nvPr/>
        </p:nvSpPr>
        <p:spPr>
          <a:xfrm>
            <a:off x="2020752" y="4453980"/>
            <a:ext cx="1493295" cy="2106731"/>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Educated in the Netherlands and France</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Interested in new religious ideas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Protestantism</a:t>
            </a:r>
            <a:r>
              <a:rPr lang="en-GB" sz="900">
                <a:effectLst/>
                <a:latin typeface="Georgia" panose="02040502050405020303" pitchFamily="18" charset="0"/>
                <a:ea typeface="Times New Roman" panose="02020603050405020304" pitchFamily="18" charset="0"/>
                <a:cs typeface="Times New Roman" panose="02020603050405020304" pitchFamily="18" charset="0"/>
              </a:rPr>
              <a:t>)</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Intelligent and outspoken</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Had powerful female friends in Europe</a:t>
            </a:r>
          </a:p>
          <a:p>
            <a:pPr lvl="0">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pic>
        <p:nvPicPr>
          <p:cNvPr id="35" name="Picture 34" descr="An illustration of Jane Seymour&#10;">
            <a:extLst>
              <a:ext uri="{FF2B5EF4-FFF2-40B4-BE49-F238E27FC236}">
                <a16:creationId xmlns:a16="http://schemas.microsoft.com/office/drawing/2014/main" id="{4137B965-62E7-2B16-729A-79798E3E63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42097" y="218503"/>
            <a:ext cx="1512000" cy="2392883"/>
          </a:xfrm>
          <a:prstGeom prst="rect">
            <a:avLst/>
          </a:prstGeom>
        </p:spPr>
      </p:pic>
      <p:sp>
        <p:nvSpPr>
          <p:cNvPr id="49" name="TextBox 48">
            <a:extLst>
              <a:ext uri="{FF2B5EF4-FFF2-40B4-BE49-F238E27FC236}">
                <a16:creationId xmlns:a16="http://schemas.microsoft.com/office/drawing/2014/main" id="{03133E39-2D5F-3110-C3AC-C0CD67AEE1F6}"/>
              </a:ext>
              <a:ext uri="{C183D7F6-B498-43B3-948B-1728B52AA6E4}">
                <adec:decorative xmlns:adec="http://schemas.microsoft.com/office/drawing/2017/decorative" val="0"/>
              </a:ext>
            </a:extLst>
          </p:cNvPr>
          <p:cNvSpPr txBox="1"/>
          <p:nvPr/>
        </p:nvSpPr>
        <p:spPr>
          <a:xfrm>
            <a:off x="3652280" y="2602890"/>
            <a:ext cx="1372314"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JANE </a:t>
            </a:r>
          </a:p>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SEYMOUR</a:t>
            </a:r>
          </a:p>
        </p:txBody>
      </p:sp>
      <p:sp>
        <p:nvSpPr>
          <p:cNvPr id="19" name="TextBox 18">
            <a:extLst>
              <a:ext uri="{FF2B5EF4-FFF2-40B4-BE49-F238E27FC236}">
                <a16:creationId xmlns:a16="http://schemas.microsoft.com/office/drawing/2014/main" id="{2B5D2504-21B3-9897-32E4-BEAB331A30CA}"/>
              </a:ext>
              <a:ext uri="{C183D7F6-B498-43B3-948B-1728B52AA6E4}">
                <adec:decorative xmlns:adec="http://schemas.microsoft.com/office/drawing/2017/decorative" val="0"/>
              </a:ext>
            </a:extLst>
          </p:cNvPr>
          <p:cNvSpPr txBox="1"/>
          <p:nvPr/>
        </p:nvSpPr>
        <p:spPr>
          <a:xfrm>
            <a:off x="3626756" y="3175969"/>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1509-37</a:t>
            </a:r>
          </a:p>
        </p:txBody>
      </p:sp>
      <p:sp>
        <p:nvSpPr>
          <p:cNvPr id="21" name="TextBox 20">
            <a:extLst>
              <a:ext uri="{FF2B5EF4-FFF2-40B4-BE49-F238E27FC236}">
                <a16:creationId xmlns:a16="http://schemas.microsoft.com/office/drawing/2014/main" id="{3406BE86-ECF2-AAC6-A3B6-78C1ABCC2014}"/>
              </a:ext>
            </a:extLst>
          </p:cNvPr>
          <p:cNvSpPr txBox="1"/>
          <p:nvPr/>
        </p:nvSpPr>
        <p:spPr>
          <a:xfrm>
            <a:off x="3642892" y="3429960"/>
            <a:ext cx="1499871" cy="882293"/>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third wife, they were married 1 year before Jane died. They had one child Edward, the future Edward VI.</a:t>
            </a:r>
          </a:p>
        </p:txBody>
      </p:sp>
      <p:sp>
        <p:nvSpPr>
          <p:cNvPr id="20" name="TextBox 19">
            <a:extLst>
              <a:ext uri="{FF2B5EF4-FFF2-40B4-BE49-F238E27FC236}">
                <a16:creationId xmlns:a16="http://schemas.microsoft.com/office/drawing/2014/main" id="{6A5308AC-695D-B528-40AE-3BE35AA94C11}"/>
              </a:ext>
            </a:extLst>
          </p:cNvPr>
          <p:cNvSpPr txBox="1"/>
          <p:nvPr/>
        </p:nvSpPr>
        <p:spPr>
          <a:xfrm>
            <a:off x="3634726" y="4311106"/>
            <a:ext cx="1494974" cy="2106731"/>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Worked as a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Lady-in-waiting</a:t>
            </a:r>
            <a:endParaRPr lang="en-GB" sz="900">
              <a:effectLst/>
              <a:latin typeface="Georgia" panose="02040502050405020303" pitchFamily="18" charset="0"/>
              <a:ea typeface="Times New Roman" panose="02020603050405020304" pitchFamily="18" charset="0"/>
              <a:cs typeface="Times New Roman" panose="02020603050405020304" pitchFamily="18" charset="0"/>
            </a:endParaRP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Tried to protect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Catholics </a:t>
            </a:r>
            <a:r>
              <a:rPr lang="en-GB" sz="900">
                <a:effectLst/>
                <a:latin typeface="Georgia" panose="02040502050405020303" pitchFamily="18" charset="0"/>
                <a:ea typeface="Times New Roman" panose="02020603050405020304" pitchFamily="18" charset="0"/>
                <a:cs typeface="Times New Roman" panose="02020603050405020304" pitchFamily="18" charset="0"/>
              </a:rPr>
              <a:t>and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monasteries</a:t>
            </a:r>
            <a:endParaRPr lang="en-GB" sz="900">
              <a:effectLst/>
              <a:latin typeface="Georgia" panose="02040502050405020303" pitchFamily="18" charset="0"/>
              <a:ea typeface="Times New Roman" panose="02020603050405020304" pitchFamily="18" charset="0"/>
              <a:cs typeface="Times New Roman" panose="02020603050405020304" pitchFamily="18" charset="0"/>
            </a:endParaRP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There are not many historic</a:t>
            </a:r>
            <a:r>
              <a:rPr lang="en-GB" sz="900" b="1">
                <a:effectLst/>
                <a:latin typeface="Georgia" panose="02040502050405020303" pitchFamily="18" charset="0"/>
                <a:ea typeface="Times New Roman" panose="02020603050405020304" pitchFamily="18" charset="0"/>
                <a:cs typeface="Times New Roman" panose="02020603050405020304" pitchFamily="18" charset="0"/>
              </a:rPr>
              <a:t> sources </a:t>
            </a:r>
            <a:r>
              <a:rPr lang="en-GB" sz="900">
                <a:effectLst/>
                <a:latin typeface="Georgia" panose="02040502050405020303" pitchFamily="18" charset="0"/>
                <a:ea typeface="Times New Roman" panose="02020603050405020304" pitchFamily="18" charset="0"/>
                <a:cs typeface="Times New Roman" panose="02020603050405020304" pitchFamily="18" charset="0"/>
              </a:rPr>
              <a:t>from Jane herself</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Jane’s personality is a mystery</a:t>
            </a:r>
          </a:p>
          <a:p>
            <a:pPr lvl="0">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pic>
        <p:nvPicPr>
          <p:cNvPr id="10" name="Picture 9" descr="Illustration of Anne of Cleves">
            <a:extLst>
              <a:ext uri="{FF2B5EF4-FFF2-40B4-BE49-F238E27FC236}">
                <a16:creationId xmlns:a16="http://schemas.microsoft.com/office/drawing/2014/main" id="{9B935A56-50C9-EC1D-18C2-2031C18D5D3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40349" y="282085"/>
            <a:ext cx="1512000" cy="2323335"/>
          </a:xfrm>
          <a:prstGeom prst="rect">
            <a:avLst/>
          </a:prstGeom>
        </p:spPr>
      </p:pic>
      <p:sp>
        <p:nvSpPr>
          <p:cNvPr id="22" name="TextBox 21">
            <a:extLst>
              <a:ext uri="{FF2B5EF4-FFF2-40B4-BE49-F238E27FC236}">
                <a16:creationId xmlns:a16="http://schemas.microsoft.com/office/drawing/2014/main" id="{0D4FC8E7-AE35-31DA-060E-AAD562F9F9B3}"/>
              </a:ext>
              <a:ext uri="{C183D7F6-B498-43B3-948B-1728B52AA6E4}">
                <adec:decorative xmlns:adec="http://schemas.microsoft.com/office/drawing/2017/decorative" val="0"/>
              </a:ext>
            </a:extLst>
          </p:cNvPr>
          <p:cNvSpPr txBox="1"/>
          <p:nvPr/>
        </p:nvSpPr>
        <p:spPr>
          <a:xfrm>
            <a:off x="5258330" y="2600022"/>
            <a:ext cx="1788454"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ANNE </a:t>
            </a:r>
          </a:p>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OF CLEVES</a:t>
            </a:r>
          </a:p>
        </p:txBody>
      </p:sp>
      <p:sp>
        <p:nvSpPr>
          <p:cNvPr id="23" name="TextBox 22">
            <a:extLst>
              <a:ext uri="{FF2B5EF4-FFF2-40B4-BE49-F238E27FC236}">
                <a16:creationId xmlns:a16="http://schemas.microsoft.com/office/drawing/2014/main" id="{E4BA521A-90D1-E5C6-C193-13ADB0B9C83D}"/>
              </a:ext>
              <a:ext uri="{C183D7F6-B498-43B3-948B-1728B52AA6E4}">
                <adec:decorative xmlns:adec="http://schemas.microsoft.com/office/drawing/2017/decorative" val="0"/>
              </a:ext>
            </a:extLst>
          </p:cNvPr>
          <p:cNvSpPr txBox="1"/>
          <p:nvPr/>
        </p:nvSpPr>
        <p:spPr>
          <a:xfrm>
            <a:off x="5242064" y="3167159"/>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1515-57</a:t>
            </a:r>
          </a:p>
        </p:txBody>
      </p:sp>
      <p:sp>
        <p:nvSpPr>
          <p:cNvPr id="27" name="TextBox 26">
            <a:extLst>
              <a:ext uri="{FF2B5EF4-FFF2-40B4-BE49-F238E27FC236}">
                <a16:creationId xmlns:a16="http://schemas.microsoft.com/office/drawing/2014/main" id="{1666DAD1-BA63-AFDB-799F-92874144D829}"/>
              </a:ext>
            </a:extLst>
          </p:cNvPr>
          <p:cNvSpPr txBox="1"/>
          <p:nvPr/>
        </p:nvSpPr>
        <p:spPr>
          <a:xfrm>
            <a:off x="5260660" y="3432826"/>
            <a:ext cx="1474328" cy="721608"/>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fourth wife, they were married a few months before they divorced.</a:t>
            </a:r>
          </a:p>
        </p:txBody>
      </p:sp>
      <p:sp>
        <p:nvSpPr>
          <p:cNvPr id="24" name="TextBox 23">
            <a:extLst>
              <a:ext uri="{FF2B5EF4-FFF2-40B4-BE49-F238E27FC236}">
                <a16:creationId xmlns:a16="http://schemas.microsoft.com/office/drawing/2014/main" id="{BF2B7E41-29B3-F76B-C4E1-8B63B4723E45}"/>
              </a:ext>
            </a:extLst>
          </p:cNvPr>
          <p:cNvSpPr txBox="1"/>
          <p:nvPr/>
        </p:nvSpPr>
        <p:spPr>
          <a:xfrm>
            <a:off x="5260564" y="4139615"/>
            <a:ext cx="1499871" cy="2007088"/>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Became an independent woman (which was unusual in the Tudor period)</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Had her own castles and her own money</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Enjoyed her life hunting and gambling</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Got on very well with her servants, step-children and Catherine Howard</a:t>
            </a:r>
          </a:p>
        </p:txBody>
      </p:sp>
      <p:pic>
        <p:nvPicPr>
          <p:cNvPr id="25" name="Picture 24" descr="An illustration of Catherine Howard">
            <a:extLst>
              <a:ext uri="{FF2B5EF4-FFF2-40B4-BE49-F238E27FC236}">
                <a16:creationId xmlns:a16="http://schemas.microsoft.com/office/drawing/2014/main" id="{E68FBA36-DADB-7365-DCBE-D202F3E17B2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523"/>
          <a:stretch/>
        </p:blipFill>
        <p:spPr>
          <a:xfrm>
            <a:off x="6973455" y="274020"/>
            <a:ext cx="1512000" cy="2327210"/>
          </a:xfrm>
          <a:prstGeom prst="rect">
            <a:avLst/>
          </a:prstGeom>
        </p:spPr>
      </p:pic>
      <p:sp>
        <p:nvSpPr>
          <p:cNvPr id="29" name="TextBox 28">
            <a:extLst>
              <a:ext uri="{FF2B5EF4-FFF2-40B4-BE49-F238E27FC236}">
                <a16:creationId xmlns:a16="http://schemas.microsoft.com/office/drawing/2014/main" id="{F6BF16A1-916E-F293-BD15-7A7C3E9412C2}"/>
              </a:ext>
              <a:ext uri="{C183D7F6-B498-43B3-948B-1728B52AA6E4}">
                <adec:decorative xmlns:adec="http://schemas.microsoft.com/office/drawing/2017/decorative" val="0"/>
              </a:ext>
            </a:extLst>
          </p:cNvPr>
          <p:cNvSpPr txBox="1"/>
          <p:nvPr/>
        </p:nvSpPr>
        <p:spPr>
          <a:xfrm>
            <a:off x="6874255" y="2600411"/>
            <a:ext cx="1788454"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CATHERINE</a:t>
            </a:r>
          </a:p>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HOWARD</a:t>
            </a:r>
          </a:p>
        </p:txBody>
      </p:sp>
      <p:sp>
        <p:nvSpPr>
          <p:cNvPr id="30" name="TextBox 29">
            <a:extLst>
              <a:ext uri="{FF2B5EF4-FFF2-40B4-BE49-F238E27FC236}">
                <a16:creationId xmlns:a16="http://schemas.microsoft.com/office/drawing/2014/main" id="{2240F945-A28A-318C-3B0D-243C52F878A4}"/>
              </a:ext>
              <a:ext uri="{C183D7F6-B498-43B3-948B-1728B52AA6E4}">
                <adec:decorative xmlns:adec="http://schemas.microsoft.com/office/drawing/2017/decorative" val="0"/>
              </a:ext>
            </a:extLst>
          </p:cNvPr>
          <p:cNvSpPr txBox="1"/>
          <p:nvPr/>
        </p:nvSpPr>
        <p:spPr>
          <a:xfrm>
            <a:off x="6880823" y="3167158"/>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c1521-42</a:t>
            </a:r>
          </a:p>
        </p:txBody>
      </p:sp>
      <p:sp>
        <p:nvSpPr>
          <p:cNvPr id="28" name="TextBox 27">
            <a:extLst>
              <a:ext uri="{FF2B5EF4-FFF2-40B4-BE49-F238E27FC236}">
                <a16:creationId xmlns:a16="http://schemas.microsoft.com/office/drawing/2014/main" id="{34E402B5-685B-7ABA-8481-23021B72FE7A}"/>
              </a:ext>
              <a:ext uri="{C183D7F6-B498-43B3-948B-1728B52AA6E4}">
                <adec:decorative xmlns:adec="http://schemas.microsoft.com/office/drawing/2017/decorative" val="0"/>
              </a:ext>
            </a:extLst>
          </p:cNvPr>
          <p:cNvSpPr txBox="1"/>
          <p:nvPr/>
        </p:nvSpPr>
        <p:spPr>
          <a:xfrm>
            <a:off x="6873043" y="3427331"/>
            <a:ext cx="1502348" cy="721608"/>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fifth wife, they were married less than two years before she was executed.</a:t>
            </a:r>
          </a:p>
        </p:txBody>
      </p:sp>
      <p:sp>
        <p:nvSpPr>
          <p:cNvPr id="31" name="TextBox 30">
            <a:extLst>
              <a:ext uri="{FF2B5EF4-FFF2-40B4-BE49-F238E27FC236}">
                <a16:creationId xmlns:a16="http://schemas.microsoft.com/office/drawing/2014/main" id="{FFC505DD-625A-D83A-9F6E-0007691DB9C7}"/>
              </a:ext>
            </a:extLst>
          </p:cNvPr>
          <p:cNvSpPr txBox="1"/>
          <p:nvPr/>
        </p:nvSpPr>
        <p:spPr>
          <a:xfrm>
            <a:off x="6866499" y="4132184"/>
            <a:ext cx="1502348" cy="1846468"/>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Grew up with 10 brothers and sisters, living with her grandmother</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Had very good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etiquette </a:t>
            </a:r>
            <a:r>
              <a:rPr lang="en-GB" sz="900">
                <a:effectLst/>
                <a:latin typeface="Georgia" panose="02040502050405020303" pitchFamily="18" charset="0"/>
                <a:ea typeface="Times New Roman" panose="02020603050405020304" pitchFamily="18" charset="0"/>
                <a:cs typeface="Times New Roman" panose="02020603050405020304" pitchFamily="18" charset="0"/>
              </a:rPr>
              <a:t>(manners)</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Sadly, did not have much control over     her life</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Was around 20 when she was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executed</a:t>
            </a:r>
            <a:endParaRPr lang="en-GB" sz="900">
              <a:effectLst/>
              <a:latin typeface="Georgia" panose="02040502050405020303" pitchFamily="18" charset="0"/>
              <a:ea typeface="Times New Roman" panose="02020603050405020304" pitchFamily="18" charset="0"/>
              <a:cs typeface="Times New Roman" panose="02020603050405020304" pitchFamily="18" charset="0"/>
            </a:endParaRPr>
          </a:p>
        </p:txBody>
      </p:sp>
      <p:pic>
        <p:nvPicPr>
          <p:cNvPr id="18" name="Picture 17" descr="An illustration of Katherine Parr">
            <a:extLst>
              <a:ext uri="{FF2B5EF4-FFF2-40B4-BE49-F238E27FC236}">
                <a16:creationId xmlns:a16="http://schemas.microsoft.com/office/drawing/2014/main" id="{90748302-FD5A-789D-AFEA-2C4D79639B7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583741" y="279753"/>
            <a:ext cx="1515448" cy="2327211"/>
          </a:xfrm>
          <a:prstGeom prst="rect">
            <a:avLst/>
          </a:prstGeom>
        </p:spPr>
      </p:pic>
      <p:sp>
        <p:nvSpPr>
          <p:cNvPr id="33" name="TextBox 32">
            <a:extLst>
              <a:ext uri="{FF2B5EF4-FFF2-40B4-BE49-F238E27FC236}">
                <a16:creationId xmlns:a16="http://schemas.microsoft.com/office/drawing/2014/main" id="{9F9B4FBA-6823-5AB8-92C9-433925BC0FF2}"/>
              </a:ext>
              <a:ext uri="{C183D7F6-B498-43B3-948B-1728B52AA6E4}">
                <adec:decorative xmlns:adec="http://schemas.microsoft.com/office/drawing/2017/decorative" val="0"/>
              </a:ext>
            </a:extLst>
          </p:cNvPr>
          <p:cNvSpPr txBox="1"/>
          <p:nvPr/>
        </p:nvSpPr>
        <p:spPr>
          <a:xfrm>
            <a:off x="8492915" y="2600022"/>
            <a:ext cx="2359502"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KATHERINE </a:t>
            </a:r>
          </a:p>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PARR</a:t>
            </a:r>
          </a:p>
        </p:txBody>
      </p:sp>
      <p:sp>
        <p:nvSpPr>
          <p:cNvPr id="34" name="TextBox 33">
            <a:extLst>
              <a:ext uri="{FF2B5EF4-FFF2-40B4-BE49-F238E27FC236}">
                <a16:creationId xmlns:a16="http://schemas.microsoft.com/office/drawing/2014/main" id="{D383BBEA-3928-F92B-E0DD-D2A3C59E1E70}"/>
              </a:ext>
              <a:ext uri="{C183D7F6-B498-43B3-948B-1728B52AA6E4}">
                <adec:decorative xmlns:adec="http://schemas.microsoft.com/office/drawing/2017/decorative" val="0"/>
              </a:ext>
            </a:extLst>
          </p:cNvPr>
          <p:cNvSpPr txBox="1"/>
          <p:nvPr/>
        </p:nvSpPr>
        <p:spPr>
          <a:xfrm>
            <a:off x="8487249" y="3176888"/>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1512-48</a:t>
            </a:r>
          </a:p>
        </p:txBody>
      </p:sp>
      <p:sp>
        <p:nvSpPr>
          <p:cNvPr id="32" name="TextBox 31">
            <a:extLst>
              <a:ext uri="{FF2B5EF4-FFF2-40B4-BE49-F238E27FC236}">
                <a16:creationId xmlns:a16="http://schemas.microsoft.com/office/drawing/2014/main" id="{0C14EEAF-B1D5-3FAF-B551-0683F33BB757}"/>
              </a:ext>
              <a:ext uri="{C183D7F6-B498-43B3-948B-1728B52AA6E4}">
                <adec:decorative xmlns:adec="http://schemas.microsoft.com/office/drawing/2017/decorative" val="0"/>
              </a:ext>
            </a:extLst>
          </p:cNvPr>
          <p:cNvSpPr txBox="1"/>
          <p:nvPr/>
        </p:nvSpPr>
        <p:spPr>
          <a:xfrm>
            <a:off x="8492309" y="3430171"/>
            <a:ext cx="1450648" cy="981935"/>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Henry’s sixth wife, they were married four years before Henry died.</a:t>
            </a:r>
          </a:p>
          <a:p>
            <a:pPr>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sp>
        <p:nvSpPr>
          <p:cNvPr id="36" name="TextBox 35">
            <a:extLst>
              <a:ext uri="{FF2B5EF4-FFF2-40B4-BE49-F238E27FC236}">
                <a16:creationId xmlns:a16="http://schemas.microsoft.com/office/drawing/2014/main" id="{B5831E38-D6E1-0E92-D00C-5381DA44B016}"/>
              </a:ext>
            </a:extLst>
          </p:cNvPr>
          <p:cNvSpPr txBox="1"/>
          <p:nvPr/>
        </p:nvSpPr>
        <p:spPr>
          <a:xfrm>
            <a:off x="8491960" y="3989724"/>
            <a:ext cx="1502348" cy="1846403"/>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Believed education was important for girls</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Ruled as </a:t>
            </a:r>
            <a:r>
              <a:rPr lang="en-GB" sz="900" b="1">
                <a:effectLst/>
                <a:latin typeface="Georgia" panose="02040502050405020303" pitchFamily="18" charset="0"/>
                <a:ea typeface="Times New Roman" panose="02020603050405020304" pitchFamily="18" charset="0"/>
                <a:cs typeface="Times New Roman" panose="02020603050405020304" pitchFamily="18" charset="0"/>
              </a:rPr>
              <a:t>regent </a:t>
            </a:r>
            <a:r>
              <a:rPr lang="en-GB" sz="900">
                <a:effectLst/>
                <a:latin typeface="Georgia" panose="02040502050405020303" pitchFamily="18" charset="0"/>
                <a:ea typeface="Times New Roman" panose="02020603050405020304" pitchFamily="18" charset="0"/>
                <a:cs typeface="Times New Roman" panose="02020603050405020304" pitchFamily="18" charset="0"/>
              </a:rPr>
              <a:t>and kept the country running</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Loved reading and writing</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One of the first female authors to publish a book in England</a:t>
            </a:r>
          </a:p>
        </p:txBody>
      </p:sp>
      <p:pic>
        <p:nvPicPr>
          <p:cNvPr id="50" name="Picture 49" descr="An illustration of Henry VIII">
            <a:extLst>
              <a:ext uri="{FF2B5EF4-FFF2-40B4-BE49-F238E27FC236}">
                <a16:creationId xmlns:a16="http://schemas.microsoft.com/office/drawing/2014/main" id="{AE11A0F0-9DD5-6348-8CA9-354208FA8CF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5568" t="-134" r="-9360"/>
          <a:stretch/>
        </p:blipFill>
        <p:spPr>
          <a:xfrm>
            <a:off x="10118040" y="270816"/>
            <a:ext cx="1746193" cy="2336149"/>
          </a:xfrm>
          <a:prstGeom prst="rect">
            <a:avLst/>
          </a:prstGeom>
        </p:spPr>
      </p:pic>
      <p:sp>
        <p:nvSpPr>
          <p:cNvPr id="37" name="TextBox 36">
            <a:extLst>
              <a:ext uri="{FF2B5EF4-FFF2-40B4-BE49-F238E27FC236}">
                <a16:creationId xmlns:a16="http://schemas.microsoft.com/office/drawing/2014/main" id="{944FF799-A5E8-EF32-1A51-1FA7F9233B0D}"/>
              </a:ext>
              <a:ext uri="{C183D7F6-B498-43B3-948B-1728B52AA6E4}">
                <adec:decorative xmlns:adec="http://schemas.microsoft.com/office/drawing/2017/decorative" val="0"/>
              </a:ext>
            </a:extLst>
          </p:cNvPr>
          <p:cNvSpPr txBox="1"/>
          <p:nvPr/>
        </p:nvSpPr>
        <p:spPr>
          <a:xfrm>
            <a:off x="10124974" y="2600021"/>
            <a:ext cx="2985296"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KING</a:t>
            </a:r>
          </a:p>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HENRY VIII</a:t>
            </a:r>
          </a:p>
        </p:txBody>
      </p:sp>
      <p:sp>
        <p:nvSpPr>
          <p:cNvPr id="38" name="TextBox 37">
            <a:extLst>
              <a:ext uri="{FF2B5EF4-FFF2-40B4-BE49-F238E27FC236}">
                <a16:creationId xmlns:a16="http://schemas.microsoft.com/office/drawing/2014/main" id="{7ADCAC6A-97D8-C6B2-759A-8F41901C64C6}"/>
              </a:ext>
              <a:ext uri="{C183D7F6-B498-43B3-948B-1728B52AA6E4}">
                <adec:decorative xmlns:adec="http://schemas.microsoft.com/office/drawing/2017/decorative" val="0"/>
              </a:ext>
            </a:extLst>
          </p:cNvPr>
          <p:cNvSpPr txBox="1"/>
          <p:nvPr/>
        </p:nvSpPr>
        <p:spPr>
          <a:xfrm>
            <a:off x="10116507" y="3171338"/>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1491-1547</a:t>
            </a:r>
          </a:p>
        </p:txBody>
      </p:sp>
      <p:sp>
        <p:nvSpPr>
          <p:cNvPr id="39" name="TextBox 38">
            <a:extLst>
              <a:ext uri="{FF2B5EF4-FFF2-40B4-BE49-F238E27FC236}">
                <a16:creationId xmlns:a16="http://schemas.microsoft.com/office/drawing/2014/main" id="{6CEF0C0B-F9FB-1CAB-738D-BD2CB0F3C341}"/>
              </a:ext>
              <a:ext uri="{C183D7F6-B498-43B3-948B-1728B52AA6E4}">
                <adec:decorative xmlns:adec="http://schemas.microsoft.com/office/drawing/2017/decorative" val="0"/>
              </a:ext>
            </a:extLst>
          </p:cNvPr>
          <p:cNvSpPr txBox="1"/>
          <p:nvPr/>
        </p:nvSpPr>
        <p:spPr>
          <a:xfrm>
            <a:off x="10121131" y="3430171"/>
            <a:ext cx="1444741" cy="981935"/>
          </a:xfrm>
          <a:prstGeom prst="rect">
            <a:avLst/>
          </a:prstGeom>
          <a:noFill/>
        </p:spPr>
        <p:txBody>
          <a:bodyPr wrap="square" rtlCol="0">
            <a:spAutoFit/>
          </a:bodyPr>
          <a:lstStyle/>
          <a:p>
            <a:pPr>
              <a:lnSpc>
                <a:spcPct val="116000"/>
              </a:lnSpc>
              <a:spcAft>
                <a:spcPts val="800"/>
              </a:spcAft>
            </a:pPr>
            <a:r>
              <a:rPr lang="en-GB" sz="900">
                <a:effectLst/>
                <a:latin typeface="Georgia" panose="02040502050405020303" pitchFamily="18" charset="0"/>
                <a:ea typeface="Times New Roman" panose="02020603050405020304" pitchFamily="18" charset="0"/>
                <a:cs typeface="Times New Roman" panose="02020603050405020304" pitchFamily="18" charset="0"/>
              </a:rPr>
              <a:t>King of England for 38 years in the Tudor period.</a:t>
            </a:r>
          </a:p>
          <a:p>
            <a:pPr>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a16="http://schemas.microsoft.com/office/drawing/2014/main" id="{FB6E2881-5EB2-771C-5E63-6366326EB4A9}"/>
              </a:ext>
            </a:extLst>
          </p:cNvPr>
          <p:cNvSpPr txBox="1"/>
          <p:nvPr/>
        </p:nvSpPr>
        <p:spPr>
          <a:xfrm>
            <a:off x="10123001" y="3976335"/>
            <a:ext cx="1493295" cy="2267416"/>
          </a:xfrm>
          <a:prstGeom prst="rect">
            <a:avLst/>
          </a:prstGeom>
          <a:noFill/>
        </p:spPr>
        <p:txBody>
          <a:bodyPr wrap="square" rtlCol="0">
            <a:spAutoFit/>
          </a:bodyPr>
          <a:lstStyle/>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Created a new protestant Church in England</a:t>
            </a:r>
          </a:p>
          <a:p>
            <a:pPr marL="179388" lvl="0" indent="-179388">
              <a:lnSpc>
                <a:spcPct val="116000"/>
              </a:lnSpc>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Married six times and had three children (Mary, Elizabeth and Edward)</a:t>
            </a:r>
          </a:p>
          <a:p>
            <a:pPr marL="179388" lvl="0" indent="-179388">
              <a:lnSpc>
                <a:spcPct val="116000"/>
              </a:lnSpc>
              <a:spcAft>
                <a:spcPts val="800"/>
              </a:spcAft>
              <a:buFont typeface="Menlo Regular" panose="020B0609030804020204" pitchFamily="49" charset="0"/>
              <a:buChar char="♔"/>
            </a:pPr>
            <a:r>
              <a:rPr lang="en-GB" sz="900">
                <a:effectLst/>
                <a:latin typeface="Georgia" panose="02040502050405020303" pitchFamily="18" charset="0"/>
                <a:ea typeface="Times New Roman" panose="02020603050405020304" pitchFamily="18" charset="0"/>
                <a:cs typeface="Times New Roman" panose="02020603050405020304" pitchFamily="18" charset="0"/>
              </a:rPr>
              <a:t>Spent time at Hampton Court Palace and the Tower of London</a:t>
            </a:r>
          </a:p>
          <a:p>
            <a:pPr lvl="0">
              <a:lnSpc>
                <a:spcPct val="116000"/>
              </a:lnSpc>
              <a:spcAft>
                <a:spcPts val="800"/>
              </a:spcAft>
            </a:pPr>
            <a:r>
              <a:rPr lang="en-GB" sz="1800">
                <a:effectLst/>
                <a:latin typeface="Aptos" panose="020B00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9191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C26F73-07D7-1531-C8DB-BD591591C6D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
            <a:ext cx="12192000" cy="6858001"/>
          </a:xfrm>
          <a:prstGeom prst="rect">
            <a:avLst/>
          </a:prstGeom>
        </p:spPr>
      </p:pic>
      <p:pic>
        <p:nvPicPr>
          <p:cNvPr id="19" name="Picture 18">
            <a:extLst>
              <a:ext uri="{FF2B5EF4-FFF2-40B4-BE49-F238E27FC236}">
                <a16:creationId xmlns:a16="http://schemas.microsoft.com/office/drawing/2014/main" id="{08B15E75-8CB5-82B3-75FA-0618856E9543}"/>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068"/>
          <a:stretch/>
        </p:blipFill>
        <p:spPr>
          <a:xfrm>
            <a:off x="3977192" y="-1775424"/>
            <a:ext cx="3395329" cy="3917664"/>
          </a:xfrm>
          <a:prstGeom prst="rect">
            <a:avLst/>
          </a:prstGeom>
        </p:spPr>
      </p:pic>
      <p:pic>
        <p:nvPicPr>
          <p:cNvPr id="39" name="Picture 38">
            <a:extLst>
              <a:ext uri="{FF2B5EF4-FFF2-40B4-BE49-F238E27FC236}">
                <a16:creationId xmlns:a16="http://schemas.microsoft.com/office/drawing/2014/main" id="{4E7DC39E-DB4E-A76F-9729-B9F168E8E5E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0882" y="-897651"/>
            <a:ext cx="1347942" cy="1907314"/>
          </a:xfrm>
          <a:prstGeom prst="rect">
            <a:avLst/>
          </a:prstGeom>
        </p:spPr>
      </p:pic>
      <p:pic>
        <p:nvPicPr>
          <p:cNvPr id="10" name="Picture 9">
            <a:extLst>
              <a:ext uri="{FF2B5EF4-FFF2-40B4-BE49-F238E27FC236}">
                <a16:creationId xmlns:a16="http://schemas.microsoft.com/office/drawing/2014/main" id="{71B6ECBF-28E8-C415-4091-8CE1FA3F2E96}"/>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00895" y="2082366"/>
            <a:ext cx="699835" cy="692310"/>
          </a:xfrm>
          <a:prstGeom prst="rect">
            <a:avLst/>
          </a:prstGeom>
        </p:spPr>
      </p:pic>
      <p:pic>
        <p:nvPicPr>
          <p:cNvPr id="13" name="Picture 12">
            <a:extLst>
              <a:ext uri="{FF2B5EF4-FFF2-40B4-BE49-F238E27FC236}">
                <a16:creationId xmlns:a16="http://schemas.microsoft.com/office/drawing/2014/main" id="{4087D401-D3C5-3EEB-B5E6-3FA5BD539144}"/>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43670" y="-566646"/>
            <a:ext cx="2133700" cy="2841586"/>
          </a:xfrm>
          <a:prstGeom prst="rect">
            <a:avLst/>
          </a:prstGeom>
        </p:spPr>
      </p:pic>
      <p:pic>
        <p:nvPicPr>
          <p:cNvPr id="18" name="Picture 17">
            <a:extLst>
              <a:ext uri="{FF2B5EF4-FFF2-40B4-BE49-F238E27FC236}">
                <a16:creationId xmlns:a16="http://schemas.microsoft.com/office/drawing/2014/main" id="{40D9D553-B658-E218-4BA8-AEC194429269}"/>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84228" y="2637809"/>
            <a:ext cx="2470240" cy="3289779"/>
          </a:xfrm>
          <a:prstGeom prst="rect">
            <a:avLst/>
          </a:prstGeom>
        </p:spPr>
      </p:pic>
      <p:pic>
        <p:nvPicPr>
          <p:cNvPr id="22" name="Picture 21">
            <a:extLst>
              <a:ext uri="{FF2B5EF4-FFF2-40B4-BE49-F238E27FC236}">
                <a16:creationId xmlns:a16="http://schemas.microsoft.com/office/drawing/2014/main" id="{8EA99F90-1A21-6C35-4A5D-B1EB8BE181EA}"/>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8109">
            <a:off x="5154613" y="1889055"/>
            <a:ext cx="1259124" cy="1259124"/>
          </a:xfrm>
          <a:prstGeom prst="rect">
            <a:avLst/>
          </a:prstGeom>
        </p:spPr>
      </p:pic>
      <p:pic>
        <p:nvPicPr>
          <p:cNvPr id="44" name="Picture 43">
            <a:extLst>
              <a:ext uri="{FF2B5EF4-FFF2-40B4-BE49-F238E27FC236}">
                <a16:creationId xmlns:a16="http://schemas.microsoft.com/office/drawing/2014/main" id="{F404758C-06C3-BB12-F864-1E9EF6EC0A19}"/>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58070" y="5420954"/>
            <a:ext cx="951096" cy="942228"/>
          </a:xfrm>
          <a:prstGeom prst="rect">
            <a:avLst/>
          </a:prstGeom>
        </p:spPr>
      </p:pic>
      <p:sp>
        <p:nvSpPr>
          <p:cNvPr id="12" name="TextBox 11">
            <a:extLst>
              <a:ext uri="{FF2B5EF4-FFF2-40B4-BE49-F238E27FC236}">
                <a16:creationId xmlns:a16="http://schemas.microsoft.com/office/drawing/2014/main" id="{330FFFC7-9DCD-48E8-E3C5-E2561C9C6ABD}"/>
              </a:ext>
              <a:ext uri="{C183D7F6-B498-43B3-948B-1728B52AA6E4}">
                <adec:decorative xmlns:adec="http://schemas.microsoft.com/office/drawing/2017/decorative" val="1"/>
              </a:ext>
            </a:extLst>
          </p:cNvPr>
          <p:cNvSpPr txBox="1"/>
          <p:nvPr/>
        </p:nvSpPr>
        <p:spPr>
          <a:xfrm>
            <a:off x="149717" y="6358707"/>
            <a:ext cx="2374900" cy="230832"/>
          </a:xfrm>
          <a:prstGeom prst="rect">
            <a:avLst/>
          </a:prstGeom>
          <a:noFill/>
        </p:spPr>
        <p:txBody>
          <a:bodyPr wrap="square" rtlCol="0">
            <a:spAutoFit/>
          </a:bodyPr>
          <a:lstStyle/>
          <a:p>
            <a:r>
              <a:rPr lang="en-US" sz="900" b="1">
                <a:latin typeface="Open Sans Condensed" panose="020B0306030504020204" pitchFamily="34" charset="0"/>
                <a:ea typeface="Open Sans Condensed" panose="020B0306030504020204" pitchFamily="34" charset="0"/>
                <a:cs typeface="Open Sans Condensed" panose="020B0306030504020204" pitchFamily="34" charset="0"/>
              </a:rPr>
              <a:t>HENRY VIII</a:t>
            </a:r>
          </a:p>
        </p:txBody>
      </p:sp>
      <p:pic>
        <p:nvPicPr>
          <p:cNvPr id="11" name="Picture 10">
            <a:extLst>
              <a:ext uri="{FF2B5EF4-FFF2-40B4-BE49-F238E27FC236}">
                <a16:creationId xmlns:a16="http://schemas.microsoft.com/office/drawing/2014/main" id="{9871F791-32A8-3533-5006-323D12CC1AE5}"/>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454211" y="2077133"/>
            <a:ext cx="4071093" cy="5760524"/>
          </a:xfrm>
          <a:prstGeom prst="rect">
            <a:avLst/>
          </a:prstGeom>
        </p:spPr>
      </p:pic>
      <p:pic>
        <p:nvPicPr>
          <p:cNvPr id="31" name="Picture 30">
            <a:extLst>
              <a:ext uri="{FF2B5EF4-FFF2-40B4-BE49-F238E27FC236}">
                <a16:creationId xmlns:a16="http://schemas.microsoft.com/office/drawing/2014/main" id="{204E07B0-C646-629B-5D07-18D5A62D4F79}"/>
              </a:ext>
              <a:ext uri="{C183D7F6-B498-43B3-948B-1728B52AA6E4}">
                <adec:decorative xmlns:adec="http://schemas.microsoft.com/office/drawing/2017/decorative" val="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83067" y="4642717"/>
            <a:ext cx="2614597" cy="5268071"/>
          </a:xfrm>
          <a:prstGeom prst="rect">
            <a:avLst/>
          </a:prstGeom>
        </p:spPr>
      </p:pic>
      <p:sp>
        <p:nvSpPr>
          <p:cNvPr id="54" name="TextBox 53">
            <a:extLst>
              <a:ext uri="{FF2B5EF4-FFF2-40B4-BE49-F238E27FC236}">
                <a16:creationId xmlns:a16="http://schemas.microsoft.com/office/drawing/2014/main" id="{4467B62E-39B3-2647-705B-E6BC4182C986}"/>
              </a:ext>
              <a:ext uri="{C183D7F6-B498-43B3-948B-1728B52AA6E4}">
                <adec:decorative xmlns:adec="http://schemas.microsoft.com/office/drawing/2017/decorative" val="1"/>
              </a:ext>
            </a:extLst>
          </p:cNvPr>
          <p:cNvSpPr txBox="1"/>
          <p:nvPr/>
        </p:nvSpPr>
        <p:spPr>
          <a:xfrm>
            <a:off x="11007054" y="3430136"/>
            <a:ext cx="2374900" cy="230832"/>
          </a:xfrm>
          <a:prstGeom prst="rect">
            <a:avLst/>
          </a:prstGeom>
          <a:noFill/>
        </p:spPr>
        <p:txBody>
          <a:bodyPr wrap="square" rtlCol="0">
            <a:spAutoFit/>
          </a:bodyPr>
          <a:lstStyle/>
          <a:p>
            <a:r>
              <a:rPr lang="en-US" sz="900" b="1">
                <a:latin typeface="Open Sans Condensed" panose="020B0306030504020204" pitchFamily="34" charset="0"/>
                <a:ea typeface="Open Sans Condensed" panose="020B0306030504020204" pitchFamily="34" charset="0"/>
                <a:cs typeface="Open Sans Condensed" panose="020B0306030504020204" pitchFamily="34" charset="0"/>
              </a:rPr>
              <a:t>KATHERINE PARR</a:t>
            </a:r>
          </a:p>
        </p:txBody>
      </p:sp>
      <p:sp>
        <p:nvSpPr>
          <p:cNvPr id="53" name="TextBox 52">
            <a:extLst>
              <a:ext uri="{FF2B5EF4-FFF2-40B4-BE49-F238E27FC236}">
                <a16:creationId xmlns:a16="http://schemas.microsoft.com/office/drawing/2014/main" id="{1A553626-B83A-A527-0141-5327BF52B065}"/>
              </a:ext>
              <a:ext uri="{C183D7F6-B498-43B3-948B-1728B52AA6E4}">
                <adec:decorative xmlns:adec="http://schemas.microsoft.com/office/drawing/2017/decorative" val="1"/>
              </a:ext>
            </a:extLst>
          </p:cNvPr>
          <p:cNvSpPr txBox="1"/>
          <p:nvPr/>
        </p:nvSpPr>
        <p:spPr>
          <a:xfrm>
            <a:off x="8226172" y="2770068"/>
            <a:ext cx="2374900" cy="230832"/>
          </a:xfrm>
          <a:prstGeom prst="rect">
            <a:avLst/>
          </a:prstGeom>
          <a:noFill/>
        </p:spPr>
        <p:txBody>
          <a:bodyPr wrap="square" rtlCol="0">
            <a:spAutoFit/>
          </a:bodyPr>
          <a:lstStyle/>
          <a:p>
            <a:r>
              <a:rPr lang="en-US" sz="900" b="1">
                <a:latin typeface="Open Sans Condensed" panose="020B0306030504020204" pitchFamily="34" charset="0"/>
                <a:ea typeface="Open Sans Condensed" panose="020B0306030504020204" pitchFamily="34" charset="0"/>
                <a:cs typeface="Open Sans Condensed" panose="020B0306030504020204" pitchFamily="34" charset="0"/>
              </a:rPr>
              <a:t>CATHERINE HOWARD</a:t>
            </a:r>
          </a:p>
        </p:txBody>
      </p:sp>
      <p:pic>
        <p:nvPicPr>
          <p:cNvPr id="7" name="Picture 6">
            <a:extLst>
              <a:ext uri="{FF2B5EF4-FFF2-40B4-BE49-F238E27FC236}">
                <a16:creationId xmlns:a16="http://schemas.microsoft.com/office/drawing/2014/main" id="{BA75100C-C8BB-2089-08D4-EE6008FBA013}"/>
              </a:ext>
              <a:ext uri="{C183D7F6-B498-43B3-948B-1728B52AA6E4}">
                <adec:decorative xmlns:adec="http://schemas.microsoft.com/office/drawing/2017/decorative" val="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20018"/>
          <a:stretch>
            <a:fillRect/>
          </a:stretch>
        </p:blipFill>
        <p:spPr>
          <a:xfrm>
            <a:off x="7442190" y="151920"/>
            <a:ext cx="2374748" cy="2631225"/>
          </a:xfrm>
          <a:prstGeom prst="rect">
            <a:avLst/>
          </a:prstGeom>
        </p:spPr>
      </p:pic>
      <p:sp>
        <p:nvSpPr>
          <p:cNvPr id="52" name="TextBox 51">
            <a:extLst>
              <a:ext uri="{FF2B5EF4-FFF2-40B4-BE49-F238E27FC236}">
                <a16:creationId xmlns:a16="http://schemas.microsoft.com/office/drawing/2014/main" id="{43BAF794-CBD4-13B6-8F24-C1451EEFD59E}"/>
              </a:ext>
              <a:ext uri="{C183D7F6-B498-43B3-948B-1728B52AA6E4}">
                <adec:decorative xmlns:adec="http://schemas.microsoft.com/office/drawing/2017/decorative" val="1"/>
              </a:ext>
            </a:extLst>
          </p:cNvPr>
          <p:cNvSpPr txBox="1"/>
          <p:nvPr/>
        </p:nvSpPr>
        <p:spPr>
          <a:xfrm>
            <a:off x="7867887" y="6474335"/>
            <a:ext cx="2374900" cy="230832"/>
          </a:xfrm>
          <a:prstGeom prst="rect">
            <a:avLst/>
          </a:prstGeom>
          <a:noFill/>
        </p:spPr>
        <p:txBody>
          <a:bodyPr wrap="square" rtlCol="0">
            <a:spAutoFit/>
          </a:bodyPr>
          <a:lstStyle/>
          <a:p>
            <a:r>
              <a:rPr lang="en-US" sz="900" b="1">
                <a:latin typeface="Open Sans Condensed" panose="020B0306030504020204" pitchFamily="34" charset="0"/>
                <a:ea typeface="Open Sans Condensed" panose="020B0306030504020204" pitchFamily="34" charset="0"/>
                <a:cs typeface="Open Sans Condensed" panose="020B0306030504020204" pitchFamily="34" charset="0"/>
              </a:rPr>
              <a:t>ANNE OF CLEVES</a:t>
            </a:r>
          </a:p>
        </p:txBody>
      </p:sp>
      <p:pic>
        <p:nvPicPr>
          <p:cNvPr id="24" name="Picture 23">
            <a:extLst>
              <a:ext uri="{FF2B5EF4-FFF2-40B4-BE49-F238E27FC236}">
                <a16:creationId xmlns:a16="http://schemas.microsoft.com/office/drawing/2014/main" id="{8B2D5DDC-7F57-8322-C086-3BCA8DCA1201}"/>
              </a:ext>
              <a:ext uri="{C183D7F6-B498-43B3-948B-1728B52AA6E4}">
                <adec:decorative xmlns:adec="http://schemas.microsoft.com/office/drawing/2017/decorative" val="1"/>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rot="60000">
            <a:off x="5643956" y="2209393"/>
            <a:ext cx="2758468" cy="4624888"/>
          </a:xfrm>
          <a:prstGeom prst="rect">
            <a:avLst/>
          </a:prstGeom>
        </p:spPr>
      </p:pic>
      <p:sp>
        <p:nvSpPr>
          <p:cNvPr id="51" name="TextBox 50">
            <a:extLst>
              <a:ext uri="{FF2B5EF4-FFF2-40B4-BE49-F238E27FC236}">
                <a16:creationId xmlns:a16="http://schemas.microsoft.com/office/drawing/2014/main" id="{DDEBD301-01E0-FA55-75ED-82546605F5F4}"/>
              </a:ext>
              <a:ext uri="{C183D7F6-B498-43B3-948B-1728B52AA6E4}">
                <adec:decorative xmlns:adec="http://schemas.microsoft.com/office/drawing/2017/decorative" val="1"/>
              </a:ext>
            </a:extLst>
          </p:cNvPr>
          <p:cNvSpPr txBox="1"/>
          <p:nvPr/>
        </p:nvSpPr>
        <p:spPr>
          <a:xfrm>
            <a:off x="4593535" y="6475248"/>
            <a:ext cx="2374900" cy="230832"/>
          </a:xfrm>
          <a:prstGeom prst="rect">
            <a:avLst/>
          </a:prstGeom>
          <a:noFill/>
        </p:spPr>
        <p:txBody>
          <a:bodyPr wrap="square" rtlCol="0">
            <a:spAutoFit/>
          </a:bodyPr>
          <a:lstStyle/>
          <a:p>
            <a:r>
              <a:rPr lang="en-US" sz="900" b="1">
                <a:latin typeface="Open Sans Condensed" panose="020B0306030504020204" pitchFamily="34" charset="0"/>
                <a:ea typeface="Open Sans Condensed" panose="020B0306030504020204" pitchFamily="34" charset="0"/>
                <a:cs typeface="Open Sans Condensed" panose="020B0306030504020204" pitchFamily="34" charset="0"/>
              </a:rPr>
              <a:t>JANE SEYMOUR</a:t>
            </a:r>
          </a:p>
        </p:txBody>
      </p:sp>
      <p:sp>
        <p:nvSpPr>
          <p:cNvPr id="50" name="TextBox 49">
            <a:extLst>
              <a:ext uri="{FF2B5EF4-FFF2-40B4-BE49-F238E27FC236}">
                <a16:creationId xmlns:a16="http://schemas.microsoft.com/office/drawing/2014/main" id="{59B4B021-2AC2-E0C5-B046-B654F4D6E196}"/>
              </a:ext>
              <a:ext uri="{C183D7F6-B498-43B3-948B-1728B52AA6E4}">
                <adec:decorative xmlns:adec="http://schemas.microsoft.com/office/drawing/2017/decorative" val="1"/>
              </a:ext>
            </a:extLst>
          </p:cNvPr>
          <p:cNvSpPr txBox="1"/>
          <p:nvPr/>
        </p:nvSpPr>
        <p:spPr>
          <a:xfrm>
            <a:off x="4138590" y="3045162"/>
            <a:ext cx="2374900" cy="230832"/>
          </a:xfrm>
          <a:prstGeom prst="rect">
            <a:avLst/>
          </a:prstGeom>
          <a:noFill/>
        </p:spPr>
        <p:txBody>
          <a:bodyPr wrap="square" rtlCol="0">
            <a:spAutoFit/>
          </a:bodyPr>
          <a:lstStyle/>
          <a:p>
            <a:r>
              <a:rPr lang="en-US" sz="900" b="1">
                <a:latin typeface="Open Sans Condensed" panose="020B0306030504020204" pitchFamily="34" charset="0"/>
                <a:ea typeface="Open Sans Condensed" panose="020B0306030504020204" pitchFamily="34" charset="0"/>
                <a:cs typeface="Open Sans Condensed" panose="020B0306030504020204" pitchFamily="34" charset="0"/>
              </a:rPr>
              <a:t>ANNE BOLEYN</a:t>
            </a:r>
          </a:p>
        </p:txBody>
      </p:sp>
      <p:pic>
        <p:nvPicPr>
          <p:cNvPr id="6" name="Picture 5">
            <a:extLst>
              <a:ext uri="{FF2B5EF4-FFF2-40B4-BE49-F238E27FC236}">
                <a16:creationId xmlns:a16="http://schemas.microsoft.com/office/drawing/2014/main" id="{FFE21D94-7CEB-28FB-7DD5-B4AB1040F253}"/>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756168" y="878093"/>
            <a:ext cx="4338188" cy="6138459"/>
          </a:xfrm>
          <a:prstGeom prst="rect">
            <a:avLst/>
          </a:prstGeom>
        </p:spPr>
      </p:pic>
      <p:pic>
        <p:nvPicPr>
          <p:cNvPr id="20" name="Picture 19">
            <a:extLst>
              <a:ext uri="{FF2B5EF4-FFF2-40B4-BE49-F238E27FC236}">
                <a16:creationId xmlns:a16="http://schemas.microsoft.com/office/drawing/2014/main" id="{13668513-F77A-2CD6-3393-6A20E6256A29}"/>
              </a:ext>
              <a:ext uri="{C183D7F6-B498-43B3-948B-1728B52AA6E4}">
                <adec:decorative xmlns:adec="http://schemas.microsoft.com/office/drawing/2017/decorative" val="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t="18235" b="2636"/>
          <a:stretch>
            <a:fillRect/>
          </a:stretch>
        </p:blipFill>
        <p:spPr>
          <a:xfrm>
            <a:off x="2427737" y="151920"/>
            <a:ext cx="2830657" cy="2893242"/>
          </a:xfrm>
          <a:prstGeom prst="rect">
            <a:avLst/>
          </a:prstGeom>
        </p:spPr>
      </p:pic>
      <p:sp>
        <p:nvSpPr>
          <p:cNvPr id="49" name="TextBox 48">
            <a:extLst>
              <a:ext uri="{FF2B5EF4-FFF2-40B4-BE49-F238E27FC236}">
                <a16:creationId xmlns:a16="http://schemas.microsoft.com/office/drawing/2014/main" id="{CFC4C172-0918-28B6-A458-88C4722B419B}"/>
              </a:ext>
              <a:ext uri="{C183D7F6-B498-43B3-948B-1728B52AA6E4}">
                <adec:decorative xmlns:adec="http://schemas.microsoft.com/office/drawing/2017/decorative" val="1"/>
              </a:ext>
            </a:extLst>
          </p:cNvPr>
          <p:cNvSpPr txBox="1"/>
          <p:nvPr/>
        </p:nvSpPr>
        <p:spPr>
          <a:xfrm>
            <a:off x="150568" y="4401227"/>
            <a:ext cx="2374900" cy="230832"/>
          </a:xfrm>
          <a:prstGeom prst="rect">
            <a:avLst/>
          </a:prstGeom>
          <a:noFill/>
        </p:spPr>
        <p:txBody>
          <a:bodyPr wrap="square" rtlCol="0">
            <a:spAutoFit/>
          </a:bodyPr>
          <a:lstStyle/>
          <a:p>
            <a:r>
              <a:rPr lang="en-US" sz="900" b="1">
                <a:latin typeface="Open Sans Condensed" panose="020B0306030504020204" pitchFamily="34" charset="0"/>
                <a:ea typeface="Open Sans Condensed" panose="020B0306030504020204" pitchFamily="34" charset="0"/>
                <a:cs typeface="Open Sans Condensed" panose="020B0306030504020204" pitchFamily="34" charset="0"/>
              </a:rPr>
              <a:t>KATHERINE OF ARAGON</a:t>
            </a:r>
          </a:p>
        </p:txBody>
      </p:sp>
      <p:pic>
        <p:nvPicPr>
          <p:cNvPr id="26" name="Picture 25">
            <a:extLst>
              <a:ext uri="{FF2B5EF4-FFF2-40B4-BE49-F238E27FC236}">
                <a16:creationId xmlns:a16="http://schemas.microsoft.com/office/drawing/2014/main" id="{1665C0D0-65A9-5511-1CC0-EE641BD54C4F}"/>
              </a:ext>
              <a:ext uri="{C183D7F6-B498-43B3-948B-1728B52AA6E4}">
                <adec:decorative xmlns:adec="http://schemas.microsoft.com/office/drawing/2017/decorative" val="1"/>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42301" y="-1"/>
            <a:ext cx="3451025" cy="4486997"/>
          </a:xfrm>
          <a:prstGeom prst="rect">
            <a:avLst/>
          </a:prstGeom>
        </p:spPr>
      </p:pic>
      <p:sp>
        <p:nvSpPr>
          <p:cNvPr id="8" name="Title 7">
            <a:extLst>
              <a:ext uri="{FF2B5EF4-FFF2-40B4-BE49-F238E27FC236}">
                <a16:creationId xmlns:a16="http://schemas.microsoft.com/office/drawing/2014/main" id="{3A3F65CC-DACC-FEE3-20F5-8E517ABD478D}"/>
              </a:ext>
              <a:ext uri="{C183D7F6-B498-43B3-948B-1728B52AA6E4}">
                <adec:decorative xmlns:adec="http://schemas.microsoft.com/office/drawing/2017/decorative" val="1"/>
              </a:ext>
            </a:extLst>
          </p:cNvPr>
          <p:cNvSpPr>
            <a:spLocks noGrp="1"/>
          </p:cNvSpPr>
          <p:nvPr>
            <p:ph type="title"/>
          </p:nvPr>
        </p:nvSpPr>
        <p:spPr>
          <a:xfrm>
            <a:off x="444482" y="-1164178"/>
            <a:ext cx="11747518" cy="1325563"/>
          </a:xfrm>
        </p:spPr>
        <p:txBody>
          <a:bodyPr/>
          <a:lstStyle/>
          <a:p>
            <a:r>
              <a:rPr lang="en-US" err="1">
                <a:solidFill>
                  <a:srgbClr val="EAEDF0"/>
                </a:solidFill>
              </a:rPr>
              <a:t>Colouring</a:t>
            </a:r>
            <a:r>
              <a:rPr lang="en-US">
                <a:solidFill>
                  <a:srgbClr val="EAEDF0"/>
                </a:solidFill>
              </a:rPr>
              <a:t> sheet</a:t>
            </a:r>
          </a:p>
        </p:txBody>
      </p:sp>
    </p:spTree>
    <p:extLst>
      <p:ext uri="{BB962C8B-B14F-4D97-AF65-F5344CB8AC3E}">
        <p14:creationId xmlns:p14="http://schemas.microsoft.com/office/powerpoint/2010/main" val="276662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37FA911-CD8F-39E0-66D2-23F5EE4194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r="12113" b="12456"/>
          <a:stretch>
            <a:fillRect/>
          </a:stretch>
        </p:blipFill>
        <p:spPr>
          <a:xfrm>
            <a:off x="1" y="-1"/>
            <a:ext cx="12192000" cy="6858001"/>
          </a:xfrm>
          <a:prstGeom prst="rect">
            <a:avLst/>
          </a:prstGeom>
        </p:spPr>
      </p:pic>
      <p:cxnSp>
        <p:nvCxnSpPr>
          <p:cNvPr id="49" name="Straight Connector 48">
            <a:extLst>
              <a:ext uri="{FF2B5EF4-FFF2-40B4-BE49-F238E27FC236}">
                <a16:creationId xmlns:a16="http://schemas.microsoft.com/office/drawing/2014/main" id="{3EBE963C-5EAC-5708-DF80-5E9E5A51EA63}"/>
              </a:ext>
              <a:ext uri="{C183D7F6-B498-43B3-948B-1728B52AA6E4}">
                <adec:decorative xmlns:adec="http://schemas.microsoft.com/office/drawing/2017/decorative" val="1"/>
              </a:ext>
            </a:extLst>
          </p:cNvPr>
          <p:cNvCxnSpPr>
            <a:cxnSpLocks/>
          </p:cNvCxnSpPr>
          <p:nvPr/>
        </p:nvCxnSpPr>
        <p:spPr>
          <a:xfrm flipV="1">
            <a:off x="2495550" y="2708274"/>
            <a:ext cx="9361491" cy="1"/>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D7A69FA-783C-9357-CDFC-38EDC6837A32}"/>
              </a:ext>
              <a:ext uri="{C183D7F6-B498-43B3-948B-1728B52AA6E4}">
                <adec:decorative xmlns:adec="http://schemas.microsoft.com/office/drawing/2017/decorative" val="1"/>
              </a:ext>
            </a:extLst>
          </p:cNvPr>
          <p:cNvCxnSpPr>
            <a:cxnSpLocks/>
          </p:cNvCxnSpPr>
          <p:nvPr/>
        </p:nvCxnSpPr>
        <p:spPr>
          <a:xfrm>
            <a:off x="2495550" y="3070464"/>
            <a:ext cx="9361196"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728D726-681C-58BA-71D6-1F0470AB2F8A}"/>
              </a:ext>
              <a:ext uri="{C183D7F6-B498-43B3-948B-1728B52AA6E4}">
                <adec:decorative xmlns:adec="http://schemas.microsoft.com/office/drawing/2017/decorative" val="1"/>
              </a:ext>
            </a:extLst>
          </p:cNvPr>
          <p:cNvCxnSpPr>
            <a:cxnSpLocks/>
          </p:cNvCxnSpPr>
          <p:nvPr/>
        </p:nvCxnSpPr>
        <p:spPr>
          <a:xfrm>
            <a:off x="2495550" y="3789363"/>
            <a:ext cx="9361488" cy="2021"/>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F733986-D4D9-43F2-492A-4ED0F0444B34}"/>
              </a:ext>
              <a:ext uri="{C183D7F6-B498-43B3-948B-1728B52AA6E4}">
                <adec:decorative xmlns:adec="http://schemas.microsoft.com/office/drawing/2017/decorative" val="1"/>
              </a:ext>
            </a:extLst>
          </p:cNvPr>
          <p:cNvCxnSpPr>
            <a:cxnSpLocks/>
          </p:cNvCxnSpPr>
          <p:nvPr/>
        </p:nvCxnSpPr>
        <p:spPr>
          <a:xfrm>
            <a:off x="2495550" y="4157595"/>
            <a:ext cx="936149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626063-6571-BEB9-F8B2-333B6CC1DE30}"/>
              </a:ext>
              <a:ext uri="{C183D7F6-B498-43B3-948B-1728B52AA6E4}">
                <adec:decorative xmlns:adec="http://schemas.microsoft.com/office/drawing/2017/decorative" val="1"/>
              </a:ext>
            </a:extLst>
          </p:cNvPr>
          <p:cNvCxnSpPr>
            <a:cxnSpLocks/>
          </p:cNvCxnSpPr>
          <p:nvPr/>
        </p:nvCxnSpPr>
        <p:spPr>
          <a:xfrm>
            <a:off x="2495550" y="4511720"/>
            <a:ext cx="9361488"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265E250-4FD3-7C5A-5F1B-EB3C770C8592}"/>
              </a:ext>
              <a:ext uri="{C183D7F6-B498-43B3-948B-1728B52AA6E4}">
                <adec:decorative xmlns:adec="http://schemas.microsoft.com/office/drawing/2017/decorative" val="1"/>
              </a:ext>
            </a:extLst>
          </p:cNvPr>
          <p:cNvCxnSpPr>
            <a:cxnSpLocks/>
          </p:cNvCxnSpPr>
          <p:nvPr/>
        </p:nvCxnSpPr>
        <p:spPr>
          <a:xfrm flipV="1">
            <a:off x="2495550" y="5228330"/>
            <a:ext cx="9361488" cy="3822"/>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7D77969-DFED-68DA-1FF0-6F3F0B466F9E}"/>
              </a:ext>
              <a:ext uri="{C183D7F6-B498-43B3-948B-1728B52AA6E4}">
                <adec:decorative xmlns:adec="http://schemas.microsoft.com/office/drawing/2017/decorative" val="1"/>
              </a:ext>
            </a:extLst>
          </p:cNvPr>
          <p:cNvCxnSpPr>
            <a:cxnSpLocks/>
          </p:cNvCxnSpPr>
          <p:nvPr/>
        </p:nvCxnSpPr>
        <p:spPr>
          <a:xfrm>
            <a:off x="2495550" y="5584189"/>
            <a:ext cx="935463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6C605C6-7630-856D-0A9A-BAC2D1983AF8}"/>
              </a:ext>
              <a:ext uri="{C183D7F6-B498-43B3-948B-1728B52AA6E4}">
                <adec:decorative xmlns:adec="http://schemas.microsoft.com/office/drawing/2017/decorative" val="1"/>
              </a:ext>
            </a:extLst>
          </p:cNvPr>
          <p:cNvCxnSpPr>
            <a:cxnSpLocks/>
          </p:cNvCxnSpPr>
          <p:nvPr/>
        </p:nvCxnSpPr>
        <p:spPr>
          <a:xfrm>
            <a:off x="2495550" y="6309500"/>
            <a:ext cx="9374428"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F601033-F204-ACD2-5181-283846C494C3}"/>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589" t="-587" r="26069" b="-153"/>
          <a:stretch>
            <a:fillRect/>
          </a:stretch>
        </p:blipFill>
        <p:spPr>
          <a:xfrm>
            <a:off x="8704839" y="1986233"/>
            <a:ext cx="194071" cy="4845976"/>
          </a:xfrm>
          <a:prstGeom prst="rect">
            <a:avLst/>
          </a:prstGeom>
        </p:spPr>
      </p:pic>
      <p:pic>
        <p:nvPicPr>
          <p:cNvPr id="5" name="Picture 4">
            <a:extLst>
              <a:ext uri="{FF2B5EF4-FFF2-40B4-BE49-F238E27FC236}">
                <a16:creationId xmlns:a16="http://schemas.microsoft.com/office/drawing/2014/main" id="{2DB64C70-31A8-6C54-8F6E-9483D1CAD6EE}"/>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944" r="5319" b="843"/>
          <a:stretch>
            <a:fillRect/>
          </a:stretch>
        </p:blipFill>
        <p:spPr>
          <a:xfrm>
            <a:off x="308294" y="6129994"/>
            <a:ext cx="1696654" cy="721896"/>
          </a:xfrm>
          <a:prstGeom prst="rect">
            <a:avLst/>
          </a:prstGeom>
        </p:spPr>
      </p:pic>
      <p:sp>
        <p:nvSpPr>
          <p:cNvPr id="21" name="Rectangle 20">
            <a:extLst>
              <a:ext uri="{FF2B5EF4-FFF2-40B4-BE49-F238E27FC236}">
                <a16:creationId xmlns:a16="http://schemas.microsoft.com/office/drawing/2014/main" id="{A0B78FFE-8E3C-AA0E-1453-C20C1D2D945B}"/>
              </a:ext>
              <a:ext uri="{C183D7F6-B498-43B3-948B-1728B52AA6E4}">
                <adec:decorative xmlns:adec="http://schemas.microsoft.com/office/drawing/2017/decorative" val="1"/>
              </a:ext>
            </a:extLst>
          </p:cNvPr>
          <p:cNvSpPr/>
          <p:nvPr/>
        </p:nvSpPr>
        <p:spPr>
          <a:xfrm>
            <a:off x="-29288" y="781209"/>
            <a:ext cx="2129552" cy="1277064"/>
          </a:xfrm>
          <a:prstGeom prst="rect">
            <a:avLst/>
          </a:prstGeom>
          <a:solidFill>
            <a:srgbClr val="CB8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52C1579-9256-B478-188D-F1FCF9D4D38A}"/>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189" t="-117" r="20543" b="-662"/>
          <a:stretch>
            <a:fillRect/>
          </a:stretch>
        </p:blipFill>
        <p:spPr>
          <a:xfrm>
            <a:off x="5452735" y="1983524"/>
            <a:ext cx="209212" cy="4847808"/>
          </a:xfrm>
          <a:prstGeom prst="rect">
            <a:avLst/>
          </a:prstGeom>
        </p:spPr>
      </p:pic>
      <p:sp>
        <p:nvSpPr>
          <p:cNvPr id="8" name="Title 7">
            <a:extLst>
              <a:ext uri="{FF2B5EF4-FFF2-40B4-BE49-F238E27FC236}">
                <a16:creationId xmlns:a16="http://schemas.microsoft.com/office/drawing/2014/main" id="{3A3F65CC-DACC-FEE3-20F5-8E517ABD478D}"/>
              </a:ext>
            </a:extLst>
          </p:cNvPr>
          <p:cNvSpPr>
            <a:spLocks noGrp="1"/>
          </p:cNvSpPr>
          <p:nvPr>
            <p:ph type="title"/>
          </p:nvPr>
        </p:nvSpPr>
        <p:spPr>
          <a:xfrm>
            <a:off x="444482" y="-1164178"/>
            <a:ext cx="10515600" cy="1325563"/>
          </a:xfrm>
        </p:spPr>
        <p:txBody>
          <a:bodyPr/>
          <a:lstStyle/>
          <a:p>
            <a:r>
              <a:rPr lang="en-US">
                <a:solidFill>
                  <a:srgbClr val="EAEDF0"/>
                </a:solidFill>
              </a:rPr>
              <a:t>Question sheet 1</a:t>
            </a:r>
          </a:p>
        </p:txBody>
      </p:sp>
      <p:sp>
        <p:nvSpPr>
          <p:cNvPr id="16" name="Title 8">
            <a:extLst>
              <a:ext uri="{FF2B5EF4-FFF2-40B4-BE49-F238E27FC236}">
                <a16:creationId xmlns:a16="http://schemas.microsoft.com/office/drawing/2014/main" id="{B92506BE-724B-9BE6-E4D6-73C96913EEFC}"/>
              </a:ext>
            </a:extLst>
          </p:cNvPr>
          <p:cNvSpPr txBox="1">
            <a:spLocks/>
          </p:cNvSpPr>
          <p:nvPr/>
        </p:nvSpPr>
        <p:spPr>
          <a:xfrm>
            <a:off x="58841" y="967997"/>
            <a:ext cx="2239199"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28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SIX TUDOR </a:t>
            </a:r>
          </a:p>
          <a:p>
            <a:pPr algn="ctr">
              <a:lnSpc>
                <a:spcPct val="100000"/>
              </a:lnSpc>
              <a:spcBef>
                <a:spcPts val="0"/>
              </a:spcBef>
              <a:defRPr/>
            </a:pPr>
            <a:r>
              <a:rPr lang="en-GB" sz="28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QUEENS  </a:t>
            </a:r>
          </a:p>
        </p:txBody>
      </p:sp>
      <p:pic>
        <p:nvPicPr>
          <p:cNvPr id="76" name="Picture 75" descr="Painting of Katherine of Aragon">
            <a:extLst>
              <a:ext uri="{FF2B5EF4-FFF2-40B4-BE49-F238E27FC236}">
                <a16:creationId xmlns:a16="http://schemas.microsoft.com/office/drawing/2014/main" id="{186F6E96-723D-0FC1-B003-E2D8B72EE7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90100" y="493617"/>
            <a:ext cx="1105680" cy="1371469"/>
          </a:xfrm>
          <a:prstGeom prst="rect">
            <a:avLst/>
          </a:prstGeom>
        </p:spPr>
      </p:pic>
      <p:sp>
        <p:nvSpPr>
          <p:cNvPr id="39" name="TextBox 38">
            <a:extLst>
              <a:ext uri="{FF2B5EF4-FFF2-40B4-BE49-F238E27FC236}">
                <a16:creationId xmlns:a16="http://schemas.microsoft.com/office/drawing/2014/main" id="{281D5FFF-A61C-ACAE-A570-BDAB3EAE30AD}"/>
              </a:ext>
            </a:extLst>
          </p:cNvPr>
          <p:cNvSpPr txBox="1"/>
          <p:nvPr/>
        </p:nvSpPr>
        <p:spPr>
          <a:xfrm>
            <a:off x="4018574" y="1087926"/>
            <a:ext cx="2556708" cy="655856"/>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KATHERINE </a:t>
            </a:r>
          </a:p>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OF ARAGON</a:t>
            </a:r>
          </a:p>
        </p:txBody>
      </p:sp>
      <p:sp>
        <p:nvSpPr>
          <p:cNvPr id="40" name="TextBox 39">
            <a:extLst>
              <a:ext uri="{FF2B5EF4-FFF2-40B4-BE49-F238E27FC236}">
                <a16:creationId xmlns:a16="http://schemas.microsoft.com/office/drawing/2014/main" id="{B196D3BF-094B-64BF-2B66-DDB5973F772D}"/>
              </a:ext>
            </a:extLst>
          </p:cNvPr>
          <p:cNvSpPr txBox="1"/>
          <p:nvPr/>
        </p:nvSpPr>
        <p:spPr>
          <a:xfrm>
            <a:off x="4018574" y="1664680"/>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1485-1536</a:t>
            </a:r>
          </a:p>
        </p:txBody>
      </p:sp>
      <p:sp>
        <p:nvSpPr>
          <p:cNvPr id="44" name="TextBox 43">
            <a:extLst>
              <a:ext uri="{FF2B5EF4-FFF2-40B4-BE49-F238E27FC236}">
                <a16:creationId xmlns:a16="http://schemas.microsoft.com/office/drawing/2014/main" id="{1CA6C516-E390-8F9D-E744-FE8EFB66028E}"/>
              </a:ext>
            </a:extLst>
          </p:cNvPr>
          <p:cNvSpPr txBox="1"/>
          <p:nvPr/>
        </p:nvSpPr>
        <p:spPr>
          <a:xfrm>
            <a:off x="2419836" y="2162121"/>
            <a:ext cx="2103461"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Where was she from?</a:t>
            </a:r>
          </a:p>
        </p:txBody>
      </p:sp>
      <p:sp>
        <p:nvSpPr>
          <p:cNvPr id="43" name="TextBox 42">
            <a:extLst>
              <a:ext uri="{FF2B5EF4-FFF2-40B4-BE49-F238E27FC236}">
                <a16:creationId xmlns:a16="http://schemas.microsoft.com/office/drawing/2014/main" id="{840218D4-69A6-AEF9-9B7E-0DC3AECE03C7}"/>
              </a:ext>
            </a:extLst>
          </p:cNvPr>
          <p:cNvSpPr txBox="1"/>
          <p:nvPr/>
        </p:nvSpPr>
        <p:spPr>
          <a:xfrm>
            <a:off x="2413028" y="3228392"/>
            <a:ext cx="3033481" cy="43441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What might she have done in her role as </a:t>
            </a:r>
            <a:r>
              <a:rPr lang="en-GB" sz="1000" b="1">
                <a:effectLst/>
                <a:latin typeface="Georgia" panose="02040502050405020303" pitchFamily="18" charset="0"/>
                <a:ea typeface="Times New Roman" panose="02020603050405020304" pitchFamily="18" charset="0"/>
                <a:cs typeface="Times New Roman" panose="02020603050405020304" pitchFamily="18" charset="0"/>
              </a:rPr>
              <a:t>ambassador</a:t>
            </a:r>
            <a:r>
              <a:rPr lang="en-GB" sz="1000">
                <a:effectLst/>
                <a:latin typeface="Georgia" panose="02040502050405020303" pitchFamily="18" charset="0"/>
                <a:ea typeface="Times New Roman" panose="02020603050405020304" pitchFamily="18" charset="0"/>
                <a:cs typeface="Times New Roman" panose="02020603050405020304" pitchFamily="18" charset="0"/>
              </a:rPr>
              <a:t>?</a:t>
            </a:r>
          </a:p>
        </p:txBody>
      </p:sp>
      <p:sp>
        <p:nvSpPr>
          <p:cNvPr id="45" name="TextBox 44">
            <a:extLst>
              <a:ext uri="{FF2B5EF4-FFF2-40B4-BE49-F238E27FC236}">
                <a16:creationId xmlns:a16="http://schemas.microsoft.com/office/drawing/2014/main" id="{509DC015-37EF-DAE3-EF2F-C922203D78D3}"/>
              </a:ext>
            </a:extLst>
          </p:cNvPr>
          <p:cNvSpPr txBox="1"/>
          <p:nvPr/>
        </p:nvSpPr>
        <p:spPr>
          <a:xfrm>
            <a:off x="2418879" y="4673106"/>
            <a:ext cx="2928540" cy="43441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What might she have done in her role as </a:t>
            </a:r>
            <a:r>
              <a:rPr lang="en-GB" sz="1000" b="1">
                <a:effectLst/>
                <a:latin typeface="Georgia" panose="02040502050405020303" pitchFamily="18" charset="0"/>
                <a:ea typeface="Times New Roman" panose="02020603050405020304" pitchFamily="18" charset="0"/>
                <a:cs typeface="Times New Roman" panose="02020603050405020304" pitchFamily="18" charset="0"/>
              </a:rPr>
              <a:t>regent</a:t>
            </a:r>
            <a:r>
              <a:rPr lang="en-GB" sz="1000">
                <a:effectLst/>
                <a:latin typeface="Georgia" panose="02040502050405020303" pitchFamily="18" charset="0"/>
                <a:ea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D1073763-89BC-8883-A651-ED5BD11513A7}"/>
              </a:ext>
            </a:extLst>
          </p:cNvPr>
          <p:cNvSpPr txBox="1"/>
          <p:nvPr/>
        </p:nvSpPr>
        <p:spPr>
          <a:xfrm>
            <a:off x="2418589" y="5795364"/>
            <a:ext cx="2973745" cy="255904"/>
          </a:xfrm>
          <a:prstGeom prst="rect">
            <a:avLst/>
          </a:prstGeom>
          <a:noFill/>
        </p:spPr>
        <p:txBody>
          <a:bodyPr wrap="square" rtlCol="0">
            <a:spAutoFit/>
          </a:bodyPr>
          <a:lstStyle/>
          <a:p>
            <a:pPr>
              <a:lnSpc>
                <a:spcPct val="116000"/>
              </a:lnSpc>
              <a:spcAft>
                <a:spcPts val="800"/>
              </a:spcAft>
            </a:pPr>
            <a:r>
              <a:rPr lang="en-GB" sz="1000">
                <a:latin typeface="Georgia" panose="02040502050405020303" pitchFamily="18" charset="0"/>
                <a:ea typeface="Times New Roman" panose="02020603050405020304" pitchFamily="18" charset="0"/>
                <a:cs typeface="Times New Roman" panose="02020603050405020304" pitchFamily="18" charset="0"/>
              </a:rPr>
              <a:t>Choose one word </a:t>
            </a:r>
            <a:r>
              <a:rPr lang="en-GB" sz="1000">
                <a:effectLst/>
                <a:latin typeface="Georgia" panose="02040502050405020303" pitchFamily="18" charset="0"/>
                <a:ea typeface="Times New Roman" panose="02020603050405020304" pitchFamily="18" charset="0"/>
                <a:cs typeface="Times New Roman" panose="02020603050405020304" pitchFamily="18" charset="0"/>
              </a:rPr>
              <a:t>to describe Katherine of Aragon</a:t>
            </a:r>
          </a:p>
        </p:txBody>
      </p:sp>
      <p:pic>
        <p:nvPicPr>
          <p:cNvPr id="78" name="Picture 77" descr="Painting of Anne Boleyn">
            <a:extLst>
              <a:ext uri="{FF2B5EF4-FFF2-40B4-BE49-F238E27FC236}">
                <a16:creationId xmlns:a16="http://schemas.microsoft.com/office/drawing/2014/main" id="{6698635D-B7B4-1B76-7875-F3820B4090A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41572" y="484043"/>
            <a:ext cx="1151126" cy="1381043"/>
          </a:xfrm>
          <a:prstGeom prst="rect">
            <a:avLst/>
          </a:prstGeom>
        </p:spPr>
      </p:pic>
      <p:sp>
        <p:nvSpPr>
          <p:cNvPr id="41" name="TextBox 40">
            <a:extLst>
              <a:ext uri="{FF2B5EF4-FFF2-40B4-BE49-F238E27FC236}">
                <a16:creationId xmlns:a16="http://schemas.microsoft.com/office/drawing/2014/main" id="{2BC1CA42-7663-64FF-E1F7-453369ABFAFF}"/>
              </a:ext>
            </a:extLst>
          </p:cNvPr>
          <p:cNvSpPr txBox="1"/>
          <p:nvPr/>
        </p:nvSpPr>
        <p:spPr>
          <a:xfrm>
            <a:off x="7313099" y="1097409"/>
            <a:ext cx="1394658"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ANNE BOLEYN</a:t>
            </a:r>
          </a:p>
        </p:txBody>
      </p:sp>
      <p:sp>
        <p:nvSpPr>
          <p:cNvPr id="42" name="TextBox 41">
            <a:extLst>
              <a:ext uri="{FF2B5EF4-FFF2-40B4-BE49-F238E27FC236}">
                <a16:creationId xmlns:a16="http://schemas.microsoft.com/office/drawing/2014/main" id="{E4DF92B8-A348-08DA-6BF8-CC55D3697F6A}"/>
              </a:ext>
            </a:extLst>
          </p:cNvPr>
          <p:cNvSpPr txBox="1"/>
          <p:nvPr/>
        </p:nvSpPr>
        <p:spPr>
          <a:xfrm>
            <a:off x="7313099" y="1668661"/>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c1501-36</a:t>
            </a:r>
          </a:p>
        </p:txBody>
      </p:sp>
      <p:sp>
        <p:nvSpPr>
          <p:cNvPr id="60" name="TextBox 59">
            <a:extLst>
              <a:ext uri="{FF2B5EF4-FFF2-40B4-BE49-F238E27FC236}">
                <a16:creationId xmlns:a16="http://schemas.microsoft.com/office/drawing/2014/main" id="{4D922C71-750C-4B3C-857C-0866D202A00D}"/>
              </a:ext>
            </a:extLst>
          </p:cNvPr>
          <p:cNvSpPr txBox="1"/>
          <p:nvPr/>
        </p:nvSpPr>
        <p:spPr>
          <a:xfrm>
            <a:off x="5662052" y="2156958"/>
            <a:ext cx="2103461"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Where did she travel to?</a:t>
            </a:r>
          </a:p>
        </p:txBody>
      </p:sp>
      <p:sp>
        <p:nvSpPr>
          <p:cNvPr id="62" name="TextBox 61">
            <a:extLst>
              <a:ext uri="{FF2B5EF4-FFF2-40B4-BE49-F238E27FC236}">
                <a16:creationId xmlns:a16="http://schemas.microsoft.com/office/drawing/2014/main" id="{93C8E441-2710-FD60-5BFC-54363E1CAA2E}"/>
              </a:ext>
            </a:extLst>
          </p:cNvPr>
          <p:cNvSpPr txBox="1"/>
          <p:nvPr/>
        </p:nvSpPr>
        <p:spPr>
          <a:xfrm>
            <a:off x="5662052" y="3232777"/>
            <a:ext cx="2858000"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What new religion was she interested in?</a:t>
            </a:r>
          </a:p>
        </p:txBody>
      </p:sp>
      <p:sp>
        <p:nvSpPr>
          <p:cNvPr id="63" name="TextBox 62">
            <a:extLst>
              <a:ext uri="{FF2B5EF4-FFF2-40B4-BE49-F238E27FC236}">
                <a16:creationId xmlns:a16="http://schemas.microsoft.com/office/drawing/2014/main" id="{72AEA2C8-AC18-A2CF-4B26-3C8036B848F8}"/>
              </a:ext>
            </a:extLst>
          </p:cNvPr>
          <p:cNvSpPr txBox="1"/>
          <p:nvPr/>
        </p:nvSpPr>
        <p:spPr>
          <a:xfrm>
            <a:off x="5662052" y="4674083"/>
            <a:ext cx="2858000"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What might she have been outspoken about?</a:t>
            </a:r>
          </a:p>
        </p:txBody>
      </p:sp>
      <p:sp>
        <p:nvSpPr>
          <p:cNvPr id="64" name="TextBox 63">
            <a:extLst>
              <a:ext uri="{FF2B5EF4-FFF2-40B4-BE49-F238E27FC236}">
                <a16:creationId xmlns:a16="http://schemas.microsoft.com/office/drawing/2014/main" id="{979BBB0D-E330-A2A3-A428-F90983EC17D0}"/>
              </a:ext>
            </a:extLst>
          </p:cNvPr>
          <p:cNvSpPr txBox="1"/>
          <p:nvPr/>
        </p:nvSpPr>
        <p:spPr>
          <a:xfrm>
            <a:off x="5662052" y="5802887"/>
            <a:ext cx="2973745" cy="255904"/>
          </a:xfrm>
          <a:prstGeom prst="rect">
            <a:avLst/>
          </a:prstGeom>
          <a:noFill/>
        </p:spPr>
        <p:txBody>
          <a:bodyPr wrap="square" rtlCol="0">
            <a:spAutoFit/>
          </a:bodyPr>
          <a:lstStyle/>
          <a:p>
            <a:pPr>
              <a:lnSpc>
                <a:spcPct val="116000"/>
              </a:lnSpc>
              <a:spcAft>
                <a:spcPts val="800"/>
              </a:spcAft>
            </a:pPr>
            <a:r>
              <a:rPr lang="en-GB" sz="1000">
                <a:latin typeface="Georgia" panose="02040502050405020303" pitchFamily="18" charset="0"/>
                <a:ea typeface="Times New Roman" panose="02020603050405020304" pitchFamily="18" charset="0"/>
                <a:cs typeface="Times New Roman" panose="02020603050405020304" pitchFamily="18" charset="0"/>
              </a:rPr>
              <a:t>Choose one word </a:t>
            </a:r>
            <a:r>
              <a:rPr lang="en-GB" sz="1000">
                <a:effectLst/>
                <a:latin typeface="Georgia" panose="02040502050405020303" pitchFamily="18" charset="0"/>
                <a:ea typeface="Times New Roman" panose="02020603050405020304" pitchFamily="18" charset="0"/>
                <a:cs typeface="Times New Roman" panose="02020603050405020304" pitchFamily="18" charset="0"/>
              </a:rPr>
              <a:t>to describe Anne Boleyn</a:t>
            </a:r>
          </a:p>
        </p:txBody>
      </p:sp>
      <p:pic>
        <p:nvPicPr>
          <p:cNvPr id="80" name="Picture 79" descr="Painting of Jane Seymour">
            <a:extLst>
              <a:ext uri="{FF2B5EF4-FFF2-40B4-BE49-F238E27FC236}">
                <a16:creationId xmlns:a16="http://schemas.microsoft.com/office/drawing/2014/main" id="{FA099060-B3B7-03FC-FB41-A1FDCFA6061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160937" y="462201"/>
            <a:ext cx="1161354" cy="1512701"/>
          </a:xfrm>
          <a:prstGeom prst="rect">
            <a:avLst/>
          </a:prstGeom>
        </p:spPr>
      </p:pic>
      <p:sp>
        <p:nvSpPr>
          <p:cNvPr id="65" name="TextBox 64">
            <a:extLst>
              <a:ext uri="{FF2B5EF4-FFF2-40B4-BE49-F238E27FC236}">
                <a16:creationId xmlns:a16="http://schemas.microsoft.com/office/drawing/2014/main" id="{19FC280D-3583-8BC0-5A92-4233EFAA737D}"/>
              </a:ext>
            </a:extLst>
          </p:cNvPr>
          <p:cNvSpPr txBox="1"/>
          <p:nvPr/>
        </p:nvSpPr>
        <p:spPr>
          <a:xfrm>
            <a:off x="10540892" y="1102242"/>
            <a:ext cx="1394658"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JANE </a:t>
            </a:r>
          </a:p>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SEYMOUR</a:t>
            </a:r>
          </a:p>
        </p:txBody>
      </p:sp>
      <p:sp>
        <p:nvSpPr>
          <p:cNvPr id="66" name="TextBox 65">
            <a:extLst>
              <a:ext uri="{FF2B5EF4-FFF2-40B4-BE49-F238E27FC236}">
                <a16:creationId xmlns:a16="http://schemas.microsoft.com/office/drawing/2014/main" id="{6091200F-D320-2A20-D6C8-F90326E12006}"/>
              </a:ext>
            </a:extLst>
          </p:cNvPr>
          <p:cNvSpPr txBox="1"/>
          <p:nvPr/>
        </p:nvSpPr>
        <p:spPr>
          <a:xfrm>
            <a:off x="10531748" y="1659429"/>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1509-37</a:t>
            </a:r>
          </a:p>
        </p:txBody>
      </p:sp>
      <p:sp>
        <p:nvSpPr>
          <p:cNvPr id="69" name="TextBox 68">
            <a:extLst>
              <a:ext uri="{FF2B5EF4-FFF2-40B4-BE49-F238E27FC236}">
                <a16:creationId xmlns:a16="http://schemas.microsoft.com/office/drawing/2014/main" id="{B9C5649C-E4C0-4282-61B5-6157658DEB31}"/>
              </a:ext>
            </a:extLst>
          </p:cNvPr>
          <p:cNvSpPr txBox="1"/>
          <p:nvPr/>
        </p:nvSpPr>
        <p:spPr>
          <a:xfrm>
            <a:off x="8890416" y="2164706"/>
            <a:ext cx="2103461"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What did she work as?</a:t>
            </a:r>
          </a:p>
        </p:txBody>
      </p:sp>
      <p:sp>
        <p:nvSpPr>
          <p:cNvPr id="70" name="TextBox 69">
            <a:extLst>
              <a:ext uri="{FF2B5EF4-FFF2-40B4-BE49-F238E27FC236}">
                <a16:creationId xmlns:a16="http://schemas.microsoft.com/office/drawing/2014/main" id="{48DB913B-B78F-656E-9E4E-5E5EBFC15296}"/>
              </a:ext>
            </a:extLst>
          </p:cNvPr>
          <p:cNvSpPr txBox="1"/>
          <p:nvPr/>
        </p:nvSpPr>
        <p:spPr>
          <a:xfrm>
            <a:off x="8896233" y="3236121"/>
            <a:ext cx="2103461"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What did she try to protect?</a:t>
            </a:r>
          </a:p>
        </p:txBody>
      </p:sp>
      <p:sp>
        <p:nvSpPr>
          <p:cNvPr id="71" name="TextBox 70">
            <a:extLst>
              <a:ext uri="{FF2B5EF4-FFF2-40B4-BE49-F238E27FC236}">
                <a16:creationId xmlns:a16="http://schemas.microsoft.com/office/drawing/2014/main" id="{4BAEDF85-E6F4-E8E1-95DE-2B815E1D341B}"/>
              </a:ext>
            </a:extLst>
          </p:cNvPr>
          <p:cNvSpPr txBox="1"/>
          <p:nvPr/>
        </p:nvSpPr>
        <p:spPr>
          <a:xfrm>
            <a:off x="8899497" y="4675031"/>
            <a:ext cx="3204882"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Why don’t we know more about Jane?</a:t>
            </a:r>
          </a:p>
        </p:txBody>
      </p:sp>
      <p:sp>
        <p:nvSpPr>
          <p:cNvPr id="72" name="TextBox 71">
            <a:extLst>
              <a:ext uri="{FF2B5EF4-FFF2-40B4-BE49-F238E27FC236}">
                <a16:creationId xmlns:a16="http://schemas.microsoft.com/office/drawing/2014/main" id="{1BA935C9-59FC-B504-C011-D26FDFE367E4}"/>
              </a:ext>
            </a:extLst>
          </p:cNvPr>
          <p:cNvSpPr txBox="1"/>
          <p:nvPr/>
        </p:nvSpPr>
        <p:spPr>
          <a:xfrm>
            <a:off x="8896233" y="5784230"/>
            <a:ext cx="2973745" cy="255904"/>
          </a:xfrm>
          <a:prstGeom prst="rect">
            <a:avLst/>
          </a:prstGeom>
          <a:noFill/>
        </p:spPr>
        <p:txBody>
          <a:bodyPr wrap="square" rtlCol="0">
            <a:spAutoFit/>
          </a:bodyPr>
          <a:lstStyle/>
          <a:p>
            <a:pPr>
              <a:lnSpc>
                <a:spcPct val="116000"/>
              </a:lnSpc>
              <a:spcAft>
                <a:spcPts val="800"/>
              </a:spcAft>
            </a:pPr>
            <a:r>
              <a:rPr lang="en-GB" sz="1000">
                <a:latin typeface="Georgia" panose="02040502050405020303" pitchFamily="18" charset="0"/>
                <a:ea typeface="Times New Roman" panose="02020603050405020304" pitchFamily="18" charset="0"/>
                <a:cs typeface="Times New Roman" panose="02020603050405020304" pitchFamily="18" charset="0"/>
              </a:rPr>
              <a:t>Choose one word</a:t>
            </a:r>
            <a:r>
              <a:rPr lang="en-GB" sz="1000">
                <a:effectLst/>
                <a:latin typeface="Georgia" panose="02040502050405020303" pitchFamily="18" charset="0"/>
                <a:ea typeface="Times New Roman" panose="02020603050405020304" pitchFamily="18" charset="0"/>
                <a:cs typeface="Times New Roman" panose="02020603050405020304" pitchFamily="18" charset="0"/>
              </a:rPr>
              <a:t> to describe Jane Seymour</a:t>
            </a:r>
          </a:p>
        </p:txBody>
      </p:sp>
      <p:pic>
        <p:nvPicPr>
          <p:cNvPr id="74" name="Picture 73">
            <a:extLst>
              <a:ext uri="{FF2B5EF4-FFF2-40B4-BE49-F238E27FC236}">
                <a16:creationId xmlns:a16="http://schemas.microsoft.com/office/drawing/2014/main" id="{CEFC6085-CFA2-E250-AE5C-A228DA538D15}"/>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836184" y="33147"/>
            <a:ext cx="1810860" cy="2126627"/>
          </a:xfrm>
          <a:prstGeom prst="rect">
            <a:avLst/>
          </a:prstGeom>
        </p:spPr>
      </p:pic>
      <p:pic>
        <p:nvPicPr>
          <p:cNvPr id="68" name="Picture 67">
            <a:extLst>
              <a:ext uri="{FF2B5EF4-FFF2-40B4-BE49-F238E27FC236}">
                <a16:creationId xmlns:a16="http://schemas.microsoft.com/office/drawing/2014/main" id="{9DDB1720-C01C-69A6-A455-2888A6E94FC1}"/>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7063"/>
          <a:stretch>
            <a:fillRect/>
          </a:stretch>
        </p:blipFill>
        <p:spPr>
          <a:xfrm>
            <a:off x="5651542" y="-22290"/>
            <a:ext cx="1817965" cy="2206971"/>
          </a:xfrm>
          <a:prstGeom prst="rect">
            <a:avLst/>
          </a:prstGeom>
        </p:spPr>
      </p:pic>
      <p:pic>
        <p:nvPicPr>
          <p:cNvPr id="61" name="Picture 60">
            <a:extLst>
              <a:ext uri="{FF2B5EF4-FFF2-40B4-BE49-F238E27FC236}">
                <a16:creationId xmlns:a16="http://schemas.microsoft.com/office/drawing/2014/main" id="{C9A948E3-389F-2C4D-B68E-8EC471DAB48E}"/>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b="6605"/>
          <a:stretch>
            <a:fillRect/>
          </a:stretch>
        </p:blipFill>
        <p:spPr>
          <a:xfrm>
            <a:off x="2254284" y="161"/>
            <a:ext cx="1854516" cy="2184520"/>
          </a:xfrm>
          <a:prstGeom prst="rect">
            <a:avLst/>
          </a:prstGeom>
        </p:spPr>
      </p:pic>
    </p:spTree>
    <p:extLst>
      <p:ext uri="{BB962C8B-B14F-4D97-AF65-F5344CB8AC3E}">
        <p14:creationId xmlns:p14="http://schemas.microsoft.com/office/powerpoint/2010/main" val="308766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2D3CDF-4936-2135-42A8-3ED7DA32D1D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r="13722" b="13607"/>
          <a:stretch>
            <a:fillRect/>
          </a:stretch>
        </p:blipFill>
        <p:spPr>
          <a:xfrm>
            <a:off x="1" y="-1"/>
            <a:ext cx="12191999" cy="6894118"/>
          </a:xfrm>
          <a:prstGeom prst="rect">
            <a:avLst/>
          </a:prstGeom>
        </p:spPr>
      </p:pic>
      <p:cxnSp>
        <p:nvCxnSpPr>
          <p:cNvPr id="25" name="Straight Connector 24">
            <a:extLst>
              <a:ext uri="{FF2B5EF4-FFF2-40B4-BE49-F238E27FC236}">
                <a16:creationId xmlns:a16="http://schemas.microsoft.com/office/drawing/2014/main" id="{2A083B29-F5FD-A972-7791-6F8FAAC1A8F0}"/>
              </a:ext>
              <a:ext uri="{C183D7F6-B498-43B3-948B-1728B52AA6E4}">
                <adec:decorative xmlns:adec="http://schemas.microsoft.com/office/drawing/2017/decorative" val="1"/>
              </a:ext>
            </a:extLst>
          </p:cNvPr>
          <p:cNvCxnSpPr>
            <a:cxnSpLocks/>
          </p:cNvCxnSpPr>
          <p:nvPr/>
        </p:nvCxnSpPr>
        <p:spPr>
          <a:xfrm flipV="1">
            <a:off x="2495550" y="2708274"/>
            <a:ext cx="9361491" cy="1"/>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75E213-DDE7-4B50-A229-4B7906D512EC}"/>
              </a:ext>
              <a:ext uri="{C183D7F6-B498-43B3-948B-1728B52AA6E4}">
                <adec:decorative xmlns:adec="http://schemas.microsoft.com/office/drawing/2017/decorative" val="1"/>
              </a:ext>
            </a:extLst>
          </p:cNvPr>
          <p:cNvCxnSpPr>
            <a:cxnSpLocks/>
          </p:cNvCxnSpPr>
          <p:nvPr/>
        </p:nvCxnSpPr>
        <p:spPr>
          <a:xfrm>
            <a:off x="2495550" y="3070464"/>
            <a:ext cx="9361196"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CF9778-4DCF-244B-7F08-05170EEBFE59}"/>
              </a:ext>
              <a:ext uri="{C183D7F6-B498-43B3-948B-1728B52AA6E4}">
                <adec:decorative xmlns:adec="http://schemas.microsoft.com/office/drawing/2017/decorative" val="1"/>
              </a:ext>
            </a:extLst>
          </p:cNvPr>
          <p:cNvCxnSpPr>
            <a:cxnSpLocks/>
          </p:cNvCxnSpPr>
          <p:nvPr/>
        </p:nvCxnSpPr>
        <p:spPr>
          <a:xfrm>
            <a:off x="2495550" y="3789363"/>
            <a:ext cx="9361488" cy="2021"/>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91C73C-5E32-1861-F7FF-2499811CCAF7}"/>
              </a:ext>
              <a:ext uri="{C183D7F6-B498-43B3-948B-1728B52AA6E4}">
                <adec:decorative xmlns:adec="http://schemas.microsoft.com/office/drawing/2017/decorative" val="1"/>
              </a:ext>
            </a:extLst>
          </p:cNvPr>
          <p:cNvCxnSpPr>
            <a:cxnSpLocks/>
          </p:cNvCxnSpPr>
          <p:nvPr/>
        </p:nvCxnSpPr>
        <p:spPr>
          <a:xfrm>
            <a:off x="2495550" y="4157595"/>
            <a:ext cx="936149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71299FC-B277-616B-6091-88FE5B85177F}"/>
              </a:ext>
              <a:ext uri="{C183D7F6-B498-43B3-948B-1728B52AA6E4}">
                <adec:decorative xmlns:adec="http://schemas.microsoft.com/office/drawing/2017/decorative" val="1"/>
              </a:ext>
            </a:extLst>
          </p:cNvPr>
          <p:cNvCxnSpPr>
            <a:cxnSpLocks/>
          </p:cNvCxnSpPr>
          <p:nvPr/>
        </p:nvCxnSpPr>
        <p:spPr>
          <a:xfrm>
            <a:off x="2495550" y="4511720"/>
            <a:ext cx="9361488"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120B2E-FE7F-35EC-ABA9-A7BA11879EA8}"/>
              </a:ext>
              <a:ext uri="{C183D7F6-B498-43B3-948B-1728B52AA6E4}">
                <adec:decorative xmlns:adec="http://schemas.microsoft.com/office/drawing/2017/decorative" val="1"/>
              </a:ext>
            </a:extLst>
          </p:cNvPr>
          <p:cNvCxnSpPr>
            <a:cxnSpLocks/>
          </p:cNvCxnSpPr>
          <p:nvPr/>
        </p:nvCxnSpPr>
        <p:spPr>
          <a:xfrm flipV="1">
            <a:off x="2495550" y="5228330"/>
            <a:ext cx="9361488" cy="3822"/>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3D6AA4-96CC-95BA-B591-A2B67D8D92F8}"/>
              </a:ext>
              <a:ext uri="{C183D7F6-B498-43B3-948B-1728B52AA6E4}">
                <adec:decorative xmlns:adec="http://schemas.microsoft.com/office/drawing/2017/decorative" val="1"/>
              </a:ext>
            </a:extLst>
          </p:cNvPr>
          <p:cNvCxnSpPr>
            <a:cxnSpLocks/>
          </p:cNvCxnSpPr>
          <p:nvPr/>
        </p:nvCxnSpPr>
        <p:spPr>
          <a:xfrm>
            <a:off x="2495550" y="5584189"/>
            <a:ext cx="935463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7729BEF-C828-E4E0-9E54-F68962797347}"/>
              </a:ext>
              <a:ext uri="{C183D7F6-B498-43B3-948B-1728B52AA6E4}">
                <adec:decorative xmlns:adec="http://schemas.microsoft.com/office/drawing/2017/decorative" val="1"/>
              </a:ext>
            </a:extLst>
          </p:cNvPr>
          <p:cNvCxnSpPr>
            <a:cxnSpLocks/>
          </p:cNvCxnSpPr>
          <p:nvPr/>
        </p:nvCxnSpPr>
        <p:spPr>
          <a:xfrm>
            <a:off x="2495550" y="6309500"/>
            <a:ext cx="9297435" cy="23017"/>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1237E7E-85EA-A856-5C12-32DD344DDAE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66" r="31030" b="223"/>
          <a:stretch>
            <a:fillRect/>
          </a:stretch>
        </p:blipFill>
        <p:spPr>
          <a:xfrm>
            <a:off x="5452544" y="2084972"/>
            <a:ext cx="170465" cy="4812410"/>
          </a:xfrm>
          <a:prstGeom prst="rect">
            <a:avLst/>
          </a:prstGeom>
        </p:spPr>
      </p:pic>
      <p:pic>
        <p:nvPicPr>
          <p:cNvPr id="5" name="Picture 4">
            <a:extLst>
              <a:ext uri="{FF2B5EF4-FFF2-40B4-BE49-F238E27FC236}">
                <a16:creationId xmlns:a16="http://schemas.microsoft.com/office/drawing/2014/main" id="{0D4CBFC1-3EAB-FFB1-3507-DC6657871D4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362" t="-469" r="25759" b="-60"/>
          <a:stretch>
            <a:fillRect/>
          </a:stretch>
        </p:blipFill>
        <p:spPr>
          <a:xfrm>
            <a:off x="8691765" y="2061173"/>
            <a:ext cx="201689" cy="4835816"/>
          </a:xfrm>
          <a:prstGeom prst="rect">
            <a:avLst/>
          </a:prstGeom>
        </p:spPr>
      </p:pic>
      <p:sp>
        <p:nvSpPr>
          <p:cNvPr id="2" name="Rectangle 1">
            <a:extLst>
              <a:ext uri="{FF2B5EF4-FFF2-40B4-BE49-F238E27FC236}">
                <a16:creationId xmlns:a16="http://schemas.microsoft.com/office/drawing/2014/main" id="{36DE8871-7501-3158-60D0-7111BBC6FF0E}"/>
              </a:ext>
              <a:ext uri="{C183D7F6-B498-43B3-948B-1728B52AA6E4}">
                <adec:decorative xmlns:adec="http://schemas.microsoft.com/office/drawing/2017/decorative" val="1"/>
              </a:ext>
            </a:extLst>
          </p:cNvPr>
          <p:cNvSpPr/>
          <p:nvPr/>
        </p:nvSpPr>
        <p:spPr>
          <a:xfrm>
            <a:off x="-29288" y="781209"/>
            <a:ext cx="2129552" cy="1277064"/>
          </a:xfrm>
          <a:prstGeom prst="rect">
            <a:avLst/>
          </a:prstGeom>
          <a:solidFill>
            <a:srgbClr val="CB8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B07CE4B-44A4-9215-6709-55AD9DF7DD7F}"/>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65" r="4787" b="151"/>
          <a:stretch>
            <a:fillRect/>
          </a:stretch>
        </p:blipFill>
        <p:spPr>
          <a:xfrm>
            <a:off x="308294" y="6211336"/>
            <a:ext cx="1706185" cy="677552"/>
          </a:xfrm>
          <a:prstGeom prst="rect">
            <a:avLst/>
          </a:prstGeom>
        </p:spPr>
      </p:pic>
      <p:sp>
        <p:nvSpPr>
          <p:cNvPr id="8" name="Title 7">
            <a:extLst>
              <a:ext uri="{FF2B5EF4-FFF2-40B4-BE49-F238E27FC236}">
                <a16:creationId xmlns:a16="http://schemas.microsoft.com/office/drawing/2014/main" id="{3A3F65CC-DACC-FEE3-20F5-8E517ABD478D}"/>
              </a:ext>
            </a:extLst>
          </p:cNvPr>
          <p:cNvSpPr>
            <a:spLocks noGrp="1"/>
          </p:cNvSpPr>
          <p:nvPr>
            <p:ph type="title"/>
          </p:nvPr>
        </p:nvSpPr>
        <p:spPr>
          <a:xfrm>
            <a:off x="444482" y="-1164178"/>
            <a:ext cx="10515600" cy="1325563"/>
          </a:xfrm>
        </p:spPr>
        <p:txBody>
          <a:bodyPr/>
          <a:lstStyle/>
          <a:p>
            <a:r>
              <a:rPr lang="en-US">
                <a:solidFill>
                  <a:srgbClr val="EAEDF0"/>
                </a:solidFill>
              </a:rPr>
              <a:t>Question sheet 2 </a:t>
            </a:r>
          </a:p>
        </p:txBody>
      </p:sp>
      <p:sp>
        <p:nvSpPr>
          <p:cNvPr id="6" name="Title 8">
            <a:extLst>
              <a:ext uri="{FF2B5EF4-FFF2-40B4-BE49-F238E27FC236}">
                <a16:creationId xmlns:a16="http://schemas.microsoft.com/office/drawing/2014/main" id="{A6F2C8DA-20B4-77D8-B862-57363D1637D5}"/>
              </a:ext>
            </a:extLst>
          </p:cNvPr>
          <p:cNvSpPr txBox="1">
            <a:spLocks/>
          </p:cNvSpPr>
          <p:nvPr/>
        </p:nvSpPr>
        <p:spPr>
          <a:xfrm>
            <a:off x="58841" y="967997"/>
            <a:ext cx="2239199"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28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SIX TUDOR </a:t>
            </a:r>
          </a:p>
          <a:p>
            <a:pPr algn="ctr">
              <a:lnSpc>
                <a:spcPct val="100000"/>
              </a:lnSpc>
              <a:spcBef>
                <a:spcPts val="0"/>
              </a:spcBef>
              <a:defRPr/>
            </a:pPr>
            <a:r>
              <a:rPr lang="en-GB" sz="2800" b="1">
                <a:solidFill>
                  <a:schemeClr val="bg1"/>
                </a:solidFill>
                <a:latin typeface="Open Sans Condensed" panose="020B0306030504020204" pitchFamily="34" charset="0"/>
                <a:ea typeface="Open Sans Condensed" panose="020B0306030504020204" pitchFamily="34" charset="0"/>
                <a:cs typeface="Open Sans Condensed" panose="020B0306030504020204" pitchFamily="34" charset="0"/>
              </a:rPr>
              <a:t>QUEENS  </a:t>
            </a:r>
          </a:p>
        </p:txBody>
      </p:sp>
      <p:pic>
        <p:nvPicPr>
          <p:cNvPr id="90" name="Picture 89" descr="A painting of Anne of Cleves">
            <a:extLst>
              <a:ext uri="{FF2B5EF4-FFF2-40B4-BE49-F238E27FC236}">
                <a16:creationId xmlns:a16="http://schemas.microsoft.com/office/drawing/2014/main" id="{5101EB29-31E0-D30B-D8BD-52143C5C38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6882" y="410130"/>
            <a:ext cx="1185774" cy="1592831"/>
          </a:xfrm>
          <a:prstGeom prst="rect">
            <a:avLst/>
          </a:prstGeom>
        </p:spPr>
      </p:pic>
      <p:sp>
        <p:nvSpPr>
          <p:cNvPr id="39" name="TextBox 38">
            <a:extLst>
              <a:ext uri="{FF2B5EF4-FFF2-40B4-BE49-F238E27FC236}">
                <a16:creationId xmlns:a16="http://schemas.microsoft.com/office/drawing/2014/main" id="{281D5FFF-A61C-ACAE-A570-BDAB3EAE30AD}"/>
              </a:ext>
            </a:extLst>
          </p:cNvPr>
          <p:cNvSpPr txBox="1"/>
          <p:nvPr/>
        </p:nvSpPr>
        <p:spPr>
          <a:xfrm>
            <a:off x="4029863" y="1078401"/>
            <a:ext cx="2328108" cy="66538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ANNE </a:t>
            </a:r>
          </a:p>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OF CLEVES</a:t>
            </a:r>
          </a:p>
        </p:txBody>
      </p:sp>
      <p:sp>
        <p:nvSpPr>
          <p:cNvPr id="40" name="TextBox 39">
            <a:extLst>
              <a:ext uri="{FF2B5EF4-FFF2-40B4-BE49-F238E27FC236}">
                <a16:creationId xmlns:a16="http://schemas.microsoft.com/office/drawing/2014/main" id="{B196D3BF-094B-64BF-2B66-DDB5973F772D}"/>
              </a:ext>
            </a:extLst>
          </p:cNvPr>
          <p:cNvSpPr txBox="1"/>
          <p:nvPr/>
        </p:nvSpPr>
        <p:spPr>
          <a:xfrm>
            <a:off x="4029863" y="1664680"/>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1515-57</a:t>
            </a:r>
          </a:p>
        </p:txBody>
      </p:sp>
      <p:sp>
        <p:nvSpPr>
          <p:cNvPr id="44" name="TextBox 43">
            <a:extLst>
              <a:ext uri="{FF2B5EF4-FFF2-40B4-BE49-F238E27FC236}">
                <a16:creationId xmlns:a16="http://schemas.microsoft.com/office/drawing/2014/main" id="{1CA6C516-E390-8F9D-E744-FE8EFB66028E}"/>
              </a:ext>
            </a:extLst>
          </p:cNvPr>
          <p:cNvSpPr txBox="1"/>
          <p:nvPr/>
        </p:nvSpPr>
        <p:spPr>
          <a:xfrm>
            <a:off x="2420904" y="2173802"/>
            <a:ext cx="2103461"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What did she enjoy doing?</a:t>
            </a:r>
          </a:p>
        </p:txBody>
      </p:sp>
      <p:sp>
        <p:nvSpPr>
          <p:cNvPr id="43" name="TextBox 42">
            <a:extLst>
              <a:ext uri="{FF2B5EF4-FFF2-40B4-BE49-F238E27FC236}">
                <a16:creationId xmlns:a16="http://schemas.microsoft.com/office/drawing/2014/main" id="{840218D4-69A6-AEF9-9B7E-0DC3AECE03C7}"/>
              </a:ext>
            </a:extLst>
          </p:cNvPr>
          <p:cNvSpPr txBox="1"/>
          <p:nvPr/>
        </p:nvSpPr>
        <p:spPr>
          <a:xfrm>
            <a:off x="2415164" y="3282288"/>
            <a:ext cx="2858000"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Who did she get on well with?</a:t>
            </a:r>
          </a:p>
        </p:txBody>
      </p:sp>
      <p:sp>
        <p:nvSpPr>
          <p:cNvPr id="45" name="TextBox 44">
            <a:extLst>
              <a:ext uri="{FF2B5EF4-FFF2-40B4-BE49-F238E27FC236}">
                <a16:creationId xmlns:a16="http://schemas.microsoft.com/office/drawing/2014/main" id="{509DC015-37EF-DAE3-EF2F-C922203D78D3}"/>
              </a:ext>
            </a:extLst>
          </p:cNvPr>
          <p:cNvSpPr txBox="1"/>
          <p:nvPr/>
        </p:nvSpPr>
        <p:spPr>
          <a:xfrm>
            <a:off x="2414814" y="4672570"/>
            <a:ext cx="2638636" cy="255904"/>
          </a:xfrm>
          <a:prstGeom prst="rect">
            <a:avLst/>
          </a:prstGeom>
          <a:noFill/>
        </p:spPr>
        <p:txBody>
          <a:bodyPr wrap="square" rtlCol="0">
            <a:spAutoFit/>
          </a:bodyPr>
          <a:lstStyle/>
          <a:p>
            <a:pPr>
              <a:lnSpc>
                <a:spcPct val="116000"/>
              </a:lnSpc>
              <a:spcAft>
                <a:spcPts val="800"/>
              </a:spcAft>
            </a:pPr>
            <a:r>
              <a:rPr lang="en-GB" sz="1000">
                <a:latin typeface="Georgia" panose="02040502050405020303" pitchFamily="18" charset="0"/>
                <a:ea typeface="Times New Roman" panose="02020603050405020304" pitchFamily="18" charset="0"/>
                <a:cs typeface="Times New Roman" panose="02020603050405020304" pitchFamily="18" charset="0"/>
              </a:rPr>
              <a:t>In what ways was she </a:t>
            </a:r>
            <a:r>
              <a:rPr lang="en-GB" sz="1000" b="1">
                <a:latin typeface="Georgia" panose="02040502050405020303" pitchFamily="18" charset="0"/>
                <a:ea typeface="Times New Roman" panose="02020603050405020304" pitchFamily="18" charset="0"/>
                <a:cs typeface="Times New Roman" panose="02020603050405020304" pitchFamily="18" charset="0"/>
              </a:rPr>
              <a:t>independent</a:t>
            </a:r>
            <a:r>
              <a:rPr lang="en-GB" sz="1000">
                <a:effectLst/>
                <a:latin typeface="Georgia" panose="02040502050405020303" pitchFamily="18" charset="0"/>
                <a:ea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D1073763-89BC-8883-A651-ED5BD11513A7}"/>
              </a:ext>
            </a:extLst>
          </p:cNvPr>
          <p:cNvSpPr txBox="1"/>
          <p:nvPr/>
        </p:nvSpPr>
        <p:spPr>
          <a:xfrm>
            <a:off x="2414955" y="5798265"/>
            <a:ext cx="2661569" cy="255904"/>
          </a:xfrm>
          <a:prstGeom prst="rect">
            <a:avLst/>
          </a:prstGeom>
          <a:noFill/>
        </p:spPr>
        <p:txBody>
          <a:bodyPr wrap="square" rtlCol="0">
            <a:spAutoFit/>
          </a:bodyPr>
          <a:lstStyle/>
          <a:p>
            <a:pPr>
              <a:lnSpc>
                <a:spcPct val="116000"/>
              </a:lnSpc>
              <a:spcAft>
                <a:spcPts val="800"/>
              </a:spcAft>
            </a:pPr>
            <a:r>
              <a:rPr lang="en-GB" sz="1000">
                <a:latin typeface="Georgia" panose="02040502050405020303" pitchFamily="18" charset="0"/>
                <a:ea typeface="Times New Roman" panose="02020603050405020304" pitchFamily="18" charset="0"/>
                <a:cs typeface="Times New Roman" panose="02020603050405020304" pitchFamily="18" charset="0"/>
              </a:rPr>
              <a:t>Choose one word</a:t>
            </a:r>
            <a:r>
              <a:rPr lang="en-GB" sz="1000">
                <a:effectLst/>
                <a:latin typeface="Georgia" panose="02040502050405020303" pitchFamily="18" charset="0"/>
                <a:ea typeface="Times New Roman" panose="02020603050405020304" pitchFamily="18" charset="0"/>
                <a:cs typeface="Times New Roman" panose="02020603050405020304" pitchFamily="18" charset="0"/>
              </a:rPr>
              <a:t> to describe </a:t>
            </a:r>
            <a:r>
              <a:rPr lang="en-GB" sz="1000">
                <a:latin typeface="Georgia" panose="02040502050405020303" pitchFamily="18" charset="0"/>
                <a:ea typeface="Times New Roman" panose="02020603050405020304" pitchFamily="18" charset="0"/>
                <a:cs typeface="Times New Roman" panose="02020603050405020304" pitchFamily="18" charset="0"/>
              </a:rPr>
              <a:t>Anne of Cleves</a:t>
            </a:r>
            <a:endParaRPr lang="en-GB" sz="1000">
              <a:effectLst/>
              <a:latin typeface="Georgia" panose="02040502050405020303" pitchFamily="18" charset="0"/>
              <a:ea typeface="Times New Roman" panose="02020603050405020304" pitchFamily="18" charset="0"/>
              <a:cs typeface="Times New Roman" panose="02020603050405020304" pitchFamily="18" charset="0"/>
            </a:endParaRPr>
          </a:p>
        </p:txBody>
      </p:sp>
      <p:pic>
        <p:nvPicPr>
          <p:cNvPr id="86" name="Picture 85" descr="A painting of Catherine Howard">
            <a:extLst>
              <a:ext uri="{FF2B5EF4-FFF2-40B4-BE49-F238E27FC236}">
                <a16:creationId xmlns:a16="http://schemas.microsoft.com/office/drawing/2014/main" id="{54E733EB-E824-8BCB-9F75-86621AA16B2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52373" y="525483"/>
            <a:ext cx="1397845" cy="1527328"/>
          </a:xfrm>
          <a:prstGeom prst="rect">
            <a:avLst/>
          </a:prstGeom>
        </p:spPr>
      </p:pic>
      <p:sp>
        <p:nvSpPr>
          <p:cNvPr id="41" name="TextBox 40">
            <a:extLst>
              <a:ext uri="{FF2B5EF4-FFF2-40B4-BE49-F238E27FC236}">
                <a16:creationId xmlns:a16="http://schemas.microsoft.com/office/drawing/2014/main" id="{2BC1CA42-7663-64FF-E1F7-453369ABFAFF}"/>
              </a:ext>
            </a:extLst>
          </p:cNvPr>
          <p:cNvSpPr txBox="1"/>
          <p:nvPr/>
        </p:nvSpPr>
        <p:spPr>
          <a:xfrm>
            <a:off x="7453154" y="1081191"/>
            <a:ext cx="1728033"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CATHERINE HOWARD</a:t>
            </a:r>
          </a:p>
        </p:txBody>
      </p:sp>
      <p:sp>
        <p:nvSpPr>
          <p:cNvPr id="42" name="TextBox 41">
            <a:extLst>
              <a:ext uri="{FF2B5EF4-FFF2-40B4-BE49-F238E27FC236}">
                <a16:creationId xmlns:a16="http://schemas.microsoft.com/office/drawing/2014/main" id="{E4DF92B8-A348-08DA-6BF8-CC55D3697F6A}"/>
              </a:ext>
            </a:extLst>
          </p:cNvPr>
          <p:cNvSpPr txBox="1"/>
          <p:nvPr/>
        </p:nvSpPr>
        <p:spPr>
          <a:xfrm>
            <a:off x="7538879" y="1654806"/>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c1521-42</a:t>
            </a:r>
          </a:p>
        </p:txBody>
      </p:sp>
      <p:sp>
        <p:nvSpPr>
          <p:cNvPr id="60" name="TextBox 59">
            <a:extLst>
              <a:ext uri="{FF2B5EF4-FFF2-40B4-BE49-F238E27FC236}">
                <a16:creationId xmlns:a16="http://schemas.microsoft.com/office/drawing/2014/main" id="{4D922C71-750C-4B3C-857C-0866D202A00D}"/>
              </a:ext>
            </a:extLst>
          </p:cNvPr>
          <p:cNvSpPr txBox="1"/>
          <p:nvPr/>
        </p:nvSpPr>
        <p:spPr>
          <a:xfrm>
            <a:off x="5651542" y="2187220"/>
            <a:ext cx="3032569"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Who looked after her when she was growing up?</a:t>
            </a:r>
          </a:p>
        </p:txBody>
      </p:sp>
      <p:sp>
        <p:nvSpPr>
          <p:cNvPr id="62" name="TextBox 61">
            <a:extLst>
              <a:ext uri="{FF2B5EF4-FFF2-40B4-BE49-F238E27FC236}">
                <a16:creationId xmlns:a16="http://schemas.microsoft.com/office/drawing/2014/main" id="{93C8E441-2710-FD60-5BFC-54363E1CAA2E}"/>
              </a:ext>
            </a:extLst>
          </p:cNvPr>
          <p:cNvSpPr txBox="1"/>
          <p:nvPr/>
        </p:nvSpPr>
        <p:spPr>
          <a:xfrm>
            <a:off x="5620546" y="3283086"/>
            <a:ext cx="3429396" cy="43441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What </a:t>
            </a:r>
            <a:r>
              <a:rPr lang="en-GB" sz="1000">
                <a:latin typeface="Georgia" panose="02040502050405020303" pitchFamily="18" charset="0"/>
                <a:ea typeface="Times New Roman" panose="02020603050405020304" pitchFamily="18" charset="0"/>
                <a:cs typeface="Times New Roman" panose="02020603050405020304" pitchFamily="18" charset="0"/>
              </a:rPr>
              <a:t>might ‘good manners’ have meant in the Tudor period</a:t>
            </a:r>
            <a:r>
              <a:rPr lang="en-GB" sz="1000">
                <a:effectLst/>
                <a:latin typeface="Georgia" panose="02040502050405020303" pitchFamily="18" charset="0"/>
                <a:ea typeface="Times New Roman" panose="02020603050405020304" pitchFamily="18" charset="0"/>
                <a:cs typeface="Times New Roman" panose="02020603050405020304" pitchFamily="18" charset="0"/>
              </a:rPr>
              <a:t>?</a:t>
            </a:r>
          </a:p>
        </p:txBody>
      </p:sp>
      <p:sp>
        <p:nvSpPr>
          <p:cNvPr id="63" name="TextBox 62">
            <a:extLst>
              <a:ext uri="{FF2B5EF4-FFF2-40B4-BE49-F238E27FC236}">
                <a16:creationId xmlns:a16="http://schemas.microsoft.com/office/drawing/2014/main" id="{72AEA2C8-AC18-A2CF-4B26-3C8036B848F8}"/>
              </a:ext>
            </a:extLst>
          </p:cNvPr>
          <p:cNvSpPr txBox="1"/>
          <p:nvPr/>
        </p:nvSpPr>
        <p:spPr>
          <a:xfrm>
            <a:off x="5651542" y="4672678"/>
            <a:ext cx="3032569" cy="43441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Why don’t we know more about Catherine as an adult?</a:t>
            </a:r>
          </a:p>
        </p:txBody>
      </p:sp>
      <p:sp>
        <p:nvSpPr>
          <p:cNvPr id="64" name="TextBox 63">
            <a:extLst>
              <a:ext uri="{FF2B5EF4-FFF2-40B4-BE49-F238E27FC236}">
                <a16:creationId xmlns:a16="http://schemas.microsoft.com/office/drawing/2014/main" id="{979BBB0D-E330-A2A3-A428-F90983EC17D0}"/>
              </a:ext>
            </a:extLst>
          </p:cNvPr>
          <p:cNvSpPr txBox="1"/>
          <p:nvPr/>
        </p:nvSpPr>
        <p:spPr>
          <a:xfrm>
            <a:off x="5651542" y="5802054"/>
            <a:ext cx="2742337" cy="434414"/>
          </a:xfrm>
          <a:prstGeom prst="rect">
            <a:avLst/>
          </a:prstGeom>
          <a:noFill/>
        </p:spPr>
        <p:txBody>
          <a:bodyPr wrap="square" rtlCol="0">
            <a:spAutoFit/>
          </a:bodyPr>
          <a:lstStyle/>
          <a:p>
            <a:pPr>
              <a:lnSpc>
                <a:spcPct val="116000"/>
              </a:lnSpc>
              <a:spcAft>
                <a:spcPts val="800"/>
              </a:spcAft>
            </a:pPr>
            <a:r>
              <a:rPr lang="en-GB" sz="1000">
                <a:latin typeface="Georgia" panose="02040502050405020303" pitchFamily="18" charset="0"/>
                <a:ea typeface="Times New Roman" panose="02020603050405020304" pitchFamily="18" charset="0"/>
                <a:cs typeface="Times New Roman" panose="02020603050405020304" pitchFamily="18" charset="0"/>
              </a:rPr>
              <a:t>Choose one word to </a:t>
            </a:r>
            <a:r>
              <a:rPr lang="en-GB" sz="1000">
                <a:effectLst/>
                <a:latin typeface="Georgia" panose="02040502050405020303" pitchFamily="18" charset="0"/>
                <a:ea typeface="Times New Roman" panose="02020603050405020304" pitchFamily="18" charset="0"/>
                <a:cs typeface="Times New Roman" panose="02020603050405020304" pitchFamily="18" charset="0"/>
              </a:rPr>
              <a:t>describe </a:t>
            </a:r>
            <a:r>
              <a:rPr lang="en-GB" sz="1000">
                <a:latin typeface="Georgia" panose="02040502050405020303" pitchFamily="18" charset="0"/>
                <a:ea typeface="Times New Roman" panose="02020603050405020304" pitchFamily="18" charset="0"/>
                <a:cs typeface="Times New Roman" panose="02020603050405020304" pitchFamily="18" charset="0"/>
              </a:rPr>
              <a:t>Catherine Howard</a:t>
            </a:r>
            <a:endParaRPr lang="en-GB" sz="1000">
              <a:effectLst/>
              <a:latin typeface="Georgia" panose="02040502050405020303" pitchFamily="18" charset="0"/>
              <a:ea typeface="Times New Roman" panose="02020603050405020304" pitchFamily="18" charset="0"/>
              <a:cs typeface="Times New Roman" panose="02020603050405020304" pitchFamily="18" charset="0"/>
            </a:endParaRPr>
          </a:p>
        </p:txBody>
      </p:sp>
      <p:pic>
        <p:nvPicPr>
          <p:cNvPr id="88" name="Picture 87" descr="A painting of Katherine Parr">
            <a:extLst>
              <a:ext uri="{FF2B5EF4-FFF2-40B4-BE49-F238E27FC236}">
                <a16:creationId xmlns:a16="http://schemas.microsoft.com/office/drawing/2014/main" id="{FED671D6-4932-563E-C1A0-99F85ABE12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77871" y="497780"/>
            <a:ext cx="1105472" cy="1384002"/>
          </a:xfrm>
          <a:prstGeom prst="rect">
            <a:avLst/>
          </a:prstGeom>
        </p:spPr>
      </p:pic>
      <p:sp>
        <p:nvSpPr>
          <p:cNvPr id="65" name="TextBox 64">
            <a:extLst>
              <a:ext uri="{FF2B5EF4-FFF2-40B4-BE49-F238E27FC236}">
                <a16:creationId xmlns:a16="http://schemas.microsoft.com/office/drawing/2014/main" id="{19FC280D-3583-8BC0-5A92-4233EFAA737D}"/>
              </a:ext>
            </a:extLst>
          </p:cNvPr>
          <p:cNvSpPr txBox="1"/>
          <p:nvPr/>
        </p:nvSpPr>
        <p:spPr>
          <a:xfrm>
            <a:off x="10554354" y="1109576"/>
            <a:ext cx="1832808" cy="646331"/>
          </a:xfrm>
          <a:prstGeom prst="rect">
            <a:avLst/>
          </a:prstGeom>
          <a:noFill/>
        </p:spPr>
        <p:txBody>
          <a:bodyPr wrap="square" rtlCol="0">
            <a:spAutoFit/>
          </a:bodyPr>
          <a:lstStyle/>
          <a:p>
            <a:r>
              <a:rPr lang="en-US" b="1">
                <a:solidFill>
                  <a:srgbClr val="45225E"/>
                </a:solidFill>
                <a:latin typeface="Open Sans Condensed" panose="020B0306030504020204" pitchFamily="34" charset="0"/>
                <a:ea typeface="Open Sans Condensed" panose="020B0306030504020204" pitchFamily="34" charset="0"/>
                <a:cs typeface="Open Sans Condensed" panose="020B0306030504020204" pitchFamily="34" charset="0"/>
              </a:rPr>
              <a:t>KATHERINE PARR</a:t>
            </a:r>
          </a:p>
        </p:txBody>
      </p:sp>
      <p:sp>
        <p:nvSpPr>
          <p:cNvPr id="66" name="TextBox 65">
            <a:extLst>
              <a:ext uri="{FF2B5EF4-FFF2-40B4-BE49-F238E27FC236}">
                <a16:creationId xmlns:a16="http://schemas.microsoft.com/office/drawing/2014/main" id="{6091200F-D320-2A20-D6C8-F90326E12006}"/>
              </a:ext>
            </a:extLst>
          </p:cNvPr>
          <p:cNvSpPr txBox="1"/>
          <p:nvPr/>
        </p:nvSpPr>
        <p:spPr>
          <a:xfrm>
            <a:off x="10554735" y="1657238"/>
            <a:ext cx="1238250" cy="307777"/>
          </a:xfrm>
          <a:prstGeom prst="rect">
            <a:avLst/>
          </a:prstGeom>
          <a:noFill/>
        </p:spPr>
        <p:txBody>
          <a:bodyPr wrap="square" rtlCol="0">
            <a:spAutoFit/>
          </a:bodyPr>
          <a:lstStyle/>
          <a:p>
            <a:r>
              <a:rPr lang="en-US" sz="1400" b="1">
                <a:latin typeface="Open Sans Condensed" panose="020B0306030504020204" pitchFamily="34" charset="0"/>
                <a:ea typeface="Open Sans Condensed" panose="020B0306030504020204" pitchFamily="34" charset="0"/>
                <a:cs typeface="Open Sans Condensed" panose="020B0306030504020204" pitchFamily="34" charset="0"/>
              </a:rPr>
              <a:t>1512-48</a:t>
            </a:r>
          </a:p>
        </p:txBody>
      </p:sp>
      <p:sp>
        <p:nvSpPr>
          <p:cNvPr id="69" name="TextBox 68">
            <a:extLst>
              <a:ext uri="{FF2B5EF4-FFF2-40B4-BE49-F238E27FC236}">
                <a16:creationId xmlns:a16="http://schemas.microsoft.com/office/drawing/2014/main" id="{B9C5649C-E4C0-4282-61B5-6157658DEB31}"/>
              </a:ext>
            </a:extLst>
          </p:cNvPr>
          <p:cNvSpPr txBox="1"/>
          <p:nvPr/>
        </p:nvSpPr>
        <p:spPr>
          <a:xfrm>
            <a:off x="8900926" y="2185952"/>
            <a:ext cx="2312265" cy="43441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Why might she have thought education was important for girls?</a:t>
            </a:r>
          </a:p>
        </p:txBody>
      </p:sp>
      <p:sp>
        <p:nvSpPr>
          <p:cNvPr id="70" name="TextBox 69">
            <a:extLst>
              <a:ext uri="{FF2B5EF4-FFF2-40B4-BE49-F238E27FC236}">
                <a16:creationId xmlns:a16="http://schemas.microsoft.com/office/drawing/2014/main" id="{48DB913B-B78F-656E-9E4E-5E5EBFC15296}"/>
              </a:ext>
            </a:extLst>
          </p:cNvPr>
          <p:cNvSpPr txBox="1"/>
          <p:nvPr/>
        </p:nvSpPr>
        <p:spPr>
          <a:xfrm>
            <a:off x="8898423" y="3275747"/>
            <a:ext cx="2961045"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What </a:t>
            </a:r>
            <a:r>
              <a:rPr lang="en-GB" sz="1000">
                <a:latin typeface="Georgia" panose="02040502050405020303" pitchFamily="18" charset="0"/>
                <a:ea typeface="Times New Roman" panose="02020603050405020304" pitchFamily="18" charset="0"/>
                <a:cs typeface="Times New Roman" panose="02020603050405020304" pitchFamily="18" charset="0"/>
              </a:rPr>
              <a:t>hobbies did she have</a:t>
            </a:r>
            <a:r>
              <a:rPr lang="en-GB" sz="1000">
                <a:effectLst/>
                <a:latin typeface="Georgia" panose="02040502050405020303" pitchFamily="18" charset="0"/>
                <a:ea typeface="Times New Roman" panose="02020603050405020304" pitchFamily="18" charset="0"/>
                <a:cs typeface="Times New Roman" panose="02020603050405020304" pitchFamily="18" charset="0"/>
              </a:rPr>
              <a:t>?</a:t>
            </a:r>
          </a:p>
        </p:txBody>
      </p:sp>
      <p:sp>
        <p:nvSpPr>
          <p:cNvPr id="71" name="TextBox 70">
            <a:extLst>
              <a:ext uri="{FF2B5EF4-FFF2-40B4-BE49-F238E27FC236}">
                <a16:creationId xmlns:a16="http://schemas.microsoft.com/office/drawing/2014/main" id="{4BAEDF85-E6F4-E8E1-95DE-2B815E1D341B}"/>
              </a:ext>
            </a:extLst>
          </p:cNvPr>
          <p:cNvSpPr txBox="1"/>
          <p:nvPr/>
        </p:nvSpPr>
        <p:spPr>
          <a:xfrm>
            <a:off x="8900276" y="4676099"/>
            <a:ext cx="3098914" cy="255904"/>
          </a:xfrm>
          <a:prstGeom prst="rect">
            <a:avLst/>
          </a:prstGeom>
          <a:noFill/>
        </p:spPr>
        <p:txBody>
          <a:bodyPr wrap="square" rtlCol="0">
            <a:spAutoFit/>
          </a:bodyPr>
          <a:lstStyle/>
          <a:p>
            <a:pPr>
              <a:lnSpc>
                <a:spcPct val="116000"/>
              </a:lnSpc>
              <a:spcAft>
                <a:spcPts val="800"/>
              </a:spcAft>
            </a:pPr>
            <a:r>
              <a:rPr lang="en-GB" sz="1000">
                <a:effectLst/>
                <a:latin typeface="Georgia" panose="02040502050405020303" pitchFamily="18" charset="0"/>
                <a:ea typeface="Times New Roman" panose="02020603050405020304" pitchFamily="18" charset="0"/>
                <a:cs typeface="Times New Roman" panose="02020603050405020304" pitchFamily="18" charset="0"/>
              </a:rPr>
              <a:t>What achievements did she have?</a:t>
            </a:r>
          </a:p>
        </p:txBody>
      </p:sp>
      <p:sp>
        <p:nvSpPr>
          <p:cNvPr id="72" name="TextBox 71">
            <a:extLst>
              <a:ext uri="{FF2B5EF4-FFF2-40B4-BE49-F238E27FC236}">
                <a16:creationId xmlns:a16="http://schemas.microsoft.com/office/drawing/2014/main" id="{1BA935C9-59FC-B504-C011-D26FDFE367E4}"/>
              </a:ext>
            </a:extLst>
          </p:cNvPr>
          <p:cNvSpPr txBox="1"/>
          <p:nvPr/>
        </p:nvSpPr>
        <p:spPr>
          <a:xfrm>
            <a:off x="8896233" y="5796027"/>
            <a:ext cx="2896752" cy="255904"/>
          </a:xfrm>
          <a:prstGeom prst="rect">
            <a:avLst/>
          </a:prstGeom>
          <a:noFill/>
        </p:spPr>
        <p:txBody>
          <a:bodyPr wrap="square" rtlCol="0">
            <a:spAutoFit/>
          </a:bodyPr>
          <a:lstStyle/>
          <a:p>
            <a:pPr>
              <a:lnSpc>
                <a:spcPct val="116000"/>
              </a:lnSpc>
              <a:spcAft>
                <a:spcPts val="800"/>
              </a:spcAft>
            </a:pPr>
            <a:r>
              <a:rPr lang="en-GB" sz="1000">
                <a:latin typeface="Georgia" panose="02040502050405020303" pitchFamily="18" charset="0"/>
                <a:ea typeface="Times New Roman" panose="02020603050405020304" pitchFamily="18" charset="0"/>
                <a:cs typeface="Times New Roman" panose="02020603050405020304" pitchFamily="18" charset="0"/>
              </a:rPr>
              <a:t>Choose one word</a:t>
            </a:r>
            <a:r>
              <a:rPr lang="en-GB" sz="1000">
                <a:effectLst/>
                <a:latin typeface="Georgia" panose="02040502050405020303" pitchFamily="18" charset="0"/>
                <a:ea typeface="Times New Roman" panose="02020603050405020304" pitchFamily="18" charset="0"/>
                <a:cs typeface="Times New Roman" panose="02020603050405020304" pitchFamily="18" charset="0"/>
              </a:rPr>
              <a:t> to describe </a:t>
            </a:r>
            <a:r>
              <a:rPr lang="en-GB" sz="1000">
                <a:latin typeface="Georgia" panose="02040502050405020303" pitchFamily="18" charset="0"/>
                <a:ea typeface="Times New Roman" panose="02020603050405020304" pitchFamily="18" charset="0"/>
                <a:cs typeface="Times New Roman" panose="02020603050405020304" pitchFamily="18" charset="0"/>
              </a:rPr>
              <a:t>Katherine Parr</a:t>
            </a:r>
            <a:endParaRPr lang="en-GB" sz="1000">
              <a:effectLst/>
              <a:latin typeface="Georgia" panose="02040502050405020303" pitchFamily="18" charset="0"/>
              <a:ea typeface="Times New Roman" panose="02020603050405020304" pitchFamily="18" charset="0"/>
              <a:cs typeface="Times New Roman" panose="02020603050405020304" pitchFamily="18" charset="0"/>
            </a:endParaRPr>
          </a:p>
        </p:txBody>
      </p:sp>
      <p:pic>
        <p:nvPicPr>
          <p:cNvPr id="84" name="Picture 83">
            <a:extLst>
              <a:ext uri="{FF2B5EF4-FFF2-40B4-BE49-F238E27FC236}">
                <a16:creationId xmlns:a16="http://schemas.microsoft.com/office/drawing/2014/main" id="{854F6329-2F2A-BC58-2526-31A1EC287766}"/>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9749"/>
          <a:stretch>
            <a:fillRect/>
          </a:stretch>
        </p:blipFill>
        <p:spPr>
          <a:xfrm>
            <a:off x="8894131" y="-9557"/>
            <a:ext cx="1721060" cy="2169355"/>
          </a:xfrm>
          <a:prstGeom prst="rect">
            <a:avLst/>
          </a:prstGeom>
        </p:spPr>
      </p:pic>
      <p:pic>
        <p:nvPicPr>
          <p:cNvPr id="80" name="Picture 79">
            <a:extLst>
              <a:ext uri="{FF2B5EF4-FFF2-40B4-BE49-F238E27FC236}">
                <a16:creationId xmlns:a16="http://schemas.microsoft.com/office/drawing/2014/main" id="{D727B679-2935-974F-BBC7-D8CFF0DEFDA2}"/>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5100"/>
          <a:stretch>
            <a:fillRect/>
          </a:stretch>
        </p:blipFill>
        <p:spPr>
          <a:xfrm>
            <a:off x="5593780" y="69514"/>
            <a:ext cx="2011117" cy="2071288"/>
          </a:xfrm>
          <a:prstGeom prst="rect">
            <a:avLst/>
          </a:prstGeom>
        </p:spPr>
      </p:pic>
      <p:pic>
        <p:nvPicPr>
          <p:cNvPr id="92" name="Picture 91">
            <a:extLst>
              <a:ext uri="{FF2B5EF4-FFF2-40B4-BE49-F238E27FC236}">
                <a16:creationId xmlns:a16="http://schemas.microsoft.com/office/drawing/2014/main" id="{3B5FD2D3-C2F2-027A-FAD0-D58642F73D3E}"/>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b="8161"/>
          <a:stretch>
            <a:fillRect/>
          </a:stretch>
        </p:blipFill>
        <p:spPr>
          <a:xfrm>
            <a:off x="2293157" y="13226"/>
            <a:ext cx="1781415" cy="2146573"/>
          </a:xfrm>
          <a:prstGeom prst="rect">
            <a:avLst/>
          </a:prstGeom>
        </p:spPr>
      </p:pic>
    </p:spTree>
    <p:extLst>
      <p:ext uri="{BB962C8B-B14F-4D97-AF65-F5344CB8AC3E}">
        <p14:creationId xmlns:p14="http://schemas.microsoft.com/office/powerpoint/2010/main" val="300518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37FA911-CD8F-39E0-66D2-23F5EE4194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r="9905" b="10559"/>
          <a:stretch>
            <a:fillRect/>
          </a:stretch>
        </p:blipFill>
        <p:spPr>
          <a:xfrm>
            <a:off x="-41057" y="1"/>
            <a:ext cx="12233057" cy="6858000"/>
          </a:xfrm>
          <a:prstGeom prst="rect">
            <a:avLst/>
          </a:prstGeom>
        </p:spPr>
      </p:pic>
      <p:pic>
        <p:nvPicPr>
          <p:cNvPr id="34" name="Picture 33">
            <a:extLst>
              <a:ext uri="{FF2B5EF4-FFF2-40B4-BE49-F238E27FC236}">
                <a16:creationId xmlns:a16="http://schemas.microsoft.com/office/drawing/2014/main" id="{EE6062F6-F9D2-1B6A-6D6C-479022C0EE5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cxnSp>
        <p:nvCxnSpPr>
          <p:cNvPr id="47" name="Straight Connector 46">
            <a:extLst>
              <a:ext uri="{FF2B5EF4-FFF2-40B4-BE49-F238E27FC236}">
                <a16:creationId xmlns:a16="http://schemas.microsoft.com/office/drawing/2014/main" id="{664AE7F2-9F53-2550-93BF-6752A2867284}"/>
              </a:ext>
              <a:ext uri="{C183D7F6-B498-43B3-948B-1728B52AA6E4}">
                <adec:decorative xmlns:adec="http://schemas.microsoft.com/office/drawing/2017/decorative" val="1"/>
              </a:ext>
            </a:extLst>
          </p:cNvPr>
          <p:cNvCxnSpPr>
            <a:cxnSpLocks/>
          </p:cNvCxnSpPr>
          <p:nvPr/>
        </p:nvCxnSpPr>
        <p:spPr>
          <a:xfrm flipV="1">
            <a:off x="584200" y="1823894"/>
            <a:ext cx="5507038" cy="2758"/>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EBE963C-5EAC-5708-DF80-5E9E5A51EA63}"/>
              </a:ext>
              <a:ext uri="{C183D7F6-B498-43B3-948B-1728B52AA6E4}">
                <adec:decorative xmlns:adec="http://schemas.microsoft.com/office/drawing/2017/decorative" val="1"/>
              </a:ext>
            </a:extLst>
          </p:cNvPr>
          <p:cNvCxnSpPr>
            <a:cxnSpLocks/>
          </p:cNvCxnSpPr>
          <p:nvPr/>
        </p:nvCxnSpPr>
        <p:spPr>
          <a:xfrm flipV="1">
            <a:off x="584200" y="2179490"/>
            <a:ext cx="5507038" cy="5937"/>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7D77969-DFED-68DA-1FF0-6F3F0B466F9E}"/>
              </a:ext>
              <a:ext uri="{C183D7F6-B498-43B3-948B-1728B52AA6E4}">
                <adec:decorative xmlns:adec="http://schemas.microsoft.com/office/drawing/2017/decorative" val="1"/>
              </a:ext>
            </a:extLst>
          </p:cNvPr>
          <p:cNvCxnSpPr>
            <a:cxnSpLocks/>
          </p:cNvCxnSpPr>
          <p:nvPr/>
        </p:nvCxnSpPr>
        <p:spPr>
          <a:xfrm flipV="1">
            <a:off x="584200" y="5066291"/>
            <a:ext cx="5494338" cy="449"/>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050027-6407-DA3D-F0FF-4209FDA65820}"/>
              </a:ext>
              <a:ext uri="{C183D7F6-B498-43B3-948B-1728B52AA6E4}">
                <adec:decorative xmlns:adec="http://schemas.microsoft.com/office/drawing/2017/decorative" val="1"/>
              </a:ext>
            </a:extLst>
          </p:cNvPr>
          <p:cNvCxnSpPr>
            <a:cxnSpLocks/>
          </p:cNvCxnSpPr>
          <p:nvPr/>
        </p:nvCxnSpPr>
        <p:spPr>
          <a:xfrm flipV="1">
            <a:off x="584200" y="2903390"/>
            <a:ext cx="5495587" cy="2762"/>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739F83-C96B-D271-4C5B-119578CCD785}"/>
              </a:ext>
              <a:ext uri="{C183D7F6-B498-43B3-948B-1728B52AA6E4}">
                <adec:decorative xmlns:adec="http://schemas.microsoft.com/office/drawing/2017/decorative" val="1"/>
              </a:ext>
            </a:extLst>
          </p:cNvPr>
          <p:cNvCxnSpPr>
            <a:cxnSpLocks/>
          </p:cNvCxnSpPr>
          <p:nvPr/>
        </p:nvCxnSpPr>
        <p:spPr>
          <a:xfrm flipV="1">
            <a:off x="584200" y="3262600"/>
            <a:ext cx="5495587" cy="3915"/>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4EDA0C9-F8A1-7ACD-66CE-A4EC19ACCBBB}"/>
              </a:ext>
              <a:ext uri="{C183D7F6-B498-43B3-948B-1728B52AA6E4}">
                <adec:decorative xmlns:adec="http://schemas.microsoft.com/office/drawing/2017/decorative" val="1"/>
              </a:ext>
            </a:extLst>
          </p:cNvPr>
          <p:cNvCxnSpPr>
            <a:cxnSpLocks/>
          </p:cNvCxnSpPr>
          <p:nvPr/>
        </p:nvCxnSpPr>
        <p:spPr>
          <a:xfrm flipV="1">
            <a:off x="584200" y="3982936"/>
            <a:ext cx="5507038" cy="2716"/>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3DF18A-B29D-3E8B-5C63-74605D7D0B68}"/>
              </a:ext>
              <a:ext uri="{C183D7F6-B498-43B3-948B-1728B52AA6E4}">
                <adec:decorative xmlns:adec="http://schemas.microsoft.com/office/drawing/2017/decorative" val="1"/>
              </a:ext>
            </a:extLst>
          </p:cNvPr>
          <p:cNvCxnSpPr>
            <a:cxnSpLocks/>
          </p:cNvCxnSpPr>
          <p:nvPr/>
        </p:nvCxnSpPr>
        <p:spPr>
          <a:xfrm>
            <a:off x="584200" y="5431294"/>
            <a:ext cx="5495587"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572C89-74B4-CDE5-8121-2A77F217AD29}"/>
              </a:ext>
              <a:ext uri="{C183D7F6-B498-43B3-948B-1728B52AA6E4}">
                <adec:decorative xmlns:adec="http://schemas.microsoft.com/office/drawing/2017/decorative" val="1"/>
              </a:ext>
            </a:extLst>
          </p:cNvPr>
          <p:cNvCxnSpPr>
            <a:cxnSpLocks/>
          </p:cNvCxnSpPr>
          <p:nvPr/>
        </p:nvCxnSpPr>
        <p:spPr>
          <a:xfrm>
            <a:off x="584200" y="4346015"/>
            <a:ext cx="5527856"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3A3F65CC-DACC-FEE3-20F5-8E517ABD478D}"/>
              </a:ext>
            </a:extLst>
          </p:cNvPr>
          <p:cNvSpPr>
            <a:spLocks noGrp="1"/>
          </p:cNvSpPr>
          <p:nvPr>
            <p:ph type="title"/>
          </p:nvPr>
        </p:nvSpPr>
        <p:spPr>
          <a:xfrm>
            <a:off x="444482" y="-1164178"/>
            <a:ext cx="10515600" cy="1325563"/>
          </a:xfrm>
        </p:spPr>
        <p:txBody>
          <a:bodyPr/>
          <a:lstStyle/>
          <a:p>
            <a:r>
              <a:rPr lang="en-US">
                <a:solidFill>
                  <a:srgbClr val="EAEDF0"/>
                </a:solidFill>
              </a:rPr>
              <a:t>Activity sheet </a:t>
            </a:r>
          </a:p>
        </p:txBody>
      </p:sp>
      <p:sp>
        <p:nvSpPr>
          <p:cNvPr id="9" name="TextBox 8">
            <a:extLst>
              <a:ext uri="{FF2B5EF4-FFF2-40B4-BE49-F238E27FC236}">
                <a16:creationId xmlns:a16="http://schemas.microsoft.com/office/drawing/2014/main" id="{8728AE53-11D0-FC4C-58EE-3991A94594DF}"/>
              </a:ext>
            </a:extLst>
          </p:cNvPr>
          <p:cNvSpPr txBox="1"/>
          <p:nvPr/>
        </p:nvSpPr>
        <p:spPr>
          <a:xfrm>
            <a:off x="540021" y="726458"/>
            <a:ext cx="3899840" cy="400110"/>
          </a:xfrm>
          <a:prstGeom prst="rect">
            <a:avLst/>
          </a:prstGeom>
          <a:noFill/>
        </p:spPr>
        <p:txBody>
          <a:bodyPr wrap="square" rtlCol="0">
            <a:spAutoFit/>
          </a:bodyPr>
          <a:lstStyle/>
          <a:p>
            <a:r>
              <a:rPr lang="en-US" sz="2000" b="1">
                <a:solidFill>
                  <a:srgbClr val="CB8B15"/>
                </a:solidFill>
                <a:latin typeface="Open Sans Condensed" panose="020B0306030504020204" pitchFamily="34" charset="0"/>
                <a:ea typeface="Open Sans Condensed" panose="020B0306030504020204" pitchFamily="34" charset="0"/>
                <a:cs typeface="Open Sans Condensed" panose="020B0306030504020204" pitchFamily="34" charset="0"/>
              </a:rPr>
              <a:t>TUDOR WOMEN</a:t>
            </a:r>
          </a:p>
        </p:txBody>
      </p:sp>
      <p:sp>
        <p:nvSpPr>
          <p:cNvPr id="7" name="TextBox 6">
            <a:extLst>
              <a:ext uri="{FF2B5EF4-FFF2-40B4-BE49-F238E27FC236}">
                <a16:creationId xmlns:a16="http://schemas.microsoft.com/office/drawing/2014/main" id="{10A0FAE7-839F-6FD6-BD63-BEDCF569D468}"/>
              </a:ext>
            </a:extLst>
          </p:cNvPr>
          <p:cNvSpPr txBox="1"/>
          <p:nvPr/>
        </p:nvSpPr>
        <p:spPr>
          <a:xfrm>
            <a:off x="538363" y="1292985"/>
            <a:ext cx="3328223" cy="272254"/>
          </a:xfrm>
          <a:prstGeom prst="rect">
            <a:avLst/>
          </a:prstGeom>
          <a:noFill/>
        </p:spPr>
        <p:txBody>
          <a:bodyPr wrap="square" rtlCol="0">
            <a:spAutoFit/>
          </a:bodyPr>
          <a:lstStyle/>
          <a:p>
            <a:pPr>
              <a:lnSpc>
                <a:spcPct val="116000"/>
              </a:lnSpc>
              <a:spcAft>
                <a:spcPts val="800"/>
              </a:spcAft>
            </a:pPr>
            <a:r>
              <a:rPr lang="en-GB" sz="1100">
                <a:effectLst/>
                <a:latin typeface="Georgia" panose="02040502050405020303" pitchFamily="18" charset="0"/>
                <a:ea typeface="Times New Roman" panose="02020603050405020304" pitchFamily="18" charset="0"/>
                <a:cs typeface="Times New Roman" panose="02020603050405020304" pitchFamily="18" charset="0"/>
              </a:rPr>
              <a:t>Which of the queens had a good education?</a:t>
            </a:r>
          </a:p>
        </p:txBody>
      </p:sp>
      <p:sp>
        <p:nvSpPr>
          <p:cNvPr id="6" name="TextBox 5">
            <a:extLst>
              <a:ext uri="{FF2B5EF4-FFF2-40B4-BE49-F238E27FC236}">
                <a16:creationId xmlns:a16="http://schemas.microsoft.com/office/drawing/2014/main" id="{A93C1CC8-1B7E-AC12-0790-F7B91B9F8CF0}"/>
              </a:ext>
            </a:extLst>
          </p:cNvPr>
          <p:cNvSpPr txBox="1"/>
          <p:nvPr/>
        </p:nvSpPr>
        <p:spPr>
          <a:xfrm>
            <a:off x="537199" y="2385028"/>
            <a:ext cx="3484223" cy="272254"/>
          </a:xfrm>
          <a:prstGeom prst="rect">
            <a:avLst/>
          </a:prstGeom>
          <a:noFill/>
        </p:spPr>
        <p:txBody>
          <a:bodyPr wrap="square" rtlCol="0">
            <a:spAutoFit/>
          </a:bodyPr>
          <a:lstStyle/>
          <a:p>
            <a:pPr>
              <a:lnSpc>
                <a:spcPct val="116000"/>
              </a:lnSpc>
              <a:spcAft>
                <a:spcPts val="800"/>
              </a:spcAft>
            </a:pPr>
            <a:r>
              <a:rPr lang="en-GB" sz="1100">
                <a:effectLst/>
                <a:latin typeface="Georgia" panose="02040502050405020303" pitchFamily="18" charset="0"/>
                <a:ea typeface="Times New Roman" panose="02020603050405020304" pitchFamily="18" charset="0"/>
                <a:cs typeface="Times New Roman" panose="02020603050405020304" pitchFamily="18" charset="0"/>
              </a:rPr>
              <a:t>Which of the queens had links to other countries?</a:t>
            </a:r>
          </a:p>
        </p:txBody>
      </p:sp>
      <p:sp>
        <p:nvSpPr>
          <p:cNvPr id="11" name="TextBox 10">
            <a:extLst>
              <a:ext uri="{FF2B5EF4-FFF2-40B4-BE49-F238E27FC236}">
                <a16:creationId xmlns:a16="http://schemas.microsoft.com/office/drawing/2014/main" id="{D1073763-89BC-8883-A651-ED5BD11513A7}"/>
              </a:ext>
            </a:extLst>
          </p:cNvPr>
          <p:cNvSpPr txBox="1"/>
          <p:nvPr/>
        </p:nvSpPr>
        <p:spPr>
          <a:xfrm>
            <a:off x="535213" y="3446078"/>
            <a:ext cx="4254034" cy="272254"/>
          </a:xfrm>
          <a:prstGeom prst="rect">
            <a:avLst/>
          </a:prstGeom>
          <a:noFill/>
        </p:spPr>
        <p:txBody>
          <a:bodyPr wrap="square" rtlCol="0">
            <a:spAutoFit/>
          </a:bodyPr>
          <a:lstStyle/>
          <a:p>
            <a:pPr>
              <a:lnSpc>
                <a:spcPct val="116000"/>
              </a:lnSpc>
              <a:spcAft>
                <a:spcPts val="800"/>
              </a:spcAft>
            </a:pPr>
            <a:r>
              <a:rPr lang="en-GB" sz="1100">
                <a:latin typeface="Georgia" panose="02040502050405020303" pitchFamily="18" charset="0"/>
                <a:ea typeface="Times New Roman" panose="02020603050405020304" pitchFamily="18" charset="0"/>
                <a:cs typeface="Times New Roman" panose="02020603050405020304" pitchFamily="18" charset="0"/>
              </a:rPr>
              <a:t>Do you think all women in Tudor times lived like these queens?</a:t>
            </a:r>
            <a:endParaRPr lang="en-GB" sz="110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3BC02994-D603-B623-3B10-B1136934E4DE}"/>
              </a:ext>
            </a:extLst>
          </p:cNvPr>
          <p:cNvSpPr txBox="1"/>
          <p:nvPr/>
        </p:nvSpPr>
        <p:spPr>
          <a:xfrm>
            <a:off x="539044" y="4536870"/>
            <a:ext cx="4254034" cy="272254"/>
          </a:xfrm>
          <a:prstGeom prst="rect">
            <a:avLst/>
          </a:prstGeom>
          <a:noFill/>
        </p:spPr>
        <p:txBody>
          <a:bodyPr wrap="square" rtlCol="0">
            <a:spAutoFit/>
          </a:bodyPr>
          <a:lstStyle/>
          <a:p>
            <a:pPr>
              <a:lnSpc>
                <a:spcPct val="116000"/>
              </a:lnSpc>
              <a:spcAft>
                <a:spcPts val="800"/>
              </a:spcAft>
            </a:pPr>
            <a:r>
              <a:rPr lang="en-GB" sz="1100">
                <a:effectLst/>
                <a:latin typeface="Georgia" panose="02040502050405020303" pitchFamily="18" charset="0"/>
                <a:ea typeface="Times New Roman" panose="02020603050405020304" pitchFamily="18" charset="0"/>
                <a:cs typeface="Times New Roman" panose="02020603050405020304" pitchFamily="18" charset="0"/>
              </a:rPr>
              <a:t>Why or why not? What might be different about their lives?</a:t>
            </a:r>
          </a:p>
        </p:txBody>
      </p:sp>
      <p:sp>
        <p:nvSpPr>
          <p:cNvPr id="10" name="TextBox 9">
            <a:extLst>
              <a:ext uri="{FF2B5EF4-FFF2-40B4-BE49-F238E27FC236}">
                <a16:creationId xmlns:a16="http://schemas.microsoft.com/office/drawing/2014/main" id="{4CCF2C39-610D-DDD5-1D1E-D7F25826712C}"/>
              </a:ext>
            </a:extLst>
          </p:cNvPr>
          <p:cNvSpPr txBox="1"/>
          <p:nvPr/>
        </p:nvSpPr>
        <p:spPr>
          <a:xfrm>
            <a:off x="6233304" y="643947"/>
            <a:ext cx="1766133" cy="707886"/>
          </a:xfrm>
          <a:prstGeom prst="rect">
            <a:avLst/>
          </a:prstGeom>
          <a:noFill/>
        </p:spPr>
        <p:txBody>
          <a:bodyPr wrap="square" lIns="91440" tIns="45720" rIns="91440" bIns="45720" rtlCol="0" anchor="t">
            <a:spAutoFit/>
          </a:bodyPr>
          <a:lstStyle/>
          <a:p>
            <a:r>
              <a:rPr lang="en-US" sz="2000" b="1">
                <a:solidFill>
                  <a:srgbClr val="CB8B15"/>
                </a:solidFill>
                <a:latin typeface="Open Sans Condensed"/>
              </a:rPr>
              <a:t>DRAWING</a:t>
            </a:r>
            <a:endParaRPr lang="en-US"/>
          </a:p>
          <a:p>
            <a:r>
              <a:rPr lang="en-US" sz="2000" b="1">
                <a:solidFill>
                  <a:srgbClr val="CB8B15"/>
                </a:solidFill>
                <a:latin typeface="Open Sans Condensed"/>
                <a:ea typeface="Open Sans Condensed" panose="020B0306030504020204" pitchFamily="34" charset="0"/>
                <a:cs typeface="Open Sans Condensed" panose="020B0306030504020204" pitchFamily="34" charset="0"/>
              </a:rPr>
              <a:t>ACTIVITY </a:t>
            </a:r>
            <a:endParaRPr lang="en-US"/>
          </a:p>
        </p:txBody>
      </p:sp>
      <p:sp>
        <p:nvSpPr>
          <p:cNvPr id="33" name="TextBox 32">
            <a:extLst>
              <a:ext uri="{FF2B5EF4-FFF2-40B4-BE49-F238E27FC236}">
                <a16:creationId xmlns:a16="http://schemas.microsoft.com/office/drawing/2014/main" id="{6779DDA6-FC5A-F74F-9C24-29AD48C8AF07}"/>
              </a:ext>
            </a:extLst>
          </p:cNvPr>
          <p:cNvSpPr txBox="1"/>
          <p:nvPr/>
        </p:nvSpPr>
        <p:spPr>
          <a:xfrm>
            <a:off x="6233304" y="1730071"/>
            <a:ext cx="1300426" cy="2903359"/>
          </a:xfrm>
          <a:prstGeom prst="rect">
            <a:avLst/>
          </a:prstGeom>
          <a:noFill/>
        </p:spPr>
        <p:txBody>
          <a:bodyPr wrap="square">
            <a:spAutoFit/>
          </a:bodyPr>
          <a:lstStyle/>
          <a:p>
            <a:pPr>
              <a:spcAft>
                <a:spcPts val="800"/>
              </a:spcAft>
            </a:pPr>
            <a:r>
              <a:rPr lang="en-GB" sz="1100">
                <a:effectLst/>
                <a:latin typeface="Georgia" panose="02040502050405020303" pitchFamily="18" charset="0"/>
                <a:ea typeface="Times New Roman" panose="02020603050405020304" pitchFamily="18" charset="0"/>
                <a:cs typeface="Times New Roman" panose="02020603050405020304" pitchFamily="18" charset="0"/>
              </a:rPr>
              <a:t>The six Tudor queens wore different styles of headdresses.</a:t>
            </a:r>
            <a:br>
              <a:rPr lang="en-GB" sz="1100">
                <a:effectLst/>
                <a:latin typeface="Georgia" panose="02040502050405020303" pitchFamily="18" charset="0"/>
                <a:ea typeface="Times New Roman" panose="02020603050405020304" pitchFamily="18" charset="0"/>
                <a:cs typeface="Times New Roman" panose="02020603050405020304" pitchFamily="18" charset="0"/>
              </a:rPr>
            </a:br>
            <a:br>
              <a:rPr lang="en-GB" sz="1100">
                <a:effectLst/>
                <a:latin typeface="Georgia" panose="02040502050405020303" pitchFamily="18" charset="0"/>
                <a:ea typeface="Times New Roman" panose="02020603050405020304" pitchFamily="18" charset="0"/>
                <a:cs typeface="Times New Roman" panose="02020603050405020304" pitchFamily="18" charset="0"/>
              </a:rPr>
            </a:br>
            <a:r>
              <a:rPr lang="en-GB" sz="1100">
                <a:effectLst/>
                <a:latin typeface="Georgia" panose="02040502050405020303" pitchFamily="18" charset="0"/>
                <a:ea typeface="Times New Roman" panose="02020603050405020304" pitchFamily="18" charset="0"/>
                <a:cs typeface="Times New Roman" panose="02020603050405020304" pitchFamily="18" charset="0"/>
              </a:rPr>
              <a:t>Look carefully at portraits of the queens. Can you spot what makes each headdress different? </a:t>
            </a:r>
          </a:p>
          <a:p>
            <a:pPr>
              <a:spcAft>
                <a:spcPts val="800"/>
              </a:spcAft>
            </a:pPr>
            <a:r>
              <a:rPr lang="en-GB" sz="1100">
                <a:effectLst/>
                <a:latin typeface="Georgia" panose="02040502050405020303" pitchFamily="18" charset="0"/>
                <a:ea typeface="Aptos" panose="020B0004020202020204" pitchFamily="34" charset="0"/>
                <a:cs typeface="Aptos" panose="020B0004020202020204" pitchFamily="34" charset="0"/>
              </a:rPr>
              <a:t>Choose one headdress and draw it. Show its shape, colours, and decorations.</a:t>
            </a:r>
            <a:endParaRPr lang="en-GB" sz="110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19FC280D-3583-8BC0-5A92-4233EFAA737D}"/>
              </a:ext>
            </a:extLst>
          </p:cNvPr>
          <p:cNvSpPr txBox="1"/>
          <p:nvPr/>
        </p:nvSpPr>
        <p:spPr>
          <a:xfrm>
            <a:off x="444482" y="5642357"/>
            <a:ext cx="2781973" cy="400110"/>
          </a:xfrm>
          <a:prstGeom prst="rect">
            <a:avLst/>
          </a:prstGeom>
          <a:noFill/>
        </p:spPr>
        <p:txBody>
          <a:bodyPr wrap="square" rtlCol="0">
            <a:spAutoFit/>
          </a:bodyPr>
          <a:lstStyle/>
          <a:p>
            <a:r>
              <a:rPr lang="en-US" sz="2000" b="1">
                <a:solidFill>
                  <a:srgbClr val="CB8B15"/>
                </a:solidFill>
                <a:latin typeface="Open Sans Condensed" panose="020B0306030504020204" pitchFamily="34" charset="0"/>
                <a:ea typeface="Open Sans Condensed" panose="020B0306030504020204" pitchFamily="34" charset="0"/>
                <a:cs typeface="Open Sans Condensed" panose="020B0306030504020204" pitchFamily="34" charset="0"/>
              </a:rPr>
              <a:t>MAKE IT MEMORABLE</a:t>
            </a:r>
          </a:p>
        </p:txBody>
      </p:sp>
      <p:sp>
        <p:nvSpPr>
          <p:cNvPr id="69" name="TextBox 68">
            <a:extLst>
              <a:ext uri="{FF2B5EF4-FFF2-40B4-BE49-F238E27FC236}">
                <a16:creationId xmlns:a16="http://schemas.microsoft.com/office/drawing/2014/main" id="{B9C5649C-E4C0-4282-61B5-6157658DEB31}"/>
              </a:ext>
            </a:extLst>
          </p:cNvPr>
          <p:cNvSpPr txBox="1"/>
          <p:nvPr/>
        </p:nvSpPr>
        <p:spPr>
          <a:xfrm>
            <a:off x="2743200" y="5642357"/>
            <a:ext cx="8971742" cy="571182"/>
          </a:xfrm>
          <a:prstGeom prst="rect">
            <a:avLst/>
          </a:prstGeom>
          <a:noFill/>
        </p:spPr>
        <p:txBody>
          <a:bodyPr wrap="square" rtlCol="0">
            <a:spAutoFit/>
          </a:bodyPr>
          <a:lstStyle/>
          <a:p>
            <a:pPr>
              <a:lnSpc>
                <a:spcPct val="116000"/>
              </a:lnSpc>
              <a:spcAft>
                <a:spcPts val="800"/>
              </a:spcAft>
            </a:pPr>
            <a:r>
              <a:rPr lang="en-GB" sz="1100">
                <a:latin typeface="Georgia" panose="02040502050405020303" pitchFamily="18" charset="0"/>
                <a:ea typeface="Times New Roman" panose="02020603050405020304" pitchFamily="18" charset="0"/>
                <a:cs typeface="Times New Roman" panose="02020603050405020304" pitchFamily="18" charset="0"/>
              </a:rPr>
              <a:t>The six Tudor queens are sometimes remembered by a rhyme: </a:t>
            </a:r>
            <a:r>
              <a:rPr lang="en-GB" sz="1100" i="1">
                <a:latin typeface="Georgia" panose="02040502050405020303" pitchFamily="18" charset="0"/>
                <a:ea typeface="Times New Roman" panose="02020603050405020304" pitchFamily="18" charset="0"/>
                <a:cs typeface="Times New Roman" panose="02020603050405020304" pitchFamily="18" charset="0"/>
              </a:rPr>
              <a:t>Divorced, beheaded, died, divorced, beheaded, survived.</a:t>
            </a:r>
          </a:p>
          <a:p>
            <a:pPr>
              <a:lnSpc>
                <a:spcPct val="116000"/>
              </a:lnSpc>
              <a:spcAft>
                <a:spcPts val="800"/>
              </a:spcAft>
            </a:pPr>
            <a:r>
              <a:rPr lang="en-GB" sz="1100">
                <a:latin typeface="Georgia" panose="02040502050405020303" pitchFamily="18" charset="0"/>
                <a:ea typeface="Times New Roman" panose="02020603050405020304" pitchFamily="18" charset="0"/>
                <a:cs typeface="Times New Roman" panose="02020603050405020304" pitchFamily="18" charset="0"/>
              </a:rPr>
              <a:t>But we think there might be a better way to remember them! Can you c</a:t>
            </a:r>
            <a:r>
              <a:rPr lang="en-GB" sz="1100">
                <a:effectLst/>
                <a:latin typeface="Georgia" panose="02040502050405020303" pitchFamily="18" charset="0"/>
                <a:ea typeface="Times New Roman" panose="02020603050405020304" pitchFamily="18" charset="0"/>
                <a:cs typeface="Times New Roman" panose="02020603050405020304" pitchFamily="18" charset="0"/>
              </a:rPr>
              <a:t>ome up with a new saying to remember the six Tudor queens?</a:t>
            </a:r>
          </a:p>
        </p:txBody>
      </p:sp>
      <p:pic>
        <p:nvPicPr>
          <p:cNvPr id="12" name="Picture 11">
            <a:extLst>
              <a:ext uri="{FF2B5EF4-FFF2-40B4-BE49-F238E27FC236}">
                <a16:creationId xmlns:a16="http://schemas.microsoft.com/office/drawing/2014/main" id="{EABBA0BC-E08E-FE4E-71F6-12B5CE7452FA}"/>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03702" y="419776"/>
            <a:ext cx="4547952" cy="4934697"/>
          </a:xfrm>
          <a:prstGeom prst="rect">
            <a:avLst/>
          </a:prstGeom>
        </p:spPr>
      </p:pic>
      <p:cxnSp>
        <p:nvCxnSpPr>
          <p:cNvPr id="2" name="Straight Connector 1">
            <a:extLst>
              <a:ext uri="{FF2B5EF4-FFF2-40B4-BE49-F238E27FC236}">
                <a16:creationId xmlns:a16="http://schemas.microsoft.com/office/drawing/2014/main" id="{493DD530-2AF0-CC4E-3E92-0A8F0342DA1A}"/>
              </a:ext>
              <a:ext uri="{C183D7F6-B498-43B3-948B-1728B52AA6E4}">
                <adec:decorative xmlns:adec="http://schemas.microsoft.com/office/drawing/2017/decorative" val="1"/>
              </a:ext>
            </a:extLst>
          </p:cNvPr>
          <p:cNvCxnSpPr>
            <a:cxnSpLocks/>
          </p:cNvCxnSpPr>
          <p:nvPr/>
        </p:nvCxnSpPr>
        <p:spPr>
          <a:xfrm>
            <a:off x="525242" y="6511742"/>
            <a:ext cx="11131991"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21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CCC842-DBD7-B2A9-6535-5A191748848D}"/>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D4757291-BE9B-385B-54DA-62DD9583036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cxnSp>
        <p:nvCxnSpPr>
          <p:cNvPr id="43" name="Straight Connector 42">
            <a:extLst>
              <a:ext uri="{FF2B5EF4-FFF2-40B4-BE49-F238E27FC236}">
                <a16:creationId xmlns:a16="http://schemas.microsoft.com/office/drawing/2014/main" id="{A991A386-D912-C1D8-0AEE-DFF30031F2B9}"/>
              </a:ext>
              <a:ext uri="{C183D7F6-B498-43B3-948B-1728B52AA6E4}">
                <adec:decorative xmlns:adec="http://schemas.microsoft.com/office/drawing/2017/decorative" val="1"/>
              </a:ext>
            </a:extLst>
          </p:cNvPr>
          <p:cNvCxnSpPr>
            <a:cxnSpLocks/>
          </p:cNvCxnSpPr>
          <p:nvPr/>
        </p:nvCxnSpPr>
        <p:spPr>
          <a:xfrm flipV="1">
            <a:off x="5852280" y="6312417"/>
            <a:ext cx="5757973" cy="20586"/>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9099F0-3C81-7179-435B-5D10FFB4184F}"/>
              </a:ext>
              <a:ext uri="{C183D7F6-B498-43B3-948B-1728B52AA6E4}">
                <adec:decorative xmlns:adec="http://schemas.microsoft.com/office/drawing/2017/decorative" val="1"/>
              </a:ext>
            </a:extLst>
          </p:cNvPr>
          <p:cNvCxnSpPr>
            <a:cxnSpLocks/>
          </p:cNvCxnSpPr>
          <p:nvPr/>
        </p:nvCxnSpPr>
        <p:spPr>
          <a:xfrm>
            <a:off x="5820885" y="2349500"/>
            <a:ext cx="574150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F0CDE49-D0D7-B445-EC33-693258E93483}"/>
              </a:ext>
              <a:ext uri="{C183D7F6-B498-43B3-948B-1728B52AA6E4}">
                <adec:decorative xmlns:adec="http://schemas.microsoft.com/office/drawing/2017/decorative" val="1"/>
              </a:ext>
            </a:extLst>
          </p:cNvPr>
          <p:cNvCxnSpPr>
            <a:cxnSpLocks/>
          </p:cNvCxnSpPr>
          <p:nvPr/>
        </p:nvCxnSpPr>
        <p:spPr>
          <a:xfrm>
            <a:off x="5827566" y="4868863"/>
            <a:ext cx="574150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EB2E4A-B5C4-7397-670F-330FAE22C07C}"/>
              </a:ext>
              <a:ext uri="{C183D7F6-B498-43B3-948B-1728B52AA6E4}">
                <adec:decorative xmlns:adec="http://schemas.microsoft.com/office/drawing/2017/decorative" val="1"/>
              </a:ext>
            </a:extLst>
          </p:cNvPr>
          <p:cNvCxnSpPr>
            <a:cxnSpLocks/>
          </p:cNvCxnSpPr>
          <p:nvPr/>
        </p:nvCxnSpPr>
        <p:spPr>
          <a:xfrm>
            <a:off x="5827566" y="3066181"/>
            <a:ext cx="574150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2642CD-03EE-7E49-DAE3-3E717A3A2CC2}"/>
              </a:ext>
              <a:ext uri="{C183D7F6-B498-43B3-948B-1728B52AA6E4}">
                <adec:decorative xmlns:adec="http://schemas.microsoft.com/office/drawing/2017/decorative" val="1"/>
              </a:ext>
            </a:extLst>
          </p:cNvPr>
          <p:cNvCxnSpPr>
            <a:cxnSpLocks/>
          </p:cNvCxnSpPr>
          <p:nvPr/>
        </p:nvCxnSpPr>
        <p:spPr>
          <a:xfrm>
            <a:off x="5827566" y="4508500"/>
            <a:ext cx="574150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EE98055-9C29-74E5-FB32-4687B5504EF1}"/>
              </a:ext>
              <a:ext uri="{C183D7F6-B498-43B3-948B-1728B52AA6E4}">
                <adec:decorative xmlns:adec="http://schemas.microsoft.com/office/drawing/2017/decorative" val="1"/>
              </a:ext>
            </a:extLst>
          </p:cNvPr>
          <p:cNvCxnSpPr>
            <a:cxnSpLocks/>
          </p:cNvCxnSpPr>
          <p:nvPr/>
        </p:nvCxnSpPr>
        <p:spPr>
          <a:xfrm>
            <a:off x="5827566" y="5229225"/>
            <a:ext cx="574150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320581-8C94-CCA8-C2C2-346F9EEDB846}"/>
              </a:ext>
              <a:ext uri="{C183D7F6-B498-43B3-948B-1728B52AA6E4}">
                <adec:decorative xmlns:adec="http://schemas.microsoft.com/office/drawing/2017/decorative" val="1"/>
              </a:ext>
            </a:extLst>
          </p:cNvPr>
          <p:cNvCxnSpPr>
            <a:cxnSpLocks/>
          </p:cNvCxnSpPr>
          <p:nvPr/>
        </p:nvCxnSpPr>
        <p:spPr>
          <a:xfrm>
            <a:off x="5852280" y="5949950"/>
            <a:ext cx="574150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1888499-76BC-44A0-A166-0278D3199901}"/>
              </a:ext>
              <a:ext uri="{C183D7F6-B498-43B3-948B-1728B52AA6E4}">
                <adec:decorative xmlns:adec="http://schemas.microsoft.com/office/drawing/2017/decorative" val="1"/>
              </a:ext>
            </a:extLst>
          </p:cNvPr>
          <p:cNvCxnSpPr>
            <a:cxnSpLocks/>
          </p:cNvCxnSpPr>
          <p:nvPr/>
        </p:nvCxnSpPr>
        <p:spPr>
          <a:xfrm>
            <a:off x="5827566" y="1628775"/>
            <a:ext cx="574150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45314B-651F-8D26-0C47-D667EBCB0EE1}"/>
              </a:ext>
              <a:ext uri="{C183D7F6-B498-43B3-948B-1728B52AA6E4}">
                <adec:decorative xmlns:adec="http://schemas.microsoft.com/office/drawing/2017/decorative" val="1"/>
              </a:ext>
            </a:extLst>
          </p:cNvPr>
          <p:cNvCxnSpPr>
            <a:cxnSpLocks/>
          </p:cNvCxnSpPr>
          <p:nvPr/>
        </p:nvCxnSpPr>
        <p:spPr>
          <a:xfrm>
            <a:off x="5820885" y="3429000"/>
            <a:ext cx="574150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E501AA-9761-08C2-57A4-E113B96219BE}"/>
              </a:ext>
              <a:ext uri="{C183D7F6-B498-43B3-948B-1728B52AA6E4}">
                <adec:decorative xmlns:adec="http://schemas.microsoft.com/office/drawing/2017/decorative" val="1"/>
              </a:ext>
            </a:extLst>
          </p:cNvPr>
          <p:cNvCxnSpPr>
            <a:cxnSpLocks/>
          </p:cNvCxnSpPr>
          <p:nvPr/>
        </p:nvCxnSpPr>
        <p:spPr>
          <a:xfrm>
            <a:off x="5832618" y="3797530"/>
            <a:ext cx="574150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3367F1-9011-2C90-F653-44042E63ED67}"/>
              </a:ext>
              <a:ext uri="{C183D7F6-B498-43B3-948B-1728B52AA6E4}">
                <adec:decorative xmlns:adec="http://schemas.microsoft.com/office/drawing/2017/decorative" val="1"/>
              </a:ext>
            </a:extLst>
          </p:cNvPr>
          <p:cNvCxnSpPr>
            <a:cxnSpLocks/>
          </p:cNvCxnSpPr>
          <p:nvPr/>
        </p:nvCxnSpPr>
        <p:spPr>
          <a:xfrm>
            <a:off x="5827566" y="1989138"/>
            <a:ext cx="5741500"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EC32ABE-170D-71D6-25C9-3BAF86C090B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476" y="2794327"/>
            <a:ext cx="1623493" cy="1623493"/>
          </a:xfrm>
          <a:prstGeom prst="rect">
            <a:avLst/>
          </a:prstGeom>
        </p:spPr>
      </p:pic>
      <p:pic>
        <p:nvPicPr>
          <p:cNvPr id="9" name="Picture 8">
            <a:extLst>
              <a:ext uri="{FF2B5EF4-FFF2-40B4-BE49-F238E27FC236}">
                <a16:creationId xmlns:a16="http://schemas.microsoft.com/office/drawing/2014/main" id="{7F8BB842-ABEB-ACF7-D1E1-42F9BBAA821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8265" y="674142"/>
            <a:ext cx="1623493" cy="1623493"/>
          </a:xfrm>
          <a:prstGeom prst="rect">
            <a:avLst/>
          </a:prstGeom>
        </p:spPr>
      </p:pic>
      <p:pic>
        <p:nvPicPr>
          <p:cNvPr id="11" name="Picture 10">
            <a:extLst>
              <a:ext uri="{FF2B5EF4-FFF2-40B4-BE49-F238E27FC236}">
                <a16:creationId xmlns:a16="http://schemas.microsoft.com/office/drawing/2014/main" id="{1D980EB2-D8D7-0689-4E29-3CC6AFE4749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6757" y="681864"/>
            <a:ext cx="1623493" cy="1623493"/>
          </a:xfrm>
          <a:prstGeom prst="rect">
            <a:avLst/>
          </a:prstGeom>
        </p:spPr>
      </p:pic>
      <p:pic>
        <p:nvPicPr>
          <p:cNvPr id="12" name="Picture 11">
            <a:extLst>
              <a:ext uri="{FF2B5EF4-FFF2-40B4-BE49-F238E27FC236}">
                <a16:creationId xmlns:a16="http://schemas.microsoft.com/office/drawing/2014/main" id="{0CEEE10E-D94E-24A0-B288-FD432F92795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73788" y="4727610"/>
            <a:ext cx="1623493" cy="1623493"/>
          </a:xfrm>
          <a:prstGeom prst="rect">
            <a:avLst/>
          </a:prstGeom>
        </p:spPr>
      </p:pic>
      <p:pic>
        <p:nvPicPr>
          <p:cNvPr id="15" name="Picture 14">
            <a:extLst>
              <a:ext uri="{FF2B5EF4-FFF2-40B4-BE49-F238E27FC236}">
                <a16:creationId xmlns:a16="http://schemas.microsoft.com/office/drawing/2014/main" id="{564D440F-5340-6AC7-9E64-52E5FCB153B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9780" y="4767618"/>
            <a:ext cx="1623493" cy="1623493"/>
          </a:xfrm>
          <a:prstGeom prst="rect">
            <a:avLst/>
          </a:prstGeom>
        </p:spPr>
      </p:pic>
      <p:pic>
        <p:nvPicPr>
          <p:cNvPr id="23" name="Picture 22">
            <a:extLst>
              <a:ext uri="{FF2B5EF4-FFF2-40B4-BE49-F238E27FC236}">
                <a16:creationId xmlns:a16="http://schemas.microsoft.com/office/drawing/2014/main" id="{6D6C1633-B739-0C11-CC72-B43269B412B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5797" y="4709510"/>
            <a:ext cx="1623493" cy="1623493"/>
          </a:xfrm>
          <a:prstGeom prst="rect">
            <a:avLst/>
          </a:prstGeom>
        </p:spPr>
      </p:pic>
      <p:pic>
        <p:nvPicPr>
          <p:cNvPr id="25" name="Picture 24">
            <a:extLst>
              <a:ext uri="{FF2B5EF4-FFF2-40B4-BE49-F238E27FC236}">
                <a16:creationId xmlns:a16="http://schemas.microsoft.com/office/drawing/2014/main" id="{14AB919D-7ECD-1120-48C1-7C8ECE27258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2550" y="3782128"/>
            <a:ext cx="1623493" cy="1623493"/>
          </a:xfrm>
          <a:prstGeom prst="rect">
            <a:avLst/>
          </a:prstGeom>
        </p:spPr>
      </p:pic>
      <p:pic>
        <p:nvPicPr>
          <p:cNvPr id="24" name="Picture 23">
            <a:extLst>
              <a:ext uri="{FF2B5EF4-FFF2-40B4-BE49-F238E27FC236}">
                <a16:creationId xmlns:a16="http://schemas.microsoft.com/office/drawing/2014/main" id="{57BF3A6F-13AE-C087-F389-E2B0EA7AC61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998" y="733648"/>
            <a:ext cx="1623493" cy="1623493"/>
          </a:xfrm>
          <a:prstGeom prst="rect">
            <a:avLst/>
          </a:prstGeom>
        </p:spPr>
      </p:pic>
      <p:pic>
        <p:nvPicPr>
          <p:cNvPr id="26" name="Picture 25">
            <a:extLst>
              <a:ext uri="{FF2B5EF4-FFF2-40B4-BE49-F238E27FC236}">
                <a16:creationId xmlns:a16="http://schemas.microsoft.com/office/drawing/2014/main" id="{D6D94CEC-16E0-4B4B-1EA9-8F62B924A2D3}"/>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71447" y="427564"/>
            <a:ext cx="1623493" cy="811746"/>
          </a:xfrm>
          <a:prstGeom prst="rect">
            <a:avLst/>
          </a:prstGeom>
        </p:spPr>
      </p:pic>
      <p:pic>
        <p:nvPicPr>
          <p:cNvPr id="28" name="Picture 27">
            <a:extLst>
              <a:ext uri="{FF2B5EF4-FFF2-40B4-BE49-F238E27FC236}">
                <a16:creationId xmlns:a16="http://schemas.microsoft.com/office/drawing/2014/main" id="{BA2E87A3-601B-F2C0-D2C7-D5673FF24557}"/>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7579" y="447239"/>
            <a:ext cx="1623493" cy="811746"/>
          </a:xfrm>
          <a:prstGeom prst="rect">
            <a:avLst/>
          </a:prstGeom>
        </p:spPr>
      </p:pic>
      <p:pic>
        <p:nvPicPr>
          <p:cNvPr id="30" name="Picture 29">
            <a:extLst>
              <a:ext uri="{FF2B5EF4-FFF2-40B4-BE49-F238E27FC236}">
                <a16:creationId xmlns:a16="http://schemas.microsoft.com/office/drawing/2014/main" id="{CD44F7BA-E2F3-8A25-D38C-6DF334955E5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1051" y="2680973"/>
            <a:ext cx="1623493" cy="1623493"/>
          </a:xfrm>
          <a:prstGeom prst="rect">
            <a:avLst/>
          </a:prstGeom>
        </p:spPr>
      </p:pic>
      <p:pic>
        <p:nvPicPr>
          <p:cNvPr id="31" name="Picture 30">
            <a:extLst>
              <a:ext uri="{FF2B5EF4-FFF2-40B4-BE49-F238E27FC236}">
                <a16:creationId xmlns:a16="http://schemas.microsoft.com/office/drawing/2014/main" id="{1E3B8B97-94C4-62C9-73E6-8E563C9E529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0329" y="1698647"/>
            <a:ext cx="1623493" cy="1623493"/>
          </a:xfrm>
          <a:prstGeom prst="rect">
            <a:avLst/>
          </a:prstGeom>
        </p:spPr>
      </p:pic>
      <p:pic>
        <p:nvPicPr>
          <p:cNvPr id="32" name="Picture 31">
            <a:extLst>
              <a:ext uri="{FF2B5EF4-FFF2-40B4-BE49-F238E27FC236}">
                <a16:creationId xmlns:a16="http://schemas.microsoft.com/office/drawing/2014/main" id="{559425F8-C330-5D76-772E-717ED61BA59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885" y="1732412"/>
            <a:ext cx="1623493" cy="1623493"/>
          </a:xfrm>
          <a:prstGeom prst="rect">
            <a:avLst/>
          </a:prstGeom>
        </p:spPr>
      </p:pic>
      <p:pic>
        <p:nvPicPr>
          <p:cNvPr id="33" name="Picture 32">
            <a:extLst>
              <a:ext uri="{FF2B5EF4-FFF2-40B4-BE49-F238E27FC236}">
                <a16:creationId xmlns:a16="http://schemas.microsoft.com/office/drawing/2014/main" id="{5233259E-9779-3472-6C1C-37378BA009F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799" y="3804802"/>
            <a:ext cx="1623493" cy="1623493"/>
          </a:xfrm>
          <a:prstGeom prst="rect">
            <a:avLst/>
          </a:prstGeom>
        </p:spPr>
      </p:pic>
      <p:pic>
        <p:nvPicPr>
          <p:cNvPr id="7" name="Picture 6">
            <a:extLst>
              <a:ext uri="{FF2B5EF4-FFF2-40B4-BE49-F238E27FC236}">
                <a16:creationId xmlns:a16="http://schemas.microsoft.com/office/drawing/2014/main" id="{21A24021-0A08-143A-331B-C74BF3068BC6}"/>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24705" y="1277002"/>
            <a:ext cx="3253878" cy="4052849"/>
          </a:xfrm>
          <a:prstGeom prst="rect">
            <a:avLst/>
          </a:prstGeom>
        </p:spPr>
      </p:pic>
      <p:pic>
        <p:nvPicPr>
          <p:cNvPr id="40" name="Picture 39">
            <a:extLst>
              <a:ext uri="{FF2B5EF4-FFF2-40B4-BE49-F238E27FC236}">
                <a16:creationId xmlns:a16="http://schemas.microsoft.com/office/drawing/2014/main" id="{03AE45E2-B41B-A5D8-4E8A-77805EB0DC27}"/>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94340" y="1988047"/>
            <a:ext cx="2236380" cy="2721394"/>
          </a:xfrm>
          <a:prstGeom prst="rect">
            <a:avLst/>
          </a:prstGeom>
        </p:spPr>
      </p:pic>
      <p:sp>
        <p:nvSpPr>
          <p:cNvPr id="8" name="Title 7">
            <a:extLst>
              <a:ext uri="{FF2B5EF4-FFF2-40B4-BE49-F238E27FC236}">
                <a16:creationId xmlns:a16="http://schemas.microsoft.com/office/drawing/2014/main" id="{3A3F65CC-DACC-FEE3-20F5-8E517ABD478D}"/>
              </a:ext>
            </a:extLst>
          </p:cNvPr>
          <p:cNvSpPr>
            <a:spLocks noGrp="1"/>
          </p:cNvSpPr>
          <p:nvPr>
            <p:ph type="title"/>
          </p:nvPr>
        </p:nvSpPr>
        <p:spPr>
          <a:xfrm>
            <a:off x="450630" y="-1412612"/>
            <a:ext cx="11601746" cy="1325563"/>
          </a:xfrm>
        </p:spPr>
        <p:txBody>
          <a:bodyPr/>
          <a:lstStyle/>
          <a:p>
            <a:r>
              <a:rPr lang="en-US">
                <a:solidFill>
                  <a:srgbClr val="EAEDF0"/>
                </a:solidFill>
              </a:rPr>
              <a:t>Research activity</a:t>
            </a:r>
          </a:p>
        </p:txBody>
      </p:sp>
      <p:sp>
        <p:nvSpPr>
          <p:cNvPr id="10" name="TextBox 9">
            <a:extLst>
              <a:ext uri="{FF2B5EF4-FFF2-40B4-BE49-F238E27FC236}">
                <a16:creationId xmlns:a16="http://schemas.microsoft.com/office/drawing/2014/main" id="{33CA0DFA-CEDA-FF3A-B8A9-9E52E5BA619E}"/>
              </a:ext>
            </a:extLst>
          </p:cNvPr>
          <p:cNvSpPr txBox="1"/>
          <p:nvPr/>
        </p:nvSpPr>
        <p:spPr>
          <a:xfrm>
            <a:off x="5736309" y="683667"/>
            <a:ext cx="2530062" cy="369332"/>
          </a:xfrm>
          <a:prstGeom prst="rect">
            <a:avLst/>
          </a:prstGeom>
          <a:noFill/>
        </p:spPr>
        <p:txBody>
          <a:bodyPr wrap="square" lIns="91440" tIns="45720" rIns="91440" bIns="45720" rtlCol="0" anchor="t">
            <a:spAutoFit/>
          </a:bodyPr>
          <a:lstStyle/>
          <a:p>
            <a:r>
              <a:rPr lang="en-US" b="1">
                <a:solidFill>
                  <a:srgbClr val="CB8B15"/>
                </a:solidFill>
                <a:latin typeface="Open Sans Condensed"/>
                <a:ea typeface="Open Sans Condensed" panose="020B0306030504020204" pitchFamily="34" charset="0"/>
                <a:cs typeface="Open Sans Condensed" panose="020B0306030504020204" pitchFamily="34" charset="0"/>
              </a:rPr>
              <a:t>ONE TUDOR QUEEN</a:t>
            </a:r>
          </a:p>
        </p:txBody>
      </p:sp>
      <p:sp>
        <p:nvSpPr>
          <p:cNvPr id="42" name="TextBox 41">
            <a:extLst>
              <a:ext uri="{FF2B5EF4-FFF2-40B4-BE49-F238E27FC236}">
                <a16:creationId xmlns:a16="http://schemas.microsoft.com/office/drawing/2014/main" id="{FB86DB8B-1FA0-9D6C-E242-10DBEBAD0F4A}"/>
              </a:ext>
            </a:extLst>
          </p:cNvPr>
          <p:cNvSpPr txBox="1">
            <a:spLocks/>
          </p:cNvSpPr>
          <p:nvPr/>
        </p:nvSpPr>
        <p:spPr>
          <a:xfrm>
            <a:off x="8035776" y="703166"/>
            <a:ext cx="3261679" cy="629724"/>
          </a:xfrm>
          <a:prstGeom prst="rect">
            <a:avLst/>
          </a:prstGeom>
          <a:noFill/>
        </p:spPr>
        <p:txBody>
          <a:bodyPr wrap="square" rtlCol="0">
            <a:spAutoFit/>
          </a:bodyPr>
          <a:lstStyle/>
          <a:p>
            <a:pPr>
              <a:lnSpc>
                <a:spcPct val="116000"/>
              </a:lnSpc>
              <a:spcBef>
                <a:spcPts val="1200"/>
              </a:spcBef>
              <a:spcAft>
                <a:spcPts val="1200"/>
              </a:spcAft>
            </a:pPr>
            <a:r>
              <a:rPr lang="en-GB" sz="1200" b="1">
                <a:solidFill>
                  <a:srgbClr val="9D691F"/>
                </a:solidFill>
                <a:latin typeface="Georgia" panose="02040502050405020303" pitchFamily="18" charset="0"/>
                <a:ea typeface="Open Sans" panose="020B0606030504020204" pitchFamily="34" charset="0"/>
                <a:cs typeface="Open Sans" panose="020B0606030504020204" pitchFamily="34" charset="0"/>
              </a:rPr>
              <a:t>|  </a:t>
            </a:r>
            <a:r>
              <a:rPr lang="en-GB" sz="1100">
                <a:latin typeface="Georgia" panose="02040502050405020303" pitchFamily="18" charset="0"/>
                <a:ea typeface="Open Sans" panose="020B0606030504020204" pitchFamily="34" charset="0"/>
                <a:cs typeface="Open Sans" panose="020B0606030504020204" pitchFamily="34" charset="0"/>
              </a:rPr>
              <a:t>Choose one queen to find out more about</a:t>
            </a:r>
            <a:endParaRPr lang="en-GB" sz="1100">
              <a:effectLst/>
              <a:latin typeface="Georgia" panose="02040502050405020303" pitchFamily="18" charset="0"/>
              <a:ea typeface="Times New Roman" panose="02020603050405020304" pitchFamily="18" charset="0"/>
              <a:cs typeface="Times New Roman" panose="02020603050405020304" pitchFamily="18" charset="0"/>
            </a:endParaRPr>
          </a:p>
          <a:p>
            <a:r>
              <a:rPr lang="en-GB" sz="11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70" name="TextBox 69">
            <a:extLst>
              <a:ext uri="{FF2B5EF4-FFF2-40B4-BE49-F238E27FC236}">
                <a16:creationId xmlns:a16="http://schemas.microsoft.com/office/drawing/2014/main" id="{C3BBE042-F570-54C8-C47A-B2D47CCB323A}"/>
              </a:ext>
            </a:extLst>
          </p:cNvPr>
          <p:cNvSpPr txBox="1">
            <a:spLocks/>
          </p:cNvSpPr>
          <p:nvPr/>
        </p:nvSpPr>
        <p:spPr>
          <a:xfrm>
            <a:off x="5737916" y="2544269"/>
            <a:ext cx="5872337" cy="629724"/>
          </a:xfrm>
          <a:prstGeom prst="rect">
            <a:avLst/>
          </a:prstGeom>
          <a:noFill/>
        </p:spPr>
        <p:txBody>
          <a:bodyPr wrap="square" rtlCol="0">
            <a:spAutoFit/>
          </a:bodyPr>
          <a:lstStyle/>
          <a:p>
            <a:pPr>
              <a:lnSpc>
                <a:spcPct val="116000"/>
              </a:lnSpc>
              <a:spcBef>
                <a:spcPts val="1200"/>
              </a:spcBef>
              <a:spcAft>
                <a:spcPts val="1200"/>
              </a:spcAft>
            </a:pPr>
            <a:r>
              <a:rPr lang="en-GB" sz="1100">
                <a:latin typeface="Georgia" panose="02040502050405020303" pitchFamily="18" charset="0"/>
                <a:ea typeface="Open Sans" panose="020B0606030504020204" pitchFamily="34" charset="0"/>
                <a:cs typeface="Open Sans" panose="020B0606030504020204" pitchFamily="34" charset="0"/>
              </a:rPr>
              <a:t>What difficulties or problems might she have had in the Tudor period?</a:t>
            </a:r>
            <a:endParaRPr lang="en-GB" sz="1100">
              <a:effectLst/>
              <a:latin typeface="Georgia" panose="02040502050405020303" pitchFamily="18" charset="0"/>
              <a:ea typeface="Times New Roman" panose="02020603050405020304" pitchFamily="18" charset="0"/>
              <a:cs typeface="Times New Roman" panose="02020603050405020304" pitchFamily="18" charset="0"/>
            </a:endParaRPr>
          </a:p>
          <a:p>
            <a:r>
              <a:rPr lang="en-GB" sz="11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71" name="TextBox 70">
            <a:extLst>
              <a:ext uri="{FF2B5EF4-FFF2-40B4-BE49-F238E27FC236}">
                <a16:creationId xmlns:a16="http://schemas.microsoft.com/office/drawing/2014/main" id="{69DB2004-1830-29F0-310F-86588CBE00B1}"/>
              </a:ext>
            </a:extLst>
          </p:cNvPr>
          <p:cNvSpPr txBox="1">
            <a:spLocks/>
          </p:cNvSpPr>
          <p:nvPr/>
        </p:nvSpPr>
        <p:spPr>
          <a:xfrm>
            <a:off x="5745176" y="1093813"/>
            <a:ext cx="6057804" cy="629724"/>
          </a:xfrm>
          <a:prstGeom prst="rect">
            <a:avLst/>
          </a:prstGeom>
          <a:noFill/>
        </p:spPr>
        <p:txBody>
          <a:bodyPr wrap="square" rtlCol="0">
            <a:spAutoFit/>
          </a:bodyPr>
          <a:lstStyle/>
          <a:p>
            <a:pPr>
              <a:lnSpc>
                <a:spcPct val="116000"/>
              </a:lnSpc>
              <a:spcBef>
                <a:spcPts val="1200"/>
              </a:spcBef>
              <a:spcAft>
                <a:spcPts val="1200"/>
              </a:spcAft>
            </a:pPr>
            <a:r>
              <a:rPr lang="en-GB" sz="1100">
                <a:latin typeface="Georgia" panose="02040502050405020303" pitchFamily="18" charset="0"/>
                <a:ea typeface="Open Sans" panose="020B0606030504020204" pitchFamily="34" charset="0"/>
                <a:cs typeface="Open Sans" panose="020B0606030504020204" pitchFamily="34" charset="0"/>
              </a:rPr>
              <a:t>Did she do anything important or special?</a:t>
            </a:r>
            <a:endParaRPr lang="en-GB" sz="1100">
              <a:effectLst/>
              <a:latin typeface="Georgia" panose="02040502050405020303" pitchFamily="18" charset="0"/>
              <a:ea typeface="Times New Roman" panose="02020603050405020304" pitchFamily="18" charset="0"/>
              <a:cs typeface="Times New Roman" panose="02020603050405020304" pitchFamily="18" charset="0"/>
            </a:endParaRPr>
          </a:p>
          <a:p>
            <a:r>
              <a:rPr lang="en-GB" sz="11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72" name="TextBox 71">
            <a:extLst>
              <a:ext uri="{FF2B5EF4-FFF2-40B4-BE49-F238E27FC236}">
                <a16:creationId xmlns:a16="http://schemas.microsoft.com/office/drawing/2014/main" id="{11D7B9E2-B3EF-EF26-155B-1E9A4F70F824}"/>
              </a:ext>
            </a:extLst>
          </p:cNvPr>
          <p:cNvSpPr txBox="1">
            <a:spLocks/>
          </p:cNvSpPr>
          <p:nvPr/>
        </p:nvSpPr>
        <p:spPr>
          <a:xfrm>
            <a:off x="5758878" y="3976146"/>
            <a:ext cx="3832624" cy="629724"/>
          </a:xfrm>
          <a:prstGeom prst="rect">
            <a:avLst/>
          </a:prstGeom>
          <a:noFill/>
        </p:spPr>
        <p:txBody>
          <a:bodyPr wrap="square" rtlCol="0">
            <a:spAutoFit/>
          </a:bodyPr>
          <a:lstStyle/>
          <a:p>
            <a:pPr>
              <a:lnSpc>
                <a:spcPct val="116000"/>
              </a:lnSpc>
              <a:spcBef>
                <a:spcPts val="1200"/>
              </a:spcBef>
              <a:spcAft>
                <a:spcPts val="1200"/>
              </a:spcAft>
            </a:pPr>
            <a:r>
              <a:rPr lang="en-GB" sz="1100">
                <a:latin typeface="Georgia" panose="02040502050405020303" pitchFamily="18" charset="0"/>
                <a:ea typeface="Open Sans" panose="020B0606030504020204" pitchFamily="34" charset="0"/>
                <a:cs typeface="Open Sans" panose="020B0606030504020204" pitchFamily="34" charset="0"/>
              </a:rPr>
              <a:t>How was her life different from life today?</a:t>
            </a:r>
            <a:endParaRPr lang="en-GB" sz="1100">
              <a:effectLst/>
              <a:latin typeface="Georgia" panose="02040502050405020303" pitchFamily="18" charset="0"/>
              <a:ea typeface="Times New Roman" panose="02020603050405020304" pitchFamily="18" charset="0"/>
              <a:cs typeface="Times New Roman" panose="02020603050405020304" pitchFamily="18" charset="0"/>
            </a:endParaRPr>
          </a:p>
          <a:p>
            <a:r>
              <a:rPr lang="en-GB" sz="11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73" name="TextBox 72">
            <a:extLst>
              <a:ext uri="{FF2B5EF4-FFF2-40B4-BE49-F238E27FC236}">
                <a16:creationId xmlns:a16="http://schemas.microsoft.com/office/drawing/2014/main" id="{D818D5C8-8948-7C5E-90FF-033DCEB53360}"/>
              </a:ext>
            </a:extLst>
          </p:cNvPr>
          <p:cNvSpPr txBox="1">
            <a:spLocks/>
          </p:cNvSpPr>
          <p:nvPr/>
        </p:nvSpPr>
        <p:spPr>
          <a:xfrm>
            <a:off x="5761149" y="5416677"/>
            <a:ext cx="3832624" cy="629724"/>
          </a:xfrm>
          <a:prstGeom prst="rect">
            <a:avLst/>
          </a:prstGeom>
          <a:noFill/>
        </p:spPr>
        <p:txBody>
          <a:bodyPr wrap="square" rtlCol="0">
            <a:spAutoFit/>
          </a:bodyPr>
          <a:lstStyle/>
          <a:p>
            <a:pPr>
              <a:lnSpc>
                <a:spcPct val="116000"/>
              </a:lnSpc>
              <a:spcBef>
                <a:spcPts val="1200"/>
              </a:spcBef>
              <a:spcAft>
                <a:spcPts val="1200"/>
              </a:spcAft>
            </a:pPr>
            <a:r>
              <a:rPr lang="en-GB" sz="1100">
                <a:latin typeface="Georgia" panose="02040502050405020303" pitchFamily="18" charset="0"/>
                <a:ea typeface="Open Sans" panose="020B0606030504020204" pitchFamily="34" charset="0"/>
                <a:cs typeface="Open Sans" panose="020B0606030504020204" pitchFamily="34" charset="0"/>
              </a:rPr>
              <a:t>How was her life similar to life today?</a:t>
            </a:r>
            <a:endParaRPr lang="en-GB" sz="1100">
              <a:effectLst/>
              <a:latin typeface="Georgia" panose="02040502050405020303" pitchFamily="18" charset="0"/>
              <a:ea typeface="Times New Roman" panose="02020603050405020304" pitchFamily="18" charset="0"/>
              <a:cs typeface="Times New Roman" panose="02020603050405020304" pitchFamily="18" charset="0"/>
            </a:endParaRPr>
          </a:p>
          <a:p>
            <a:r>
              <a:rPr lang="en-GB" sz="1100">
                <a:effectLst/>
                <a:latin typeface="Georgia" panose="02040502050405020303" pitchFamily="18" charset="0"/>
                <a:ea typeface="Open Sans" panose="020B0606030504020204" pitchFamily="34" charset="0"/>
                <a:cs typeface="Open Sans" panose="020B0606030504020204" pitchFamily="34" charset="0"/>
              </a:rPr>
              <a:t> </a:t>
            </a:r>
          </a:p>
        </p:txBody>
      </p:sp>
      <p:pic>
        <p:nvPicPr>
          <p:cNvPr id="37" name="Picture 36" descr="Illustration of an empty portrait frame">
            <a:extLst>
              <a:ext uri="{FF2B5EF4-FFF2-40B4-BE49-F238E27FC236}">
                <a16:creationId xmlns:a16="http://schemas.microsoft.com/office/drawing/2014/main" id="{B68843AC-19D1-A287-2542-58BEDC953AF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97194" y="-329799"/>
            <a:ext cx="4181695" cy="5889489"/>
          </a:xfrm>
          <a:prstGeom prst="rect">
            <a:avLst/>
          </a:prstGeom>
        </p:spPr>
      </p:pic>
      <p:sp>
        <p:nvSpPr>
          <p:cNvPr id="14" name="Rectangle 13">
            <a:extLst>
              <a:ext uri="{FF2B5EF4-FFF2-40B4-BE49-F238E27FC236}">
                <a16:creationId xmlns:a16="http://schemas.microsoft.com/office/drawing/2014/main" id="{50C09EB7-E267-5E2A-F5F2-D3BCD8FAC7C5}"/>
              </a:ext>
              <a:ext uri="{C183D7F6-B498-43B3-948B-1728B52AA6E4}">
                <adec:decorative xmlns:adec="http://schemas.microsoft.com/office/drawing/2017/decorative" val="1"/>
              </a:ext>
            </a:extLst>
          </p:cNvPr>
          <p:cNvSpPr/>
          <p:nvPr/>
        </p:nvSpPr>
        <p:spPr>
          <a:xfrm>
            <a:off x="1182595" y="5853957"/>
            <a:ext cx="3335177" cy="709777"/>
          </a:xfrm>
          <a:prstGeom prst="rect">
            <a:avLst/>
          </a:prstGeom>
          <a:solidFill>
            <a:srgbClr val="FBF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371ED62B-BC44-2CD8-9DD1-6012AF8AAD0B}"/>
              </a:ext>
              <a:ext uri="{C183D7F6-B498-43B3-948B-1728B52AA6E4}">
                <adec:decorative xmlns:adec="http://schemas.microsoft.com/office/drawing/2017/decorative" val="1"/>
              </a:ext>
            </a:extLst>
          </p:cNvPr>
          <p:cNvCxnSpPr>
            <a:cxnSpLocks/>
          </p:cNvCxnSpPr>
          <p:nvPr/>
        </p:nvCxnSpPr>
        <p:spPr>
          <a:xfrm>
            <a:off x="1402360" y="6374796"/>
            <a:ext cx="3021359"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81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E6BBB-1ABD-0389-081A-2613E52C417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1" y="33817"/>
            <a:ext cx="12192001" cy="6853344"/>
          </a:xfrm>
          <a:prstGeom prst="rect">
            <a:avLst/>
          </a:prstGeom>
        </p:spPr>
      </p:pic>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95280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228784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62288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95792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329296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62801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96305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429809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63313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63D6693A-F9A0-7D13-BDC4-5CBB517BF269}"/>
              </a:ext>
              <a:ext uri="{C183D7F6-B498-43B3-948B-1728B52AA6E4}">
                <adec:decorative xmlns:adec="http://schemas.microsoft.com/office/drawing/2017/decorative" val="0"/>
              </a:ext>
            </a:extLst>
          </p:cNvPr>
          <p:cNvSpPr txBox="1">
            <a:spLocks/>
          </p:cNvSpPr>
          <p:nvPr/>
        </p:nvSpPr>
        <p:spPr>
          <a:xfrm>
            <a:off x="563063" y="702448"/>
            <a:ext cx="945443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a:t>
            </a:r>
            <a:r>
              <a:rPr kumimoji="0" lang="en-GB" sz="28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  </a:t>
            </a:r>
          </a:p>
        </p:txBody>
      </p:sp>
      <p:sp>
        <p:nvSpPr>
          <p:cNvPr id="6" name="Title 5">
            <a:extLst>
              <a:ext uri="{FF2B5EF4-FFF2-40B4-BE49-F238E27FC236}">
                <a16:creationId xmlns:a16="http://schemas.microsoft.com/office/drawing/2014/main" id="{44FB9C13-BFC0-3E55-38F3-DAD2815C24BF}"/>
              </a:ext>
            </a:extLst>
          </p:cNvPr>
          <p:cNvSpPr>
            <a:spLocks noGrp="1"/>
          </p:cNvSpPr>
          <p:nvPr>
            <p:ph type="title"/>
          </p:nvPr>
        </p:nvSpPr>
        <p:spPr>
          <a:xfrm>
            <a:off x="644850" y="-1390467"/>
            <a:ext cx="10515600" cy="1325563"/>
          </a:xfrm>
        </p:spPr>
        <p:txBody>
          <a:bodyPr/>
          <a:lstStyle/>
          <a:p>
            <a:r>
              <a:rPr lang="en-US">
                <a:solidFill>
                  <a:srgbClr val="EAEDF0"/>
                </a:solidFill>
              </a:rPr>
              <a:t>Vocabulary</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641774"/>
            <a:ext cx="10613273" cy="629724"/>
          </a:xfrm>
          <a:prstGeom prst="rect">
            <a:avLst/>
          </a:prstGeom>
          <a:noFill/>
        </p:spPr>
        <p:txBody>
          <a:bodyPr wrap="square" rtlCol="0">
            <a:spAutoFit/>
          </a:bodyPr>
          <a:lstStyle/>
          <a:p>
            <a:pPr>
              <a:lnSpc>
                <a:spcPct val="116000"/>
              </a:lnSpc>
              <a:spcBef>
                <a:spcPts val="1200"/>
              </a:spcBef>
              <a:spcAft>
                <a:spcPts val="1200"/>
              </a:spcAft>
            </a:pPr>
            <a:r>
              <a:rPr lang="en-GB" sz="1200" b="1">
                <a:solidFill>
                  <a:srgbClr val="9D681F"/>
                </a:solidFill>
                <a:effectLst/>
                <a:latin typeface="Georgia" panose="02040502050405020303" pitchFamily="18" charset="0"/>
                <a:ea typeface="Open Sans" panose="020B0606030504020204" pitchFamily="34" charset="0"/>
                <a:cs typeface="Open Sans" panose="020B0606030504020204" pitchFamily="34" charset="0"/>
              </a:rPr>
              <a:t>ambassadors</a:t>
            </a:r>
            <a:r>
              <a:rPr lang="en-GB" sz="12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a:effectLst/>
                <a:latin typeface="Georgia" panose="02040502050405020303" pitchFamily="18" charset="0"/>
                <a:ea typeface="Open Sans" panose="020B0606030504020204" pitchFamily="34" charset="0"/>
                <a:cs typeface="Open Sans" panose="020B0606030504020204" pitchFamily="34" charset="0"/>
              </a:rPr>
              <a:t>  |   </a:t>
            </a:r>
            <a:r>
              <a:rPr lang="en-GB" sz="1200">
                <a:effectLst/>
                <a:latin typeface="Georgia" panose="02040502050405020303" pitchFamily="18" charset="0"/>
                <a:ea typeface="Aptos" panose="020B0004020202020204" pitchFamily="34" charset="0"/>
                <a:cs typeface="Aptos" panose="020B0004020202020204" pitchFamily="34" charset="0"/>
              </a:rPr>
              <a:t>Important people sent by a king or queen to speak for them in another country.</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p>
            <a:r>
              <a:rPr lang="en-GB" sz="11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989516"/>
            <a:ext cx="10613273" cy="461665"/>
          </a:xfrm>
          <a:prstGeom prst="rect">
            <a:avLst/>
          </a:prstGeom>
          <a:noFill/>
        </p:spPr>
        <p:txBody>
          <a:bodyPr wrap="square" rtlCol="0">
            <a:spAutoFit/>
          </a:bodyPr>
          <a:lstStyle/>
          <a:p>
            <a:r>
              <a:rPr lang="en-GB" sz="1200" b="1">
                <a:solidFill>
                  <a:srgbClr val="9D691F"/>
                </a:solidFill>
                <a:latin typeface="Georgia" panose="02040502050405020303" pitchFamily="18" charset="0"/>
                <a:ea typeface="Open Sans" panose="020B0606030504020204" pitchFamily="34" charset="0"/>
                <a:cs typeface="Open Sans" panose="020B0606030504020204" pitchFamily="34" charset="0"/>
              </a:rPr>
              <a:t>Catholics</a:t>
            </a:r>
            <a:r>
              <a:rPr lang="en-GB" sz="12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a:effectLst/>
                <a:latin typeface="Georgia" panose="02040502050405020303" pitchFamily="18" charset="0"/>
                <a:ea typeface="Open Sans" panose="020B0606030504020204" pitchFamily="34" charset="0"/>
                <a:cs typeface="Open Sans" panose="020B0606030504020204" pitchFamily="34" charset="0"/>
              </a:rPr>
              <a:t>|   </a:t>
            </a:r>
            <a:r>
              <a:rPr lang="en-GB" sz="1200">
                <a:effectLst/>
                <a:latin typeface="Georgia" panose="02040502050405020303" pitchFamily="18" charset="0"/>
                <a:ea typeface="Aptos" panose="020B0004020202020204" pitchFamily="34" charset="0"/>
                <a:cs typeface="Aptos" panose="020B0004020202020204" pitchFamily="34" charset="0"/>
              </a:rPr>
              <a:t>Christians who follow the teachings of the Pope in Rome.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p>
            <a:endParaRPr lang="en-GB" sz="1200">
              <a:effectLst/>
              <a:latin typeface="Georgia" panose="02040502050405020303" pitchFamily="18" charset="0"/>
              <a:ea typeface="Open Sans" panose="020B0606030504020204" pitchFamily="34" charset="0"/>
              <a:cs typeface="Open Sans" panose="020B0606030504020204" pitchFamily="34" charset="0"/>
            </a:endParaRPr>
          </a:p>
        </p:txBody>
      </p: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2339306"/>
            <a:ext cx="10613273" cy="461665"/>
          </a:xfrm>
          <a:prstGeom prst="rect">
            <a:avLst/>
          </a:prstGeom>
          <a:noFill/>
        </p:spPr>
        <p:txBody>
          <a:bodyPr wrap="square" rtlCol="0">
            <a:spAutoFit/>
          </a:bodyPr>
          <a:lstStyle/>
          <a:p>
            <a:r>
              <a:rPr lang="en-GB" sz="1200" b="1">
                <a:solidFill>
                  <a:srgbClr val="9D691F"/>
                </a:solidFill>
                <a:latin typeface="Georgia" panose="02040502050405020303" pitchFamily="18" charset="0"/>
                <a:ea typeface="Open Sans" panose="020B0606030504020204" pitchFamily="34" charset="0"/>
                <a:cs typeface="Open Sans" panose="020B0606030504020204" pitchFamily="34" charset="0"/>
              </a:rPr>
              <a:t>etiquette</a:t>
            </a:r>
            <a:r>
              <a:rPr lang="en-GB" sz="12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a:effectLst/>
                <a:latin typeface="Georgia" panose="02040502050405020303" pitchFamily="18" charset="0"/>
                <a:ea typeface="Open Sans" panose="020B0606030504020204" pitchFamily="34" charset="0"/>
                <a:cs typeface="Open Sans" panose="020B0606030504020204" pitchFamily="34" charset="0"/>
              </a:rPr>
              <a:t> |   </a:t>
            </a:r>
            <a:r>
              <a:rPr lang="en-GB" sz="1200">
                <a:effectLst/>
                <a:latin typeface="Georgia" panose="02040502050405020303" pitchFamily="18" charset="0"/>
                <a:ea typeface="Aptos" panose="020B0004020202020204" pitchFamily="34" charset="0"/>
                <a:cs typeface="Aptos" panose="020B0004020202020204" pitchFamily="34" charset="0"/>
              </a:rPr>
              <a:t>The rules for being polite and well-mannered in society.</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p>
            <a:r>
              <a:rPr lang="en-GB" sz="1200">
                <a:latin typeface="Georgia" panose="02040502050405020303" pitchFamily="18" charset="0"/>
                <a:ea typeface="Open Sans" panose="020B0606030504020204" pitchFamily="34" charset="0"/>
                <a:cs typeface="Open Sans" panose="020B0606030504020204" pitchFamily="34" charset="0"/>
              </a:rPr>
              <a:t>.</a:t>
            </a:r>
            <a:r>
              <a:rPr lang="en-GB" sz="12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659600"/>
            <a:ext cx="10613273" cy="276999"/>
          </a:xfrm>
          <a:prstGeom prst="rect">
            <a:avLst/>
          </a:prstGeom>
          <a:noFill/>
        </p:spPr>
        <p:txBody>
          <a:bodyPr wrap="square" rtlCol="0">
            <a:spAutoFit/>
          </a:bodyPr>
          <a:lstStyle/>
          <a:p>
            <a:r>
              <a:rPr lang="en-GB" sz="1200" b="1">
                <a:solidFill>
                  <a:srgbClr val="9D691F"/>
                </a:solidFill>
                <a:latin typeface="Georgia" panose="02040502050405020303" pitchFamily="18" charset="0"/>
                <a:ea typeface="Open Sans" panose="020B0606030504020204" pitchFamily="34" charset="0"/>
                <a:cs typeface="Open Sans" panose="020B0606030504020204" pitchFamily="34" charset="0"/>
              </a:rPr>
              <a:t>executed</a:t>
            </a:r>
            <a:r>
              <a:rPr lang="en-GB" sz="12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a:effectLst/>
                <a:latin typeface="Georgia" panose="02040502050405020303" pitchFamily="18" charset="0"/>
                <a:ea typeface="Open Sans" panose="020B0606030504020204" pitchFamily="34" charset="0"/>
                <a:cs typeface="Open Sans" panose="020B0606030504020204" pitchFamily="34" charset="0"/>
              </a:rPr>
              <a:t>  |   </a:t>
            </a:r>
            <a:r>
              <a:rPr lang="en-GB" sz="1200">
                <a:latin typeface="Georgia" panose="02040502050405020303" pitchFamily="18" charset="0"/>
                <a:ea typeface="Open Sans" panose="020B0606030504020204" pitchFamily="34" charset="0"/>
                <a:cs typeface="Open Sans" panose="020B0606030504020204" pitchFamily="34" charset="0"/>
              </a:rPr>
              <a:t>When someone is killed as a punishment after being found guilty in a trial</a:t>
            </a:r>
            <a:r>
              <a:rPr lang="en-GB" sz="12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994642"/>
            <a:ext cx="10613273" cy="276999"/>
          </a:xfrm>
          <a:prstGeom prst="rect">
            <a:avLst/>
          </a:prstGeom>
          <a:noFill/>
        </p:spPr>
        <p:txBody>
          <a:bodyPr wrap="square" rtlCol="0">
            <a:spAutoFit/>
          </a:bodyPr>
          <a:lstStyle/>
          <a:p>
            <a:r>
              <a:rPr lang="en-GB" sz="1200" b="1">
                <a:solidFill>
                  <a:srgbClr val="9D691F"/>
                </a:solidFill>
                <a:latin typeface="Georgia" panose="02040502050405020303" pitchFamily="18" charset="0"/>
                <a:ea typeface="Open Sans" panose="020B0606030504020204" pitchFamily="34" charset="0"/>
                <a:cs typeface="Open Sans" panose="020B0606030504020204" pitchFamily="34" charset="0"/>
              </a:rPr>
              <a:t>lady-in-waiting</a:t>
            </a:r>
            <a:r>
              <a:rPr lang="en-GB" sz="12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a:effectLst/>
                <a:latin typeface="Georgia" panose="02040502050405020303" pitchFamily="18" charset="0"/>
                <a:ea typeface="Open Sans" panose="020B0606030504020204" pitchFamily="34" charset="0"/>
                <a:cs typeface="Open Sans" panose="020B0606030504020204" pitchFamily="34" charset="0"/>
              </a:rPr>
              <a:t> |   </a:t>
            </a:r>
            <a:r>
              <a:rPr lang="en-GB" sz="1200">
                <a:latin typeface="Georgia" panose="02040502050405020303" pitchFamily="18" charset="0"/>
                <a:ea typeface="Open Sans" panose="020B0606030504020204" pitchFamily="34" charset="0"/>
                <a:cs typeface="Open Sans" panose="020B0606030504020204" pitchFamily="34" charset="0"/>
              </a:rPr>
              <a:t>A woman who helps and spends time with a queen or princess.</a:t>
            </a:r>
            <a:endParaRPr lang="en-GB" sz="1200">
              <a:effectLst/>
              <a:latin typeface="Georgia" panose="02040502050405020303" pitchFamily="18" charset="0"/>
              <a:ea typeface="Open Sans" panose="020B0606030504020204" pitchFamily="34" charset="0"/>
              <a:cs typeface="Open Sans" panose="020B0606030504020204" pitchFamily="34" charset="0"/>
            </a:endParaRPr>
          </a:p>
        </p:txBody>
      </p: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3329684"/>
            <a:ext cx="10613273" cy="276999"/>
          </a:xfrm>
          <a:prstGeom prst="rect">
            <a:avLst/>
          </a:prstGeom>
          <a:noFill/>
        </p:spPr>
        <p:txBody>
          <a:bodyPr wrap="square" rtlCol="0">
            <a:spAutoFit/>
          </a:bodyPr>
          <a:lstStyle/>
          <a:p>
            <a:r>
              <a:rPr lang="en-GB" sz="12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monasteries  </a:t>
            </a:r>
            <a:r>
              <a:rPr lang="en-GB" sz="1200">
                <a:effectLst/>
                <a:latin typeface="Georgia" panose="02040502050405020303" pitchFamily="18" charset="0"/>
                <a:ea typeface="Open Sans" panose="020B0606030504020204" pitchFamily="34" charset="0"/>
                <a:cs typeface="Open Sans" panose="020B0606030504020204" pitchFamily="34" charset="0"/>
              </a:rPr>
              <a:t> |   Buildings where monks live, </a:t>
            </a:r>
            <a:r>
              <a:rPr lang="en-GB" sz="1200">
                <a:latin typeface="Georgia" panose="02040502050405020303" pitchFamily="18" charset="0"/>
                <a:ea typeface="Open Sans" panose="020B0606030504020204" pitchFamily="34" charset="0"/>
                <a:cs typeface="Open Sans" panose="020B0606030504020204" pitchFamily="34" charset="0"/>
              </a:rPr>
              <a:t>work, and pray together.</a:t>
            </a:r>
            <a:r>
              <a:rPr lang="en-GB" sz="12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668588"/>
            <a:ext cx="10613273" cy="276999"/>
          </a:xfrm>
          <a:prstGeom prst="rect">
            <a:avLst/>
          </a:prstGeom>
          <a:noFill/>
        </p:spPr>
        <p:txBody>
          <a:bodyPr wrap="square" rtlCol="0">
            <a:spAutoFit/>
          </a:bodyPr>
          <a:lstStyle/>
          <a:p>
            <a:r>
              <a:rPr lang="en-GB" sz="12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t>
            </a:r>
            <a:r>
              <a:rPr lang="en-GB" sz="1200" b="1">
                <a:solidFill>
                  <a:srgbClr val="9D691F"/>
                </a:solidFill>
                <a:latin typeface="Georgia" panose="02040502050405020303" pitchFamily="18" charset="0"/>
                <a:ea typeface="Open Sans" panose="020B0606030504020204" pitchFamily="34" charset="0"/>
                <a:cs typeface="Open Sans" panose="020B0606030504020204" pitchFamily="34" charset="0"/>
              </a:rPr>
              <a:t>rotestantism</a:t>
            </a:r>
            <a:r>
              <a:rPr lang="en-GB" sz="12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a:effectLst/>
                <a:latin typeface="Georgia" panose="02040502050405020303" pitchFamily="18" charset="0"/>
                <a:ea typeface="Open Sans" panose="020B0606030504020204" pitchFamily="34" charset="0"/>
                <a:cs typeface="Open Sans" panose="020B0606030504020204" pitchFamily="34" charset="0"/>
              </a:rPr>
              <a:t>  |   </a:t>
            </a:r>
            <a:r>
              <a:rPr lang="en-GB" sz="1200">
                <a:latin typeface="Georgia" panose="02040502050405020303" pitchFamily="18" charset="0"/>
                <a:ea typeface="Open Sans" panose="020B0606030504020204" pitchFamily="34" charset="0"/>
                <a:cs typeface="Open Sans" panose="020B0606030504020204" pitchFamily="34" charset="0"/>
              </a:rPr>
              <a:t>A type of Christianity that teaches people can talk to God directly, without needing the Pope or bishops. </a:t>
            </a:r>
            <a:r>
              <a:rPr lang="en-GB" sz="12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999768"/>
            <a:ext cx="10613273" cy="276999"/>
          </a:xfrm>
          <a:prstGeom prst="rect">
            <a:avLst/>
          </a:prstGeom>
          <a:noFill/>
        </p:spPr>
        <p:txBody>
          <a:bodyPr wrap="square" rtlCol="0">
            <a:spAutoFit/>
          </a:bodyPr>
          <a:lstStyle/>
          <a:p>
            <a:r>
              <a:rPr lang="en-GB" sz="12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regent  </a:t>
            </a:r>
            <a:r>
              <a:rPr lang="en-GB" sz="1200">
                <a:effectLst/>
                <a:latin typeface="Georgia" panose="02040502050405020303" pitchFamily="18" charset="0"/>
                <a:ea typeface="Open Sans" panose="020B0606030504020204" pitchFamily="34" charset="0"/>
                <a:cs typeface="Open Sans" panose="020B0606030504020204" pitchFamily="34" charset="0"/>
              </a:rPr>
              <a:t> |   </a:t>
            </a:r>
            <a:r>
              <a:rPr lang="en-GB" sz="1200">
                <a:latin typeface="Georgia" panose="02040502050405020303" pitchFamily="18" charset="0"/>
                <a:ea typeface="Open Sans" panose="020B0606030504020204" pitchFamily="34" charset="0"/>
                <a:cs typeface="Open Sans" panose="020B0606030504020204" pitchFamily="34" charset="0"/>
              </a:rPr>
              <a:t>A person who rules a country when the king or queen is too young or unable to do so</a:t>
            </a:r>
            <a:r>
              <a:rPr lang="en-GB" sz="12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4334810"/>
            <a:ext cx="10613273" cy="276999"/>
          </a:xfrm>
          <a:prstGeom prst="rect">
            <a:avLst/>
          </a:prstGeom>
          <a:noFill/>
        </p:spPr>
        <p:txBody>
          <a:bodyPr wrap="square" rtlCol="0">
            <a:spAutoFit/>
          </a:bodyPr>
          <a:lstStyle/>
          <a:p>
            <a:r>
              <a:rPr lang="en-GB" sz="12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sources   </a:t>
            </a:r>
            <a:r>
              <a:rPr lang="en-GB" sz="1200">
                <a:effectLst/>
                <a:latin typeface="Georgia" panose="02040502050405020303" pitchFamily="18" charset="0"/>
                <a:ea typeface="Open Sans" panose="020B0606030504020204" pitchFamily="34" charset="0"/>
                <a:cs typeface="Open Sans" panose="020B0606030504020204" pitchFamily="34" charset="0"/>
              </a:rPr>
              <a:t>|   Things from the past that help us learn about history, like letters, diaries, paintings, or old objects</a:t>
            </a:r>
            <a:r>
              <a:rPr lang="en-GB" sz="1200">
                <a:latin typeface="Georgia" panose="02040502050405020303" pitchFamily="18" charset="0"/>
                <a:ea typeface="Open Sans" panose="020B0606030504020204" pitchFamily="34" charset="0"/>
                <a:cs typeface="Open Sans" panose="020B0606030504020204" pitchFamily="34" charset="0"/>
              </a:rPr>
              <a:t>. </a:t>
            </a:r>
            <a:r>
              <a:rPr lang="en-GB" sz="1200">
                <a:effectLst/>
                <a:latin typeface="Georgia" panose="02040502050405020303" pitchFamily="18" charset="0"/>
                <a:ea typeface="Open Sans" panose="020B0606030504020204" pitchFamily="34" charset="0"/>
                <a:cs typeface="Open Sans" panose="020B0606030504020204" pitchFamily="34" charset="0"/>
              </a:rPr>
              <a:t> </a:t>
            </a:r>
          </a:p>
        </p:txBody>
      </p:sp>
      <p:pic>
        <p:nvPicPr>
          <p:cNvPr id="7" name="Picture 6">
            <a:extLst>
              <a:ext uri="{FF2B5EF4-FFF2-40B4-BE49-F238E27FC236}">
                <a16:creationId xmlns:a16="http://schemas.microsoft.com/office/drawing/2014/main" id="{7D3B661E-44BD-C123-4CE6-6F1D5FD2ED9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199" y="4913922"/>
            <a:ext cx="1662944" cy="1419046"/>
          </a:xfrm>
          <a:prstGeom prst="rect">
            <a:avLst/>
          </a:prstGeom>
        </p:spPr>
      </p:pic>
      <p:pic>
        <p:nvPicPr>
          <p:cNvPr id="4" name="Picture 3">
            <a:extLst>
              <a:ext uri="{FF2B5EF4-FFF2-40B4-BE49-F238E27FC236}">
                <a16:creationId xmlns:a16="http://schemas.microsoft.com/office/drawing/2014/main" id="{A0782A26-2CD0-1666-A9EA-BFBDDD495EE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5270" y="695933"/>
            <a:ext cx="848336" cy="840426"/>
          </a:xfrm>
          <a:prstGeom prst="rect">
            <a:avLst/>
          </a:prstGeom>
        </p:spPr>
      </p:pic>
    </p:spTree>
    <p:extLst>
      <p:ext uri="{BB962C8B-B14F-4D97-AF65-F5344CB8AC3E}">
        <p14:creationId xmlns:p14="http://schemas.microsoft.com/office/powerpoint/2010/main" val="789785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6" ma:contentTypeDescription="Create a new document." ma:contentTypeScope="" ma:versionID="93b24efb80f8b4d58c27b48d62038aae">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e81805077f35143cb9ef55efd68efca2"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TMSDE-177636704-60070</_dlc_DocId>
    <_dlc_DocIdUrl xmlns="6a0bfff4-67be-4a96-b973-4401e8ac1668">
      <Url>https://historicroyalpalaces2.sharepoint.com/sites/TMS_Digital_Engagement_Workspace/_layouts/15/DocIdRedir.aspx?ID=TMSDE-177636704-60070</Url>
      <Description>TMSDE-177636704-60070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4AA8E4-08AE-401D-BEC2-92DEF05C3E36}">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F1F7D27-37ED-4715-BF08-39A8FE708ABF}">
  <ds:schemaRefs>
    <ds:schemaRef ds:uri="311830fd-edab-4bb4-afbf-658c422cd60d"/>
    <ds:schemaRef ds:uri="6a0bfff4-67be-4a96-b973-4401e8ac1668"/>
    <ds:schemaRef ds:uri="c12aeb96-693d-4a38-af2e-b31719837d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7F2441-92A8-4F9E-B90E-C02E3C912DDA}">
  <ds:schemaRefs>
    <ds:schemaRef ds:uri="http://schemas.microsoft.com/sharepoint/events"/>
  </ds:schemaRefs>
</ds:datastoreItem>
</file>

<file path=customXml/itemProps4.xml><?xml version="1.0" encoding="utf-8"?>
<ds:datastoreItem xmlns:ds="http://schemas.openxmlformats.org/officeDocument/2006/customXml" ds:itemID="{02E2071F-D9C5-46D8-817F-976C706672D0}">
  <ds:schemaRefs>
    <ds:schemaRef ds:uri="http://schemas.microsoft.com/sharepoint/v3/contenttype/forms"/>
  </ds:schemaRefs>
</ds:datastoreItem>
</file>

<file path=docMetadata/LabelInfo.xml><?xml version="1.0" encoding="utf-8"?>
<clbl:labelList xmlns:clbl="http://schemas.microsoft.com/office/2020/mipLabelMetadata">
  <clbl:label id="{84b8b03b-0216-4e80-953c-0655d2b13321}" enabled="0" method="" siteId="{84b8b03b-0216-4e80-953c-0655d2b13321}"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HOW TO USE - NOTES FOR TEACHERS</vt:lpstr>
      <vt:lpstr>Fact sheet with portraits</vt:lpstr>
      <vt:lpstr>Fact sheet with illustrations</vt:lpstr>
      <vt:lpstr>Colouring sheet</vt:lpstr>
      <vt:lpstr>Question sheet 1</vt:lpstr>
      <vt:lpstr>Question sheet 2 </vt:lpstr>
      <vt:lpstr>Activity sheet </vt:lpstr>
      <vt:lpstr>Research activity</vt:lpstr>
      <vt:lpstr>Vocabulary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Elizabeth I Source Task</dc:title>
  <dc:creator/>
  <cp:revision>2</cp:revision>
  <dcterms:created xsi:type="dcterms:W3CDTF">2024-12-28T10:26:57Z</dcterms:created>
  <dcterms:modified xsi:type="dcterms:W3CDTF">2026-01-29T13:26:44Z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8bac66bc-68cd-4bbf-9a64-8a85ed247bae</vt:lpwstr>
  </property>
  <property fmtid="{D5CDD505-2E9C-101B-9397-08002B2CF9AE}" pid="4" name="MediaServiceImageTags">
    <vt:lpwstr/>
  </property>
</Properties>
</file>