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0"/>
  </p:notesMasterIdLst>
  <p:sldIdLst>
    <p:sldId id="267" r:id="rId6"/>
    <p:sldId id="279" r:id="rId7"/>
    <p:sldId id="276"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E6E6E6"/>
    <a:srgbClr val="F3734A"/>
    <a:srgbClr val="F36F32"/>
    <a:srgbClr val="F45637"/>
    <a:srgbClr val="85D272"/>
    <a:srgbClr val="61DF83"/>
    <a:srgbClr val="8FBDCB"/>
    <a:srgbClr val="55A1BC"/>
    <a:srgbClr val="CBA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34" autoAdjust="0"/>
  </p:normalViewPr>
  <p:slideViewPr>
    <p:cSldViewPr snapToGrid="0">
      <p:cViewPr varScale="1">
        <p:scale>
          <a:sx n="90" d="100"/>
          <a:sy n="90" d="100"/>
        </p:scale>
        <p:origin x="147"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81D4A674-0038-48E7-A4E4-589E4459E6AA}"/>
    <pc:docChg chg="modSld">
      <pc:chgData name="Rosie Cooper" userId="bf124abb-9a2b-4602-9121-6ae61623fa8e" providerId="ADAL" clId="{81D4A674-0038-48E7-A4E4-589E4459E6AA}" dt="2025-09-29T16:13:05.837" v="12" actId="1036"/>
      <pc:docMkLst>
        <pc:docMk/>
      </pc:docMkLst>
      <pc:sldChg chg="modSp mod">
        <pc:chgData name="Rosie Cooper" userId="bf124abb-9a2b-4602-9121-6ae61623fa8e" providerId="ADAL" clId="{81D4A674-0038-48E7-A4E4-589E4459E6AA}" dt="2025-09-29T16:13:05.837" v="12" actId="1036"/>
        <pc:sldMkLst>
          <pc:docMk/>
          <pc:sldMk cId="2671914287" sldId="279"/>
        </pc:sldMkLst>
        <pc:spChg chg="mod">
          <ac:chgData name="Rosie Cooper" userId="bf124abb-9a2b-4602-9121-6ae61623fa8e" providerId="ADAL" clId="{81D4A674-0038-48E7-A4E4-589E4459E6AA}" dt="2025-09-29T16:12:04.403" v="7" actId="20577"/>
          <ac:spMkLst>
            <pc:docMk/>
            <pc:sldMk cId="2671914287" sldId="279"/>
            <ac:spMk id="10" creationId="{8292FCFA-ECA8-94C9-5CC8-C9E665E76DB3}"/>
          </ac:spMkLst>
        </pc:spChg>
        <pc:spChg chg="mod">
          <ac:chgData name="Rosie Cooper" userId="bf124abb-9a2b-4602-9121-6ae61623fa8e" providerId="ADAL" clId="{81D4A674-0038-48E7-A4E4-589E4459E6AA}" dt="2025-09-29T16:12:13.029" v="9" actId="20577"/>
          <ac:spMkLst>
            <pc:docMk/>
            <pc:sldMk cId="2671914287" sldId="279"/>
            <ac:spMk id="13" creationId="{3B9F6C14-3FD8-C6E3-DAC3-AFB4A810FE28}"/>
          </ac:spMkLst>
        </pc:spChg>
        <pc:spChg chg="mod">
          <ac:chgData name="Rosie Cooper" userId="bf124abb-9a2b-4602-9121-6ae61623fa8e" providerId="ADAL" clId="{81D4A674-0038-48E7-A4E4-589E4459E6AA}" dt="2025-09-29T16:13:05.837" v="12" actId="1036"/>
          <ac:spMkLst>
            <pc:docMk/>
            <pc:sldMk cId="2671914287" sldId="279"/>
            <ac:spMk id="22" creationId="{CEC24F7B-0112-6981-FDCB-3FD549BBEA4F}"/>
          </ac:spMkLst>
        </pc:spChg>
        <pc:spChg chg="mod">
          <ac:chgData name="Rosie Cooper" userId="bf124abb-9a2b-4602-9121-6ae61623fa8e" providerId="ADAL" clId="{81D4A674-0038-48E7-A4E4-589E4459E6AA}" dt="2025-09-29T16:12:01.177" v="5" actId="20577"/>
          <ac:spMkLst>
            <pc:docMk/>
            <pc:sldMk cId="2671914287" sldId="279"/>
            <ac:spMk id="26" creationId="{F1F2CF78-55F2-DC4E-FBA7-AE2AC1CDDB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rtsandculture.google.com/story/silver-mantua-historic-royal-palaces/WQWBzPXG7pFEBw?hl=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rtsandculture.google.com/story/silver-mantua-historic-royal-palaces/WQWBzPXG7pFEBw?hl=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B9FC3-C007-1409-E07B-F3A57483B3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CC59D-588E-E476-703E-A2FBA6265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930BA-4FF2-5A05-4750-112320824D4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5D0410C-A898-5051-2D65-212B79672275}"/>
              </a:ext>
            </a:extLst>
          </p:cNvPr>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248945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the mantua in very high resolution: </a:t>
            </a:r>
            <a:r>
              <a:rPr lang="en-GB" dirty="0">
                <a:hlinkClick r:id="rId3"/>
              </a:rPr>
              <a:t>Silver Mantua — Google Arts &amp; Culture</a:t>
            </a:r>
            <a:r>
              <a:rPr lang="en-GB" dirty="0"/>
              <a:t> </a:t>
            </a:r>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1328206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Explore the mantua in very high resolution: </a:t>
            </a:r>
            <a:r>
              <a:rPr lang="en-GB" dirty="0">
                <a:hlinkClick r:id="rId3"/>
              </a:rPr>
              <a:t>Silver Mantua — Google Arts &amp; Culture</a:t>
            </a:r>
            <a:r>
              <a:rPr lang="en-GB" dirty="0"/>
              <a:t> </a:t>
            </a: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178149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9/29/2025</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9/29/2025</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2920824"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308564"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97618" y="2478525"/>
              <a:ext cx="1330644" cy="1120542"/>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6140321" y="2254528"/>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0" y="3868453"/>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8123923" y="2482992"/>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4FFC-4CE8-0936-BD34-27C3359376A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36E8FA7-43A8-3890-AD7D-BCEB7A2ABAD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0"/>
            <a:ext cx="12192001" cy="6853344"/>
          </a:xfrm>
          <a:prstGeom prst="rect">
            <a:avLst/>
          </a:prstGeom>
        </p:spPr>
      </p:pic>
      <p:sp>
        <p:nvSpPr>
          <p:cNvPr id="18" name="Rectangle 17">
            <a:extLst>
              <a:ext uri="{FF2B5EF4-FFF2-40B4-BE49-F238E27FC236}">
                <a16:creationId xmlns:a16="http://schemas.microsoft.com/office/drawing/2014/main" id="{8467378F-7802-0F46-56E4-F5C788AEA50C}"/>
              </a:ext>
              <a:ext uri="{C183D7F6-B498-43B3-948B-1728B52AA6E4}">
                <adec:decorative xmlns:adec="http://schemas.microsoft.com/office/drawing/2017/decorative" val="1"/>
              </a:ext>
            </a:extLst>
          </p:cNvPr>
          <p:cNvSpPr/>
          <p:nvPr/>
        </p:nvSpPr>
        <p:spPr>
          <a:xfrm>
            <a:off x="395405" y="3861030"/>
            <a:ext cx="3560620"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2D84C24-502D-41D2-394D-8554FAFEC38D}"/>
              </a:ext>
            </a:extLst>
          </p:cNvPr>
          <p:cNvSpPr txBox="1">
            <a:spLocks noGrp="1"/>
          </p:cNvSpPr>
          <p:nvPr>
            <p:ph type="title" idx="4294967295"/>
          </p:nvPr>
        </p:nvSpPr>
        <p:spPr>
          <a:xfrm>
            <a:off x="4188857" y="386924"/>
            <a:ext cx="716677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dirty="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Mantua Fact Sheet</a:t>
            </a:r>
          </a:p>
        </p:txBody>
      </p:sp>
      <p:pic>
        <p:nvPicPr>
          <p:cNvPr id="1026" name="Picture 2" descr="a silver or grey dress with a wide extensions at the hips">
            <a:extLst>
              <a:ext uri="{FF2B5EF4-FFF2-40B4-BE49-F238E27FC236}">
                <a16:creationId xmlns:a16="http://schemas.microsoft.com/office/drawing/2014/main" id="{11FD394D-F874-C6F6-55A8-A420791FE7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264" y="497544"/>
            <a:ext cx="3564725" cy="3262630"/>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0340D853-4F7E-BD79-29E9-96DC7083987B}"/>
              </a:ext>
            </a:extLst>
          </p:cNvPr>
          <p:cNvSpPr txBox="1"/>
          <p:nvPr/>
        </p:nvSpPr>
        <p:spPr>
          <a:xfrm>
            <a:off x="387540" y="3561130"/>
            <a:ext cx="6094878" cy="200055"/>
          </a:xfrm>
          <a:prstGeom prst="rect">
            <a:avLst/>
          </a:prstGeom>
          <a:noFill/>
        </p:spPr>
        <p:txBody>
          <a:bodyPr wrap="square">
            <a:spAutoFit/>
          </a:bodyPr>
          <a:lstStyle/>
          <a:p>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 Historic Royal Palaces/ Image captured by Google</a:t>
            </a:r>
          </a:p>
        </p:txBody>
      </p:sp>
      <p:sp>
        <p:nvSpPr>
          <p:cNvPr id="22" name="TextBox 21">
            <a:extLst>
              <a:ext uri="{FF2B5EF4-FFF2-40B4-BE49-F238E27FC236}">
                <a16:creationId xmlns:a16="http://schemas.microsoft.com/office/drawing/2014/main" id="{CEC24F7B-0112-6981-FDCB-3FD549BBEA4F}"/>
              </a:ext>
              <a:ext uri="{C183D7F6-B498-43B3-948B-1728B52AA6E4}">
                <adec:decorative xmlns:adec="http://schemas.microsoft.com/office/drawing/2017/decorative" val="0"/>
              </a:ext>
            </a:extLst>
          </p:cNvPr>
          <p:cNvSpPr txBox="1"/>
          <p:nvPr/>
        </p:nvSpPr>
        <p:spPr>
          <a:xfrm>
            <a:off x="394264" y="3876978"/>
            <a:ext cx="3476738" cy="253916"/>
          </a:xfrm>
          <a:prstGeom prst="rect">
            <a:avLst/>
          </a:prstGeom>
          <a:noFill/>
        </p:spPr>
        <p:txBody>
          <a:bodyPr wrap="square" lIns="91440" tIns="45720" rIns="91440" bIns="45720" rtlCol="0" anchor="t">
            <a:spAutoFit/>
          </a:bodyPr>
          <a:lstStyle/>
          <a:p>
            <a:r>
              <a:rPr lang="en-GB" sz="1000" b="1" spc="30" dirty="0">
                <a:solidFill>
                  <a:srgbClr val="9D691F"/>
                </a:solidFill>
                <a:effectLst/>
                <a:latin typeface="Georgia"/>
                <a:ea typeface="Open Sans Condensed" panose="020B0606030504020204" pitchFamily="34" charset="0"/>
                <a:cs typeface="Open Sans Condensed" panose="020B0606030504020204" pitchFamily="34" charset="0"/>
              </a:rPr>
              <a:t>The Rockingham </a:t>
            </a:r>
            <a:r>
              <a:rPr lang="en-GB" sz="1000" b="1" spc="30" dirty="0">
                <a:solidFill>
                  <a:srgbClr val="9D691F"/>
                </a:solidFill>
                <a:latin typeface="Georgia"/>
                <a:ea typeface="Open Sans Condensed" panose="020B0606030504020204" pitchFamily="34" charset="0"/>
                <a:cs typeface="Open Sans Condensed" panose="020B0606030504020204" pitchFamily="34" charset="0"/>
              </a:rPr>
              <a:t>M</a:t>
            </a:r>
            <a:r>
              <a:rPr lang="en-GB" sz="1000" b="1" spc="30" dirty="0">
                <a:solidFill>
                  <a:srgbClr val="9D691F"/>
                </a:solidFill>
                <a:effectLst/>
                <a:latin typeface="Georgia"/>
                <a:ea typeface="Open Sans Condensed" panose="020B0606030504020204" pitchFamily="34" charset="0"/>
                <a:cs typeface="Open Sans Condensed" panose="020B0606030504020204" pitchFamily="34" charset="0"/>
              </a:rPr>
              <a:t>antua </a:t>
            </a:r>
            <a:r>
              <a:rPr lang="en-GB" sz="1000" b="1" spc="30" dirty="0">
                <a:solidFill>
                  <a:srgbClr val="9D691F"/>
                </a:solidFill>
                <a:latin typeface="Georgia"/>
                <a:ea typeface="Open Sans Condensed" panose="020B0606030504020204" pitchFamily="34" charset="0"/>
                <a:cs typeface="Open Sans Condensed" panose="020B0606030504020204" pitchFamily="34" charset="0"/>
              </a:rPr>
              <a:t>c. 1760-5</a:t>
            </a:r>
            <a:endParaRPr lang="en-GB" sz="1000" b="1" spc="30" dirty="0">
              <a:solidFill>
                <a:srgbClr val="9D691F"/>
              </a:solidFill>
              <a:effectLst/>
              <a:latin typeface="Georgia"/>
              <a:ea typeface="Open Sans Condensed" panose="020B0606030504020204" pitchFamily="34" charset="0"/>
              <a:cs typeface="Open Sans Condensed" panose="020B0606030504020204" pitchFamily="34" charset="0"/>
            </a:endParaRPr>
          </a:p>
        </p:txBody>
      </p:sp>
      <p:sp>
        <p:nvSpPr>
          <p:cNvPr id="57" name="TextBox 56">
            <a:extLst>
              <a:ext uri="{FF2B5EF4-FFF2-40B4-BE49-F238E27FC236}">
                <a16:creationId xmlns:a16="http://schemas.microsoft.com/office/drawing/2014/main" id="{3AF85A70-BB3E-6D80-CFBD-0037386C1EF6}"/>
              </a:ext>
            </a:extLst>
          </p:cNvPr>
          <p:cNvSpPr txBox="1"/>
          <p:nvPr/>
        </p:nvSpPr>
        <p:spPr>
          <a:xfrm>
            <a:off x="387540" y="4224656"/>
            <a:ext cx="3560619" cy="2462213"/>
          </a:xfrm>
          <a:prstGeom prst="rect">
            <a:avLst/>
          </a:prstGeom>
          <a:noFill/>
        </p:spPr>
        <p:txBody>
          <a:bodyPr wrap="square" lIns="91440" tIns="45720" rIns="91440" bIns="45720" rtlCol="0" anchor="t">
            <a:spAutoFit/>
          </a:bodyPr>
          <a:lstStyle/>
          <a:p>
            <a:pPr defTabSz="144000"/>
            <a:r>
              <a:rPr lang="en-GB" sz="1100" dirty="0">
                <a:effectLst/>
                <a:latin typeface="Georgia"/>
                <a:ea typeface="Open Sans"/>
                <a:cs typeface="Open Sans"/>
              </a:rPr>
              <a:t>The Rockingham Mantua is a </a:t>
            </a:r>
            <a:r>
              <a:rPr lang="en-GB" sz="1100" dirty="0">
                <a:latin typeface="Georgia"/>
                <a:ea typeface="Open Sans"/>
                <a:cs typeface="Open Sans"/>
              </a:rPr>
              <a:t>very fancy </a:t>
            </a:r>
            <a:r>
              <a:rPr lang="en-GB" sz="1100" dirty="0">
                <a:effectLst/>
                <a:latin typeface="Georgia"/>
                <a:ea typeface="Open Sans"/>
                <a:cs typeface="Open Sans"/>
              </a:rPr>
              <a:t>dress</a:t>
            </a:r>
            <a:r>
              <a:rPr lang="en-GB" sz="1100" dirty="0">
                <a:latin typeface="Georgia"/>
                <a:ea typeface="Open Sans"/>
                <a:cs typeface="Open Sans"/>
              </a:rPr>
              <a:t> that shows how rich </a:t>
            </a:r>
            <a:r>
              <a:rPr lang="en-GB" sz="1100" dirty="0">
                <a:effectLst/>
                <a:latin typeface="Georgia"/>
                <a:ea typeface="Open Sans"/>
                <a:cs typeface="Open Sans"/>
              </a:rPr>
              <a:t>and </a:t>
            </a:r>
            <a:r>
              <a:rPr lang="en-GB" sz="1100" dirty="0">
                <a:latin typeface="Georgia"/>
                <a:ea typeface="Open Sans"/>
                <a:cs typeface="Open Sans"/>
              </a:rPr>
              <a:t>important the person </a:t>
            </a:r>
            <a:br>
              <a:rPr lang="en-GB" sz="1100" dirty="0">
                <a:latin typeface="Georgia"/>
                <a:ea typeface="Open Sans"/>
                <a:cs typeface="Open Sans"/>
              </a:rPr>
            </a:br>
            <a:r>
              <a:rPr lang="en-GB" sz="1100" dirty="0">
                <a:latin typeface="Georgia"/>
                <a:ea typeface="Open Sans"/>
                <a:cs typeface="Open Sans"/>
              </a:rPr>
              <a:t>wearing it was</a:t>
            </a:r>
            <a:r>
              <a:rPr lang="en-GB" sz="1100" dirty="0">
                <a:effectLst/>
                <a:latin typeface="Georgia"/>
                <a:ea typeface="Open Sans"/>
                <a:cs typeface="Open Sans"/>
              </a:rPr>
              <a:t>.</a:t>
            </a:r>
            <a:endParaRPr lang="en-US" dirty="0"/>
          </a:p>
          <a:p>
            <a:pPr defTabSz="144000"/>
            <a:endParaRPr lang="en-GB" sz="1100" dirty="0">
              <a:latin typeface="Georgia"/>
              <a:ea typeface="Open Sans"/>
              <a:cs typeface="Open Sans"/>
            </a:endParaRPr>
          </a:p>
          <a:p>
            <a:pPr marL="171450" indent="-171450" defTabSz="144000">
              <a:buFont typeface="Arial" panose="020B0604020202020204" pitchFamily="34" charset="0"/>
              <a:buChar char="•"/>
            </a:pPr>
            <a:r>
              <a:rPr lang="en-GB" sz="1100" dirty="0">
                <a:latin typeface="Georgia"/>
                <a:ea typeface="Open Sans"/>
                <a:cs typeface="Open Sans"/>
              </a:rPr>
              <a:t>Made from shiny </a:t>
            </a:r>
            <a:r>
              <a:rPr lang="en-GB" sz="1100" dirty="0">
                <a:effectLst/>
                <a:latin typeface="Georgia"/>
                <a:ea typeface="Open Sans"/>
                <a:cs typeface="Open Sans"/>
              </a:rPr>
              <a:t>French silk with silver thread</a:t>
            </a:r>
            <a:r>
              <a:rPr lang="en-GB" sz="1100" dirty="0">
                <a:latin typeface="Georgia"/>
                <a:ea typeface="Open Sans"/>
                <a:cs typeface="Open Sans"/>
              </a:rPr>
              <a:t> and flower patterns</a:t>
            </a:r>
            <a:r>
              <a:rPr lang="en-GB" sz="1100" dirty="0">
                <a:effectLst/>
                <a:latin typeface="Georgia"/>
                <a:ea typeface="Open Sans"/>
                <a:cs typeface="Open Sans"/>
              </a:rPr>
              <a:t>.</a:t>
            </a:r>
          </a:p>
          <a:p>
            <a:pPr marL="171450" indent="-171450" defTabSz="144000">
              <a:buFont typeface="Arial" panose="020B0604020202020204" pitchFamily="34" charset="0"/>
              <a:buChar char="•"/>
            </a:pPr>
            <a:r>
              <a:rPr lang="en-GB" sz="1100" dirty="0">
                <a:latin typeface="Georgia"/>
                <a:ea typeface="Open Sans"/>
                <a:cs typeface="Open Sans"/>
              </a:rPr>
              <a:t>Decorated </a:t>
            </a:r>
            <a:r>
              <a:rPr lang="en-GB" sz="1100" dirty="0">
                <a:effectLst/>
                <a:latin typeface="Georgia"/>
                <a:ea typeface="Open Sans"/>
                <a:cs typeface="Open Sans"/>
              </a:rPr>
              <a:t>with silver lace.</a:t>
            </a:r>
            <a:endParaRPr lang="en-GB" dirty="0"/>
          </a:p>
          <a:p>
            <a:pPr marL="171450" indent="-171450" defTabSz="144000">
              <a:buFont typeface="Arial" panose="020B0604020202020204" pitchFamily="34" charset="0"/>
              <a:buChar char="•"/>
            </a:pPr>
            <a:r>
              <a:rPr lang="en-GB" sz="1100" dirty="0">
                <a:latin typeface="Georgia"/>
                <a:ea typeface="Open Sans"/>
                <a:cs typeface="Open Sans"/>
              </a:rPr>
              <a:t>Took </a:t>
            </a:r>
            <a:r>
              <a:rPr lang="en-GB" sz="1100" dirty="0">
                <a:effectLst/>
                <a:latin typeface="Georgia"/>
                <a:ea typeface="Open Sans"/>
                <a:cs typeface="Open Sans"/>
              </a:rPr>
              <a:t>14 meters of fabric</a:t>
            </a:r>
            <a:r>
              <a:rPr lang="en-GB" sz="1100" dirty="0">
                <a:latin typeface="Georgia"/>
                <a:ea typeface="Open Sans"/>
                <a:cs typeface="Open Sans"/>
              </a:rPr>
              <a:t> to make and would cost </a:t>
            </a:r>
            <a:r>
              <a:rPr lang="en-GB" sz="1100" dirty="0">
                <a:effectLst/>
                <a:latin typeface="Georgia"/>
                <a:ea typeface="Open Sans"/>
                <a:cs typeface="Open Sans"/>
              </a:rPr>
              <a:t>over £10,000 today</a:t>
            </a:r>
            <a:r>
              <a:rPr lang="en-GB" sz="1100" dirty="0">
                <a:latin typeface="Georgia"/>
                <a:ea typeface="Open Sans"/>
                <a:cs typeface="Open Sans"/>
              </a:rPr>
              <a:t>!</a:t>
            </a:r>
            <a:endParaRPr lang="en-GB" dirty="0"/>
          </a:p>
          <a:p>
            <a:pPr marL="171450" indent="-171450" defTabSz="144000">
              <a:buFont typeface="Arial" panose="020B0604020202020204" pitchFamily="34" charset="0"/>
              <a:buChar char="•"/>
            </a:pPr>
            <a:endParaRPr lang="en-GB" sz="1100" dirty="0">
              <a:latin typeface="Georgia"/>
              <a:ea typeface="Open Sans"/>
              <a:cs typeface="Open Sans"/>
            </a:endParaRPr>
          </a:p>
          <a:p>
            <a:pPr defTabSz="144000"/>
            <a:r>
              <a:rPr lang="en-GB" sz="1100" dirty="0">
                <a:latin typeface="Georgia"/>
                <a:ea typeface="Open Sans"/>
                <a:cs typeface="Open Sans"/>
              </a:rPr>
              <a:t>It was probably </a:t>
            </a:r>
            <a:r>
              <a:rPr lang="en-GB" sz="1100" dirty="0">
                <a:effectLst/>
                <a:latin typeface="Georgia"/>
                <a:ea typeface="Open Sans"/>
                <a:cs typeface="Open Sans"/>
              </a:rPr>
              <a:t>worn by Mary, </a:t>
            </a:r>
            <a:r>
              <a:rPr lang="en-GB" sz="1100" dirty="0">
                <a:latin typeface="Georgia"/>
                <a:ea typeface="Open Sans"/>
                <a:cs typeface="Open Sans"/>
              </a:rPr>
              <a:t>the </a:t>
            </a:r>
            <a:r>
              <a:rPr lang="en-GB" sz="1100" dirty="0">
                <a:effectLst/>
                <a:latin typeface="Georgia"/>
                <a:ea typeface="Open Sans"/>
                <a:cs typeface="Open Sans"/>
              </a:rPr>
              <a:t>Marchioness of Rockingham, </a:t>
            </a:r>
            <a:r>
              <a:rPr lang="en-GB" sz="1100" dirty="0">
                <a:latin typeface="Georgia"/>
                <a:ea typeface="Open Sans"/>
                <a:cs typeface="Open Sans"/>
              </a:rPr>
              <a:t>who was married to a </a:t>
            </a:r>
            <a:r>
              <a:rPr lang="en-GB" sz="1100" dirty="0">
                <a:effectLst/>
                <a:latin typeface="Georgia"/>
                <a:ea typeface="Open Sans"/>
                <a:cs typeface="Open Sans"/>
              </a:rPr>
              <a:t>British Prime Minister </a:t>
            </a:r>
            <a:r>
              <a:rPr lang="en-GB" sz="1100" dirty="0">
                <a:latin typeface="Georgia"/>
                <a:ea typeface="Open Sans"/>
                <a:cs typeface="Open Sans"/>
              </a:rPr>
              <a:t>named </a:t>
            </a:r>
            <a:r>
              <a:rPr lang="en-GB" sz="1100" dirty="0">
                <a:effectLst/>
                <a:latin typeface="Georgia"/>
                <a:ea typeface="Open Sans"/>
                <a:cs typeface="Open Sans"/>
              </a:rPr>
              <a:t>Charles Watson-Wentworth.</a:t>
            </a:r>
            <a:endParaRPr lang="en-GB" dirty="0">
              <a:ea typeface="Calibri"/>
              <a:cs typeface="Calibri"/>
            </a:endParaRPr>
          </a:p>
          <a:p>
            <a:pPr marL="171450" indent="-171450" defTabSz="144000">
              <a:buFont typeface="Arial" panose="020B0604020202020204" pitchFamily="34" charset="0"/>
              <a:buChar char="•"/>
            </a:pPr>
            <a:endParaRPr lang="en-GB" sz="1100" dirty="0">
              <a:latin typeface="Georgia"/>
              <a:ea typeface="Open Sans"/>
              <a:cs typeface="Open Sans"/>
            </a:endParaRPr>
          </a:p>
        </p:txBody>
      </p:sp>
      <p:sp>
        <p:nvSpPr>
          <p:cNvPr id="26" name="TextBox 25">
            <a:extLst>
              <a:ext uri="{FF2B5EF4-FFF2-40B4-BE49-F238E27FC236}">
                <a16:creationId xmlns:a16="http://schemas.microsoft.com/office/drawing/2014/main" id="{F1F2CF78-55F2-DC4E-FBA7-AE2AC1CDDB22}"/>
              </a:ext>
            </a:extLst>
          </p:cNvPr>
          <p:cNvSpPr txBox="1"/>
          <p:nvPr/>
        </p:nvSpPr>
        <p:spPr>
          <a:xfrm>
            <a:off x="4188857" y="912419"/>
            <a:ext cx="3788816" cy="292388"/>
          </a:xfrm>
          <a:prstGeom prst="rect">
            <a:avLst/>
          </a:prstGeom>
          <a:noFill/>
        </p:spPr>
        <p:txBody>
          <a:bodyPr wrap="square" lIns="91440" tIns="45720" rIns="91440" bIns="45720" rtlCol="0" anchor="t">
            <a:spAutoFit/>
          </a:bodyPr>
          <a:lstStyle/>
          <a:p>
            <a:r>
              <a:rPr lang="en-GB" sz="1300" b="1" dirty="0">
                <a:solidFill>
                  <a:srgbClr val="9D691F"/>
                </a:solidFill>
                <a:effectLst/>
                <a:latin typeface="Georgia"/>
                <a:ea typeface="Open Sans"/>
                <a:cs typeface="Open Sans"/>
              </a:rPr>
              <a:t>What is a mantua?</a:t>
            </a:r>
          </a:p>
        </p:txBody>
      </p:sp>
      <p:sp>
        <p:nvSpPr>
          <p:cNvPr id="20" name="TextBox 19">
            <a:extLst>
              <a:ext uri="{FF2B5EF4-FFF2-40B4-BE49-F238E27FC236}">
                <a16:creationId xmlns:a16="http://schemas.microsoft.com/office/drawing/2014/main" id="{91B13DEB-444D-420D-8410-15651B33F166}"/>
              </a:ext>
            </a:extLst>
          </p:cNvPr>
          <p:cNvSpPr txBox="1"/>
          <p:nvPr/>
        </p:nvSpPr>
        <p:spPr>
          <a:xfrm>
            <a:off x="4199990" y="1213994"/>
            <a:ext cx="3560619" cy="2631490"/>
          </a:xfrm>
          <a:prstGeom prst="rect">
            <a:avLst/>
          </a:prstGeom>
          <a:noFill/>
        </p:spPr>
        <p:txBody>
          <a:bodyPr wrap="square" lIns="91440" tIns="45720" rIns="91440" bIns="45720" rtlCol="0" anchor="t">
            <a:spAutoFit/>
          </a:bodyPr>
          <a:lstStyle/>
          <a:p>
            <a:pPr defTabSz="144000"/>
            <a:r>
              <a:rPr lang="en-GB" sz="1100" dirty="0">
                <a:latin typeface="Georgia"/>
                <a:ea typeface="Open Sans"/>
                <a:cs typeface="Open Sans"/>
              </a:rPr>
              <a:t>Dresses that were worn at </a:t>
            </a:r>
            <a:r>
              <a:rPr lang="en-GB" sz="1100" dirty="0">
                <a:effectLst/>
                <a:latin typeface="Georgia"/>
                <a:ea typeface="Open Sans"/>
                <a:cs typeface="Open Sans"/>
              </a:rPr>
              <a:t>court </a:t>
            </a:r>
            <a:r>
              <a:rPr lang="en-GB" sz="1100" dirty="0">
                <a:latin typeface="Georgia"/>
                <a:ea typeface="Open Sans"/>
                <a:cs typeface="Open Sans"/>
              </a:rPr>
              <a:t>in the 1700s. </a:t>
            </a:r>
            <a:br>
              <a:rPr lang="en-GB" sz="1100" dirty="0">
                <a:latin typeface="Georgia"/>
                <a:ea typeface="Open Sans"/>
                <a:cs typeface="Open Sans"/>
              </a:rPr>
            </a:br>
            <a:r>
              <a:rPr lang="en-GB" sz="1100" dirty="0">
                <a:latin typeface="Georgia"/>
                <a:ea typeface="Open Sans"/>
                <a:cs typeface="Open Sans"/>
              </a:rPr>
              <a:t>They have:</a:t>
            </a:r>
          </a:p>
          <a:p>
            <a:pPr defTabSz="144000"/>
            <a:endParaRPr lang="en-GB" sz="1100" dirty="0">
              <a:effectLst/>
              <a:latin typeface="Georgia"/>
              <a:ea typeface="Open Sans"/>
              <a:cs typeface="Open Sans"/>
            </a:endParaRPr>
          </a:p>
          <a:p>
            <a:pPr marL="171450" indent="-171450" defTabSz="144000">
              <a:buFont typeface="Arial" panose="020B0604020202020204" pitchFamily="34" charset="0"/>
              <a:buChar char="•"/>
            </a:pPr>
            <a:r>
              <a:rPr lang="en-GB" sz="1100" dirty="0">
                <a:effectLst/>
                <a:latin typeface="Georgia"/>
                <a:ea typeface="Open Sans"/>
                <a:cs typeface="Open Sans"/>
              </a:rPr>
              <a:t>a </a:t>
            </a:r>
            <a:r>
              <a:rPr lang="en-GB" sz="1100" dirty="0">
                <a:latin typeface="Georgia"/>
                <a:ea typeface="Open Sans"/>
                <a:cs typeface="Open Sans"/>
              </a:rPr>
              <a:t>tight-fitting top (called a </a:t>
            </a:r>
            <a:r>
              <a:rPr lang="en-GB" sz="1100" dirty="0">
                <a:effectLst/>
                <a:latin typeface="Georgia"/>
                <a:ea typeface="Open Sans"/>
                <a:cs typeface="Open Sans"/>
              </a:rPr>
              <a:t>bodice</a:t>
            </a:r>
            <a:r>
              <a:rPr lang="en-GB" sz="1100" dirty="0">
                <a:latin typeface="Georgia"/>
                <a:ea typeface="Open Sans"/>
                <a:cs typeface="Open Sans"/>
              </a:rPr>
              <a:t>)</a:t>
            </a:r>
            <a:endParaRPr lang="en-GB" sz="1100" dirty="0">
              <a:effectLst/>
              <a:latin typeface="Georgia"/>
              <a:ea typeface="Open Sans"/>
              <a:cs typeface="Open Sans"/>
            </a:endParaRPr>
          </a:p>
          <a:p>
            <a:pPr marL="171450" indent="-171450" defTabSz="144000">
              <a:buFont typeface="Arial" panose="020B0604020202020204" pitchFamily="34" charset="0"/>
              <a:buChar char="•"/>
            </a:pPr>
            <a:r>
              <a:rPr lang="en-GB" sz="1100" dirty="0">
                <a:effectLst/>
                <a:latin typeface="Georgia"/>
                <a:ea typeface="Open Sans"/>
                <a:cs typeface="Open Sans"/>
              </a:rPr>
              <a:t>a decorated </a:t>
            </a:r>
            <a:r>
              <a:rPr lang="en-GB" sz="1100" dirty="0">
                <a:latin typeface="Georgia"/>
                <a:ea typeface="Open Sans"/>
                <a:cs typeface="Open Sans"/>
              </a:rPr>
              <a:t>front piece (called a </a:t>
            </a:r>
            <a:r>
              <a:rPr lang="en-GB" sz="1100" dirty="0">
                <a:effectLst/>
                <a:latin typeface="Georgia"/>
                <a:ea typeface="Open Sans"/>
                <a:cs typeface="Open Sans"/>
              </a:rPr>
              <a:t>stomacher</a:t>
            </a:r>
            <a:r>
              <a:rPr lang="en-GB" sz="1100" dirty="0">
                <a:latin typeface="Georgia"/>
                <a:ea typeface="Open Sans"/>
                <a:cs typeface="Open Sans"/>
              </a:rPr>
              <a:t>)</a:t>
            </a:r>
            <a:endParaRPr lang="en-GB" dirty="0"/>
          </a:p>
          <a:p>
            <a:pPr marL="171450" indent="-171450" defTabSz="144000">
              <a:buFont typeface="Arial" panose="020B0604020202020204" pitchFamily="34" charset="0"/>
              <a:buChar char="•"/>
            </a:pPr>
            <a:r>
              <a:rPr lang="en-GB" sz="1100" dirty="0">
                <a:effectLst/>
                <a:latin typeface="Georgia"/>
                <a:ea typeface="Open Sans"/>
                <a:cs typeface="Open Sans"/>
              </a:rPr>
              <a:t>a long </a:t>
            </a:r>
            <a:r>
              <a:rPr lang="en-GB" sz="1100" dirty="0">
                <a:latin typeface="Georgia"/>
                <a:ea typeface="Open Sans"/>
                <a:cs typeface="Open Sans"/>
              </a:rPr>
              <a:t>back part (called a </a:t>
            </a:r>
            <a:r>
              <a:rPr lang="en-GB" sz="1100" dirty="0">
                <a:effectLst/>
                <a:latin typeface="Georgia"/>
                <a:ea typeface="Open Sans"/>
                <a:cs typeface="Open Sans"/>
              </a:rPr>
              <a:t>train</a:t>
            </a:r>
            <a:r>
              <a:rPr lang="en-GB" sz="1100" dirty="0">
                <a:latin typeface="Georgia"/>
                <a:ea typeface="Open Sans"/>
                <a:cs typeface="Open Sans"/>
              </a:rPr>
              <a:t>)</a:t>
            </a:r>
            <a:r>
              <a:rPr lang="en-GB" sz="1100" dirty="0">
                <a:effectLst/>
                <a:latin typeface="Georgia"/>
                <a:ea typeface="Open Sans"/>
                <a:cs typeface="Open Sans"/>
              </a:rPr>
              <a:t> that </a:t>
            </a:r>
            <a:r>
              <a:rPr lang="en-GB" sz="1100" dirty="0">
                <a:latin typeface="Georgia"/>
                <a:ea typeface="Open Sans"/>
                <a:cs typeface="Open Sans"/>
              </a:rPr>
              <a:t>hung </a:t>
            </a:r>
            <a:r>
              <a:rPr lang="en-GB" sz="1100" dirty="0">
                <a:effectLst/>
                <a:latin typeface="Georgia"/>
                <a:ea typeface="Open Sans"/>
                <a:cs typeface="Open Sans"/>
              </a:rPr>
              <a:t>over a </a:t>
            </a:r>
            <a:r>
              <a:rPr lang="en-GB" sz="1100" dirty="0">
                <a:latin typeface="Georgia"/>
                <a:ea typeface="Open Sans"/>
                <a:cs typeface="Open Sans"/>
              </a:rPr>
              <a:t>skirt (</a:t>
            </a:r>
            <a:r>
              <a:rPr lang="en-GB" sz="1100" dirty="0">
                <a:effectLst/>
                <a:latin typeface="Georgia"/>
                <a:ea typeface="Open Sans"/>
                <a:cs typeface="Open Sans"/>
              </a:rPr>
              <a:t>petticoat</a:t>
            </a:r>
            <a:r>
              <a:rPr lang="en-GB" sz="1100" dirty="0">
                <a:latin typeface="Georgia"/>
                <a:ea typeface="Open Sans"/>
                <a:cs typeface="Open Sans"/>
              </a:rPr>
              <a:t>).</a:t>
            </a:r>
            <a:endParaRPr lang="en-GB" dirty="0"/>
          </a:p>
          <a:p>
            <a:pPr defTabSz="144000"/>
            <a:endParaRPr lang="en-GB" sz="1100" dirty="0">
              <a:effectLst/>
              <a:latin typeface="Georgia"/>
              <a:ea typeface="Open Sans"/>
              <a:cs typeface="Open Sans"/>
            </a:endParaRPr>
          </a:p>
          <a:p>
            <a:pPr defTabSz="144000"/>
            <a:r>
              <a:rPr lang="en-GB" sz="1100" dirty="0">
                <a:latin typeface="Georgia"/>
                <a:ea typeface="Open Sans"/>
                <a:cs typeface="Open Sans"/>
              </a:rPr>
              <a:t>These dresses were made from expensive silk and decorated with detailed stitching. They showed how rich and important someone was and followed strict court fashion rules.</a:t>
            </a:r>
            <a:endParaRPr lang="en-GB" dirty="0">
              <a:latin typeface="Georgia"/>
              <a:ea typeface="Open Sans"/>
              <a:cs typeface="Open Sans"/>
            </a:endParaRP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a:ea typeface="Open Sans"/>
                <a:cs typeface="Open Sans"/>
              </a:rPr>
              <a:t>​</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E29AAFF9-58DE-3A07-E49F-4ED5406B0F18}"/>
              </a:ext>
            </a:extLst>
          </p:cNvPr>
          <p:cNvSpPr txBox="1"/>
          <p:nvPr/>
        </p:nvSpPr>
        <p:spPr>
          <a:xfrm>
            <a:off x="4207622" y="3417767"/>
            <a:ext cx="3788816" cy="292388"/>
          </a:xfrm>
          <a:prstGeom prst="rect">
            <a:avLst/>
          </a:prstGeom>
          <a:noFill/>
        </p:spPr>
        <p:txBody>
          <a:bodyPr wrap="square" lIns="91440" tIns="45720" rIns="91440" bIns="45720" rtlCol="0" anchor="t">
            <a:spAutoFit/>
          </a:bodyPr>
          <a:lstStyle/>
          <a:p>
            <a:r>
              <a:rPr lang="en-GB" sz="1300" b="1" dirty="0">
                <a:solidFill>
                  <a:srgbClr val="9D691F"/>
                </a:solidFill>
                <a:effectLst/>
                <a:latin typeface="Georgia"/>
                <a:ea typeface="Open Sans"/>
                <a:cs typeface="Open Sans"/>
              </a:rPr>
              <a:t>Where did the silk come from?</a:t>
            </a:r>
          </a:p>
        </p:txBody>
      </p:sp>
      <p:sp>
        <p:nvSpPr>
          <p:cNvPr id="4" name="TextBox 3">
            <a:extLst>
              <a:ext uri="{FF2B5EF4-FFF2-40B4-BE49-F238E27FC236}">
                <a16:creationId xmlns:a16="http://schemas.microsoft.com/office/drawing/2014/main" id="{1634C779-7535-6B9E-4704-67F63935F2C3}"/>
              </a:ext>
            </a:extLst>
          </p:cNvPr>
          <p:cNvSpPr txBox="1"/>
          <p:nvPr/>
        </p:nvSpPr>
        <p:spPr>
          <a:xfrm>
            <a:off x="4218755" y="3719342"/>
            <a:ext cx="3560619" cy="1954381"/>
          </a:xfrm>
          <a:prstGeom prst="rect">
            <a:avLst/>
          </a:prstGeom>
          <a:noFill/>
        </p:spPr>
        <p:txBody>
          <a:bodyPr wrap="square" lIns="91440" tIns="45720" rIns="91440" bIns="45720" rtlCol="0" anchor="t">
            <a:spAutoFit/>
          </a:bodyPr>
          <a:lstStyle/>
          <a:p>
            <a:pPr defTabSz="144000"/>
            <a:r>
              <a:rPr lang="en-GB" sz="1100" dirty="0">
                <a:latin typeface="Georgia"/>
                <a:ea typeface="Open Sans"/>
                <a:cs typeface="Open Sans"/>
              </a:rPr>
              <a:t>The best silk came from Lyon in France and Spitalfields in East London.</a:t>
            </a:r>
          </a:p>
          <a:p>
            <a:pPr defTabSz="144000"/>
            <a:endParaRPr lang="en-GB" sz="1100" dirty="0">
              <a:latin typeface="Georgia"/>
              <a:ea typeface="Open Sans"/>
              <a:cs typeface="Open Sans"/>
            </a:endParaRPr>
          </a:p>
          <a:p>
            <a:pPr defTabSz="144000"/>
            <a:r>
              <a:rPr lang="en-GB" sz="1100" dirty="0">
                <a:latin typeface="Georgia"/>
                <a:ea typeface="Open Sans"/>
                <a:cs typeface="Open Sans"/>
              </a:rPr>
              <a:t>At court, people were told to wear fabric made in Britain. Queens like Caroline and Charlotte often chose British-made cloth. But many people at court cared more about style than supporting their country. They still bought fancy French fabrics without thinking twice.</a:t>
            </a:r>
            <a:endParaRPr lang="en-GB" sz="1100" dirty="0">
              <a:effectLst/>
              <a:latin typeface="Georgia" panose="02040502050405020303" pitchFamily="18" charset="0"/>
              <a:ea typeface="Open Sans" panose="020B0606030504020204" pitchFamily="34" charset="0"/>
              <a:cs typeface="Open Sans" panose="020B0606030504020204" pitchFamily="34" charset="0"/>
            </a:endParaRPr>
          </a:p>
          <a:p>
            <a:pPr defTabSz="144000"/>
            <a:r>
              <a:rPr lang="en-GB" sz="1100" dirty="0">
                <a:effectLst/>
                <a:latin typeface="Georgia"/>
                <a:ea typeface="Open Sans"/>
                <a:cs typeface="Open Sans"/>
              </a:rPr>
              <a:t>​</a:t>
            </a:r>
          </a:p>
          <a:p>
            <a:pPr defTabSz="144000"/>
            <a:endParaRPr lang="en-GB" sz="1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EE46DD0-D22C-A825-EA0F-4E90A545BA4E}"/>
              </a:ext>
            </a:extLst>
          </p:cNvPr>
          <p:cNvSpPr txBox="1"/>
          <p:nvPr/>
        </p:nvSpPr>
        <p:spPr>
          <a:xfrm>
            <a:off x="4188857" y="5345626"/>
            <a:ext cx="3762241" cy="261610"/>
          </a:xfrm>
          <a:prstGeom prst="rect">
            <a:avLst/>
          </a:prstGeom>
          <a:noFill/>
        </p:spPr>
        <p:txBody>
          <a:bodyPr wrap="square">
            <a:spAutoFit/>
          </a:bodyPr>
          <a:lstStyle/>
          <a:p>
            <a:r>
              <a:rPr lang="en-GB" sz="1100" dirty="0">
                <a:solidFill>
                  <a:srgbClr val="9D691F"/>
                </a:solidFill>
                <a:effectLst/>
                <a:latin typeface="Georgia" panose="02040502050405020303" pitchFamily="18" charset="0"/>
              </a:rPr>
              <a:t>In 1787 Jane Austen’s sister-in-law, Eliza, complained:</a:t>
            </a:r>
          </a:p>
        </p:txBody>
      </p:sp>
      <p:sp>
        <p:nvSpPr>
          <p:cNvPr id="9" name="TextBox 8">
            <a:extLst>
              <a:ext uri="{FF2B5EF4-FFF2-40B4-BE49-F238E27FC236}">
                <a16:creationId xmlns:a16="http://schemas.microsoft.com/office/drawing/2014/main" id="{CFA1C20D-67B2-5111-D6E2-804B12575A67}"/>
              </a:ext>
            </a:extLst>
          </p:cNvPr>
          <p:cNvSpPr txBox="1"/>
          <p:nvPr/>
        </p:nvSpPr>
        <p:spPr>
          <a:xfrm>
            <a:off x="4198111" y="5597118"/>
            <a:ext cx="3087934" cy="938719"/>
          </a:xfrm>
          <a:prstGeom prst="rect">
            <a:avLst/>
          </a:prstGeom>
          <a:noFill/>
        </p:spPr>
        <p:txBody>
          <a:bodyPr wrap="square">
            <a:spAutoFit/>
          </a:bodyPr>
          <a:lstStyle/>
          <a:p>
            <a:r>
              <a:rPr lang="en-GB" sz="1100" i="1" dirty="0">
                <a:solidFill>
                  <a:srgbClr val="9D691F"/>
                </a:solidFill>
                <a:effectLst/>
                <a:latin typeface="Georgia" panose="02040502050405020303" pitchFamily="18" charset="0"/>
              </a:rPr>
              <a:t>‘how such a meagre creature as I am, can support so much fatigue … for I only stood from two to four in the Drawing Room, and of course loaded with a great hoop of no inconsiderable weight.’ </a:t>
            </a:r>
          </a:p>
        </p:txBody>
      </p:sp>
      <p:sp>
        <p:nvSpPr>
          <p:cNvPr id="10" name="TextBox 9">
            <a:extLst>
              <a:ext uri="{FF2B5EF4-FFF2-40B4-BE49-F238E27FC236}">
                <a16:creationId xmlns:a16="http://schemas.microsoft.com/office/drawing/2014/main" id="{8292FCFA-ECA8-94C9-5CC8-C9E665E76DB3}"/>
              </a:ext>
            </a:extLst>
          </p:cNvPr>
          <p:cNvSpPr txBox="1"/>
          <p:nvPr/>
        </p:nvSpPr>
        <p:spPr>
          <a:xfrm>
            <a:off x="7802643" y="912419"/>
            <a:ext cx="3788816" cy="292388"/>
          </a:xfrm>
          <a:prstGeom prst="rect">
            <a:avLst/>
          </a:prstGeom>
          <a:noFill/>
        </p:spPr>
        <p:txBody>
          <a:bodyPr wrap="square" lIns="91440" tIns="45720" rIns="91440" bIns="45720" rtlCol="0" anchor="t">
            <a:spAutoFit/>
          </a:bodyPr>
          <a:lstStyle/>
          <a:p>
            <a:r>
              <a:rPr lang="en-GB" sz="1300" b="1" dirty="0">
                <a:solidFill>
                  <a:srgbClr val="9D691F"/>
                </a:solidFill>
                <a:effectLst/>
                <a:latin typeface="Georgia"/>
                <a:ea typeface="Open Sans"/>
                <a:cs typeface="Open Sans"/>
              </a:rPr>
              <a:t>How did the mantua keep its shape?</a:t>
            </a:r>
          </a:p>
        </p:txBody>
      </p:sp>
      <p:sp>
        <p:nvSpPr>
          <p:cNvPr id="11" name="TextBox 10">
            <a:extLst>
              <a:ext uri="{FF2B5EF4-FFF2-40B4-BE49-F238E27FC236}">
                <a16:creationId xmlns:a16="http://schemas.microsoft.com/office/drawing/2014/main" id="{46149FE7-8B79-1295-01A6-B14D3FE79127}"/>
              </a:ext>
            </a:extLst>
          </p:cNvPr>
          <p:cNvSpPr txBox="1"/>
          <p:nvPr/>
        </p:nvSpPr>
        <p:spPr>
          <a:xfrm>
            <a:off x="7813776" y="1213994"/>
            <a:ext cx="3560619" cy="1785104"/>
          </a:xfrm>
          <a:prstGeom prst="rect">
            <a:avLst/>
          </a:prstGeom>
          <a:noFill/>
        </p:spPr>
        <p:txBody>
          <a:bodyPr wrap="square" lIns="91440" tIns="45720" rIns="91440" bIns="45720" rtlCol="0" anchor="t">
            <a:spAutoFit/>
          </a:bodyPr>
          <a:lstStyle/>
          <a:p>
            <a:pPr defTabSz="144000"/>
            <a:r>
              <a:rPr lang="en-GB" sz="1100" dirty="0">
                <a:latin typeface="Georgia" panose="02040502050405020303" pitchFamily="18" charset="0"/>
                <a:ea typeface="Open Sans Semibold" panose="020B0606030504020204" pitchFamily="34" charset="0"/>
                <a:cs typeface="Open Sans Semibold" panose="020B0606030504020204" pitchFamily="34" charset="0"/>
              </a:rPr>
              <a:t>The petticoat was held out by a special frame called a hoop, made stiff with whalebone.</a:t>
            </a:r>
          </a:p>
          <a:p>
            <a:pPr defTabSz="144000"/>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latin typeface="Georgia" panose="02040502050405020303" pitchFamily="18" charset="0"/>
                <a:ea typeface="Open Sans Semibold" panose="020B0606030504020204" pitchFamily="34" charset="0"/>
                <a:cs typeface="Open Sans Semibold" panose="020B0606030504020204" pitchFamily="34" charset="0"/>
              </a:rPr>
              <a:t>People wore hoops under their dresses at court and in everyday fashion until around the 1780s.</a:t>
            </a:r>
          </a:p>
          <a:p>
            <a:pPr defTabSz="144000"/>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latin typeface="Georgia" panose="02040502050405020303" pitchFamily="18" charset="0"/>
                <a:ea typeface="Open Sans Semibold" panose="020B0606030504020204" pitchFamily="34" charset="0"/>
                <a:cs typeface="Open Sans Semibold" panose="020B0606030504020204" pitchFamily="34" charset="0"/>
              </a:rPr>
              <a:t>Over time, the shape of the hoop changed. It could be:</a:t>
            </a:r>
          </a:p>
          <a:p>
            <a:pPr marL="171450" indent="-171450" defTabSz="144000">
              <a:buFont typeface="Arial" panose="020B0604020202020204" pitchFamily="34" charset="0"/>
              <a:buChar char="•"/>
            </a:pPr>
            <a:r>
              <a:rPr lang="en-GB" sz="1100" dirty="0">
                <a:latin typeface="Georgia" panose="02040502050405020303" pitchFamily="18" charset="0"/>
                <a:ea typeface="Open Sans Semibold" panose="020B0606030504020204" pitchFamily="34" charset="0"/>
                <a:cs typeface="Open Sans Semibold" panose="020B0606030504020204" pitchFamily="34" charset="0"/>
              </a:rPr>
              <a:t>square (called an "English hoop")</a:t>
            </a:r>
          </a:p>
          <a:p>
            <a:pPr marL="171450" indent="-171450" defTabSz="144000">
              <a:buFont typeface="Arial" panose="020B0604020202020204" pitchFamily="34" charset="0"/>
              <a:buChar char="•"/>
            </a:pPr>
            <a:r>
              <a:rPr lang="en-GB" sz="1100" dirty="0">
                <a:latin typeface="Georgia" panose="02040502050405020303" pitchFamily="18" charset="0"/>
                <a:ea typeface="Open Sans Semibold" panose="020B0606030504020204" pitchFamily="34" charset="0"/>
                <a:cs typeface="Open Sans Semibold" panose="020B0606030504020204" pitchFamily="34" charset="0"/>
              </a:rPr>
              <a:t>fan-shaped (called a "French hoop")</a:t>
            </a:r>
          </a:p>
          <a:p>
            <a:pPr marL="171450" indent="-171450" defTabSz="144000">
              <a:buFont typeface="Arial" panose="020B0604020202020204" pitchFamily="34" charset="0"/>
              <a:buChar char="•"/>
            </a:pPr>
            <a:r>
              <a:rPr lang="en-GB" sz="1100" dirty="0">
                <a:latin typeface="Georgia" panose="02040502050405020303" pitchFamily="18" charset="0"/>
                <a:ea typeface="Open Sans Semibold" panose="020B0606030504020204" pitchFamily="34" charset="0"/>
                <a:cs typeface="Open Sans Semibold" panose="020B0606030504020204" pitchFamily="34" charset="0"/>
              </a:rPr>
              <a:t>bell-shaped.</a:t>
            </a:r>
            <a:endParaRPr lang="en-GB" sz="1100" dirty="0">
              <a:latin typeface="Georgia" panose="02040502050405020303" pitchFamily="18"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FA10FBE1-3A45-2F16-E31D-C1B8C5EB38B2}"/>
              </a:ext>
            </a:extLst>
          </p:cNvPr>
          <p:cNvSpPr txBox="1"/>
          <p:nvPr/>
        </p:nvSpPr>
        <p:spPr>
          <a:xfrm>
            <a:off x="7809272" y="3426954"/>
            <a:ext cx="3788816" cy="292388"/>
          </a:xfrm>
          <a:prstGeom prst="rect">
            <a:avLst/>
          </a:prstGeom>
          <a:noFill/>
        </p:spPr>
        <p:txBody>
          <a:bodyPr wrap="square" lIns="91440" tIns="45720" rIns="91440" bIns="45720" rtlCol="0" anchor="t">
            <a:spAutoFit/>
          </a:bodyPr>
          <a:lstStyle/>
          <a:p>
            <a:r>
              <a:rPr lang="en-GB" sz="1300" b="1" dirty="0">
                <a:solidFill>
                  <a:srgbClr val="9D691F"/>
                </a:solidFill>
                <a:effectLst/>
                <a:latin typeface="Georgia"/>
                <a:ea typeface="Open Sans"/>
                <a:cs typeface="Open Sans"/>
              </a:rPr>
              <a:t>What was it like wearing it?</a:t>
            </a:r>
          </a:p>
        </p:txBody>
      </p:sp>
      <p:sp>
        <p:nvSpPr>
          <p:cNvPr id="13" name="TextBox 12">
            <a:extLst>
              <a:ext uri="{FF2B5EF4-FFF2-40B4-BE49-F238E27FC236}">
                <a16:creationId xmlns:a16="http://schemas.microsoft.com/office/drawing/2014/main" id="{3B9F6C14-3FD8-C6E3-DAC3-AFB4A810FE28}"/>
              </a:ext>
            </a:extLst>
          </p:cNvPr>
          <p:cNvSpPr txBox="1"/>
          <p:nvPr/>
        </p:nvSpPr>
        <p:spPr>
          <a:xfrm>
            <a:off x="7820405" y="3728529"/>
            <a:ext cx="3560619" cy="2631490"/>
          </a:xfrm>
          <a:prstGeom prst="rect">
            <a:avLst/>
          </a:prstGeom>
          <a:noFill/>
        </p:spPr>
        <p:txBody>
          <a:bodyPr wrap="square" lIns="91440" tIns="45720" rIns="91440" bIns="45720" rtlCol="0" anchor="t">
            <a:spAutoFit/>
          </a:bodyPr>
          <a:lstStyle/>
          <a:p>
            <a:pPr defTabSz="144000"/>
            <a:r>
              <a:rPr lang="en-GB" sz="1100" dirty="0">
                <a:latin typeface="Georgia" panose="02040502050405020303" pitchFamily="18" charset="0"/>
                <a:ea typeface="Open Sans Semibold" panose="020B0606030504020204" pitchFamily="34" charset="0"/>
                <a:cs typeface="Open Sans Semibold" panose="020B0606030504020204" pitchFamily="34" charset="0"/>
              </a:rPr>
              <a:t>At court, the dress was very wide at the front, sometimes up to two metres! </a:t>
            </a:r>
          </a:p>
          <a:p>
            <a:pPr defTabSz="144000"/>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latin typeface="Georgia" panose="02040502050405020303" pitchFamily="18" charset="0"/>
                <a:ea typeface="Open Sans Semibold" panose="020B0606030504020204" pitchFamily="34" charset="0"/>
                <a:cs typeface="Open Sans Semibold" panose="020B0606030504020204" pitchFamily="34" charset="0"/>
              </a:rPr>
              <a:t>Women had to turn sideways just to get through a door. It was also tiring to wear. To look graceful, women took lessons from a dance teacher. They learned how to:</a:t>
            </a:r>
          </a:p>
          <a:p>
            <a:pPr marL="171450" indent="-171450" defTabSz="144000">
              <a:buFont typeface="Arial" panose="020B0604020202020204" pitchFamily="34" charset="0"/>
              <a:buChar char="•"/>
            </a:pPr>
            <a:r>
              <a:rPr lang="en-GB" sz="1100" dirty="0">
                <a:latin typeface="Georgia" panose="02040502050405020303" pitchFamily="18" charset="0"/>
                <a:ea typeface="Open Sans Semibold" panose="020B0606030504020204" pitchFamily="34" charset="0"/>
                <a:cs typeface="Open Sans Semibold" panose="020B0606030504020204" pitchFamily="34" charset="0"/>
              </a:rPr>
              <a:t>dance</a:t>
            </a:r>
          </a:p>
          <a:p>
            <a:pPr marL="171450" indent="-171450" defTabSz="144000">
              <a:buFont typeface="Arial" panose="020B0604020202020204" pitchFamily="34" charset="0"/>
              <a:buChar char="•"/>
            </a:pPr>
            <a:r>
              <a:rPr lang="en-GB" sz="1100" dirty="0">
                <a:latin typeface="Georgia" panose="02040502050405020303" pitchFamily="18" charset="0"/>
                <a:ea typeface="Open Sans Semibold" panose="020B0606030504020204" pitchFamily="34" charset="0"/>
                <a:cs typeface="Open Sans Semibold" panose="020B0606030504020204" pitchFamily="34" charset="0"/>
              </a:rPr>
              <a:t>curtsy</a:t>
            </a:r>
          </a:p>
          <a:p>
            <a:pPr marL="171450" indent="-171450" defTabSz="144000">
              <a:buFont typeface="Arial" panose="020B0604020202020204" pitchFamily="34" charset="0"/>
              <a:buChar char="•"/>
            </a:pPr>
            <a:r>
              <a:rPr lang="en-GB" sz="1100" dirty="0">
                <a:latin typeface="Georgia" panose="02040502050405020303" pitchFamily="18" charset="0"/>
                <a:ea typeface="Open Sans Semibold" panose="020B0606030504020204" pitchFamily="34" charset="0"/>
                <a:cs typeface="Open Sans Semibold" panose="020B0606030504020204" pitchFamily="34" charset="0"/>
              </a:rPr>
              <a:t>walk backwards</a:t>
            </a:r>
          </a:p>
          <a:p>
            <a:pPr marL="171450" indent="-171450" defTabSz="144000">
              <a:buFont typeface="Arial" panose="020B0604020202020204" pitchFamily="34" charset="0"/>
              <a:buChar char="•"/>
            </a:pPr>
            <a:r>
              <a:rPr lang="en-GB" sz="1100" dirty="0">
                <a:latin typeface="Georgia" panose="02040502050405020303" pitchFamily="18" charset="0"/>
                <a:ea typeface="Open Sans Semibold" panose="020B0606030504020204" pitchFamily="34" charset="0"/>
                <a:cs typeface="Open Sans Semibold" panose="020B0606030504020204" pitchFamily="34" charset="0"/>
              </a:rPr>
              <a:t>move their arms and hands nicely</a:t>
            </a:r>
          </a:p>
          <a:p>
            <a:pPr marL="171450" indent="-171450" defTabSz="144000">
              <a:buFont typeface="Arial" panose="020B0604020202020204" pitchFamily="34" charset="0"/>
              <a:buChar char="•"/>
            </a:pPr>
            <a:r>
              <a:rPr lang="en-GB" sz="1100" dirty="0">
                <a:latin typeface="Georgia" panose="02040502050405020303" pitchFamily="18" charset="0"/>
                <a:ea typeface="Open Sans Semibold" panose="020B0606030504020204" pitchFamily="34" charset="0"/>
                <a:cs typeface="Open Sans Semibold" panose="020B0606030504020204" pitchFamily="34" charset="0"/>
              </a:rPr>
              <a:t>use a fan in a stylish way.</a:t>
            </a:r>
          </a:p>
          <a:p>
            <a:pPr defTabSz="144000"/>
            <a:endParaRPr lang="en-GB" sz="1100" dirty="0">
              <a:latin typeface="Georgia" panose="02040502050405020303" pitchFamily="18" charset="0"/>
              <a:ea typeface="Open Sans Semibold" panose="020B0606030504020204" pitchFamily="34" charset="0"/>
              <a:cs typeface="Open Sans Semibold" panose="020B0606030504020204" pitchFamily="34" charset="0"/>
            </a:endParaRPr>
          </a:p>
          <a:p>
            <a:pPr defTabSz="144000"/>
            <a:r>
              <a:rPr lang="en-GB" sz="1100" dirty="0">
                <a:latin typeface="Georgia" panose="02040502050405020303" pitchFamily="18" charset="0"/>
                <a:ea typeface="Open Sans Semibold" panose="020B0606030504020204" pitchFamily="34" charset="0"/>
                <a:cs typeface="Open Sans Semibold" panose="020B0606030504020204" pitchFamily="34" charset="0"/>
              </a:rPr>
              <a:t>The hoop under the dress could add a few extra kilos, making it even heavier to wear.</a:t>
            </a:r>
            <a:endParaRPr lang="en-GB" sz="1100" dirty="0">
              <a:latin typeface="Georgia" panose="02040502050405020303"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191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CF372C-64E7-1A01-2153-1FD12A1E3ED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solidFill>
                  <a:srgbClr val="F5F5F5"/>
                </a:solidFill>
              </a:rPr>
              <a:t>Rockingham Mantua Front</a:t>
            </a:r>
            <a:endParaRPr lang="en-GB" dirty="0">
              <a:solidFill>
                <a:srgbClr val="F5F5F5"/>
              </a:solidFill>
              <a:ea typeface="Calibri Light"/>
              <a:cs typeface="Calibri Light"/>
            </a:endParaRPr>
          </a:p>
        </p:txBody>
      </p:sp>
      <p:pic>
        <p:nvPicPr>
          <p:cNvPr id="3" name="Picture 2" descr="A grey or silver dress with embroidered bodice and very wide at the hips">
            <a:extLst>
              <a:ext uri="{FF2B5EF4-FFF2-40B4-BE49-F238E27FC236}">
                <a16:creationId xmlns:a16="http://schemas.microsoft.com/office/drawing/2014/main" id="{EDC241FB-D9EC-0494-9864-EED72424D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142" y="-4262"/>
            <a:ext cx="7534363" cy="68610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E2079FC-06FE-3CF3-46E0-A7E509D52E75}"/>
              </a:ext>
            </a:extLst>
          </p:cNvPr>
          <p:cNvSpPr txBox="1"/>
          <p:nvPr/>
        </p:nvSpPr>
        <p:spPr>
          <a:xfrm>
            <a:off x="7589369" y="6646301"/>
            <a:ext cx="2275586" cy="200055"/>
          </a:xfrm>
          <a:prstGeom prst="rect">
            <a:avLst/>
          </a:prstGeom>
          <a:noFill/>
        </p:spPr>
        <p:txBody>
          <a:bodyPr wrap="square">
            <a:spAutoFit/>
          </a:bodyPr>
          <a:lstStyle/>
          <a:p>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 Historic Royal Palaces/ Image captured by Google</a:t>
            </a:r>
          </a:p>
        </p:txBody>
      </p:sp>
    </p:spTree>
    <p:extLst>
      <p:ext uri="{BB962C8B-B14F-4D97-AF65-F5344CB8AC3E}">
        <p14:creationId xmlns:p14="http://schemas.microsoft.com/office/powerpoint/2010/main" val="359005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a:extLst>
            <a:ext uri="{FF2B5EF4-FFF2-40B4-BE49-F238E27FC236}">
              <a16:creationId xmlns:a16="http://schemas.microsoft.com/office/drawing/2014/main" id="{883D0E76-DF9D-EBDB-4E24-B17B460AFD6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38A4441-AB67-2159-04E7-50BE04BA7B1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solidFill>
                  <a:srgbClr val="F5F5F5"/>
                </a:solidFill>
              </a:rPr>
              <a:t>Rockingham Mantua back</a:t>
            </a:r>
            <a:endParaRPr lang="en-GB" dirty="0">
              <a:solidFill>
                <a:srgbClr val="F5F5F5"/>
              </a:solidFill>
              <a:ea typeface="Calibri Light"/>
              <a:cs typeface="Calibri Light"/>
            </a:endParaRPr>
          </a:p>
        </p:txBody>
      </p:sp>
      <p:pic>
        <p:nvPicPr>
          <p:cNvPr id="6" name="Picture 5" descr="A silver or grey dress from the back with very wide hips and a long train">
            <a:extLst>
              <a:ext uri="{FF2B5EF4-FFF2-40B4-BE49-F238E27FC236}">
                <a16:creationId xmlns:a16="http://schemas.microsoft.com/office/drawing/2014/main" id="{12D3CEEC-07B9-E10C-7D57-D1C4E3491D96}"/>
              </a:ext>
            </a:extLst>
          </p:cNvPr>
          <p:cNvPicPr>
            <a:picLocks noChangeAspect="1"/>
          </p:cNvPicPr>
          <p:nvPr/>
        </p:nvPicPr>
        <p:blipFill>
          <a:blip r:embed="rId3"/>
          <a:stretch>
            <a:fillRect/>
          </a:stretch>
        </p:blipFill>
        <p:spPr>
          <a:xfrm>
            <a:off x="2567057" y="1212"/>
            <a:ext cx="7049926" cy="6858099"/>
          </a:xfrm>
          <a:prstGeom prst="rect">
            <a:avLst/>
          </a:prstGeom>
        </p:spPr>
      </p:pic>
      <p:sp>
        <p:nvSpPr>
          <p:cNvPr id="4" name="TextBox 3">
            <a:extLst>
              <a:ext uri="{FF2B5EF4-FFF2-40B4-BE49-F238E27FC236}">
                <a16:creationId xmlns:a16="http://schemas.microsoft.com/office/drawing/2014/main" id="{A32AD7A9-11CC-0A33-9333-D0DB3EE01C60}"/>
              </a:ext>
            </a:extLst>
          </p:cNvPr>
          <p:cNvSpPr txBox="1"/>
          <p:nvPr/>
        </p:nvSpPr>
        <p:spPr>
          <a:xfrm>
            <a:off x="7273418" y="6655593"/>
            <a:ext cx="2349927" cy="200055"/>
          </a:xfrm>
          <a:prstGeom prst="rect">
            <a:avLst/>
          </a:prstGeom>
          <a:noFill/>
        </p:spPr>
        <p:txBody>
          <a:bodyPr wrap="square">
            <a:spAutoFit/>
          </a:bodyPr>
          <a:lstStyle/>
          <a:p>
            <a:r>
              <a:rPr lang="en-GB" sz="700">
                <a:solidFill>
                  <a:schemeClr val="bg1"/>
                </a:solidFill>
                <a:latin typeface="Georgia" panose="02040502050405020303" pitchFamily="18" charset="0"/>
                <a:ea typeface="Open Sans" panose="020B0606030504020204" pitchFamily="34" charset="0"/>
                <a:cs typeface="Open Sans" panose="020B0606030504020204" pitchFamily="34" charset="0"/>
              </a:rPr>
              <a:t>© Historic Royal Palaces/ Image captured by Google</a:t>
            </a:r>
          </a:p>
        </p:txBody>
      </p:sp>
    </p:spTree>
    <p:extLst>
      <p:ext uri="{BB962C8B-B14F-4D97-AF65-F5344CB8AC3E}">
        <p14:creationId xmlns:p14="http://schemas.microsoft.com/office/powerpoint/2010/main" val="761624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C5D52E9C667049857EF49AD62084CB" ma:contentTypeVersion="15" ma:contentTypeDescription="Create a new document." ma:contentTypeScope="" ma:versionID="5fd8b6d7efdb40a20d4524132a68af20">
  <xsd:schema xmlns:xsd="http://www.w3.org/2001/XMLSchema" xmlns:xs="http://www.w3.org/2001/XMLSchema" xmlns:p="http://schemas.microsoft.com/office/2006/metadata/properties" xmlns:ns2="6a0bfff4-67be-4a96-b973-4401e8ac1668" xmlns:ns3="27d2c721-bbe5-4497-a9d1-559e178b18c7" xmlns:ns4="311830fd-edab-4bb4-afbf-658c422cd60d" targetNamespace="http://schemas.microsoft.com/office/2006/metadata/properties" ma:root="true" ma:fieldsID="4d52ad308aadd2d9c58ce529e5ea70f8" ns2:_="" ns3:_="" ns4:_="">
    <xsd:import namespace="6a0bfff4-67be-4a96-b973-4401e8ac1668"/>
    <xsd:import namespace="27d2c721-bbe5-4497-a9d1-559e178b18c7"/>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4:SharedWithUsers" minOccurs="0"/>
                <xsd:element ref="ns4:SharedWithDetails"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7d2c721-bbe5-4497-a9d1-559e178b18c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9706512-5a7f-4fec-abe7-fbe188949007}"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_dlc_DocId xmlns="6a0bfff4-67be-4a96-b973-4401e8ac1668">TMSSC-2113539110-22997</_dlc_DocId>
    <_dlc_DocIdUrl xmlns="6a0bfff4-67be-4a96-b973-4401e8ac1668">
      <Url>https://historicroyalpalaces2.sharepoint.com/sites/TMS_Schools_Communities_Workspace/_layouts/15/DocIdRedir.aspx?ID=TMSSC-2113539110-22997</Url>
      <Description>TMSSC-2113539110-22997</Description>
    </_dlc_DocIdUrl>
    <lcf76f155ced4ddcb4097134ff3c332f xmlns="27d2c721-bbe5-4497-a9d1-559e178b18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FB9993-7093-4602-89B4-0754ABB635D6}">
  <ds:schemaRefs>
    <ds:schemaRef ds:uri="http://schemas.microsoft.com/sharepoint/v3/contenttype/forms"/>
  </ds:schemaRefs>
</ds:datastoreItem>
</file>

<file path=customXml/itemProps2.xml><?xml version="1.0" encoding="utf-8"?>
<ds:datastoreItem xmlns:ds="http://schemas.openxmlformats.org/officeDocument/2006/customXml" ds:itemID="{751E4C4F-730F-447B-9223-EFF9EE3FBF95}">
  <ds:schemaRefs>
    <ds:schemaRef ds:uri="27d2c721-bbe5-4497-a9d1-559e178b18c7"/>
    <ds:schemaRef ds:uri="311830fd-edab-4bb4-afbf-658c422cd60d"/>
    <ds:schemaRef ds:uri="6a0bfff4-67be-4a96-b973-4401e8ac16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9BF3E43-FB40-4975-84B9-21C5122EA394}">
  <ds:schemaRefs>
    <ds:schemaRef ds:uri="http://schemas.microsoft.com/sharepoint/events"/>
  </ds:schemaRefs>
</ds:datastoreItem>
</file>

<file path=customXml/itemProps4.xml><?xml version="1.0" encoding="utf-8"?>
<ds:datastoreItem xmlns:ds="http://schemas.openxmlformats.org/officeDocument/2006/customXml" ds:itemID="{022F716D-3999-4713-99D6-7ABF45AB2C13}">
  <ds:schemaRefs>
    <ds:schemaRef ds:uri="http://purl.org/dc/dcmitype/"/>
    <ds:schemaRef ds:uri="6a0bfff4-67be-4a96-b973-4401e8ac1668"/>
    <ds:schemaRef ds:uri="http://www.w3.org/XML/1998/namespace"/>
    <ds:schemaRef ds:uri="http://schemas.microsoft.com/office/2006/metadata/properties"/>
    <ds:schemaRef ds:uri="27d2c721-bbe5-4497-a9d1-559e178b18c7"/>
    <ds:schemaRef ds:uri="311830fd-edab-4bb4-afbf-658c422cd60d"/>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TotalTime>
  <Words>705</Words>
  <Application>Microsoft Office PowerPoint</Application>
  <PresentationFormat>Widescreen</PresentationFormat>
  <Paragraphs>63</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Georgia</vt:lpstr>
      <vt:lpstr>Open Sans Condensed</vt:lpstr>
      <vt:lpstr>Office Theme</vt:lpstr>
      <vt:lpstr>HOW TO USE - NOTES FOR TEACHERS</vt:lpstr>
      <vt:lpstr>Mantua Fact Sheet</vt:lpstr>
      <vt:lpstr>Rockingham Mantua Front</vt:lpstr>
      <vt:lpstr>Rockingham Mantua 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Historic Royal Palaces</dc:creator>
  <cp:lastModifiedBy>Rosie Cooper</cp:lastModifiedBy>
  <cp:revision>70</cp:revision>
  <dcterms:created xsi:type="dcterms:W3CDTF">2023-08-03T09:37:27Z</dcterms:created>
  <dcterms:modified xsi:type="dcterms:W3CDTF">2025-09-29T16:13:14Z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0x01010057C5D52E9C667049857EF49AD62084CB</vt:lpwstr>
  </property>
  <property fmtid="{D5CDD505-2E9C-101B-9397-08002B2CF9AE}" pid="3" name="MediaServiceImageTags">
    <vt:lpwstr/>
  </property>
  <property fmtid="{D5CDD505-2E9C-101B-9397-08002B2CF9AE}" pid="4" name="_dlc_DocIdItemGuid">
    <vt:lpwstr>ac3f31fb-3cfc-4a7d-8d99-50acc8ec3232</vt:lpwstr>
  </property>
</Properties>
</file>