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9AEBE-D0BD-4D3C-849D-8166340893B4}" v="11" dt="2025-10-10T13:51:39.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25" autoAdjust="0"/>
  </p:normalViewPr>
  <p:slideViewPr>
    <p:cSldViewPr snapToGrid="0">
      <p:cViewPr varScale="1">
        <p:scale>
          <a:sx n="70" d="100"/>
          <a:sy n="70" d="100"/>
        </p:scale>
        <p:origin x="45" y="195"/>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1109AEBE-D0BD-4D3C-849D-8166340893B4}"/>
    <pc:docChg chg="modSld">
      <pc:chgData name="Rosie Cooper" userId="bf124abb-9a2b-4602-9121-6ae61623fa8e" providerId="ADAL" clId="{1109AEBE-D0BD-4D3C-849D-8166340893B4}" dt="2025-10-10T13:51:39.329" v="28"/>
      <pc:docMkLst>
        <pc:docMk/>
      </pc:docMkLst>
      <pc:sldChg chg="addSp modSp modNotesTx">
        <pc:chgData name="Rosie Cooper" userId="bf124abb-9a2b-4602-9121-6ae61623fa8e" providerId="ADAL" clId="{1109AEBE-D0BD-4D3C-849D-8166340893B4}" dt="2025-10-10T13:51:29.803" v="21"/>
        <pc:sldMkLst>
          <pc:docMk/>
          <pc:sldMk cId="618889587" sldId="257"/>
        </pc:sldMkLst>
        <pc:spChg chg="add mod">
          <ac:chgData name="Rosie Cooper" userId="bf124abb-9a2b-4602-9121-6ae61623fa8e" providerId="ADAL" clId="{1109AEBE-D0BD-4D3C-849D-8166340893B4}" dt="2025-10-10T13:50:02.806" v="2"/>
          <ac:spMkLst>
            <pc:docMk/>
            <pc:sldMk cId="618889587" sldId="257"/>
            <ac:spMk id="2" creationId="{F8C90BC1-6E61-8444-209A-661994F26294}"/>
          </ac:spMkLst>
        </pc:spChg>
        <pc:picChg chg="add mod">
          <ac:chgData name="Rosie Cooper" userId="bf124abb-9a2b-4602-9121-6ae61623fa8e" providerId="ADAL" clId="{1109AEBE-D0BD-4D3C-849D-8166340893B4}" dt="2025-10-10T13:51:29.803" v="21"/>
          <ac:picMkLst>
            <pc:docMk/>
            <pc:sldMk cId="618889587" sldId="257"/>
            <ac:picMk id="3" creationId="{36808732-3213-1E7E-2E06-F7AC473A9FBD}"/>
          </ac:picMkLst>
        </pc:picChg>
      </pc:sldChg>
      <pc:sldChg chg="addSp modSp">
        <pc:chgData name="Rosie Cooper" userId="bf124abb-9a2b-4602-9121-6ae61623fa8e" providerId="ADAL" clId="{1109AEBE-D0BD-4D3C-849D-8166340893B4}" dt="2025-10-10T13:51:31.454" v="22"/>
        <pc:sldMkLst>
          <pc:docMk/>
          <pc:sldMk cId="2031992817" sldId="258"/>
        </pc:sldMkLst>
        <pc:picChg chg="add mod">
          <ac:chgData name="Rosie Cooper" userId="bf124abb-9a2b-4602-9121-6ae61623fa8e" providerId="ADAL" clId="{1109AEBE-D0BD-4D3C-849D-8166340893B4}" dt="2025-10-10T13:51:31.454" v="22"/>
          <ac:picMkLst>
            <pc:docMk/>
            <pc:sldMk cId="2031992817" sldId="258"/>
            <ac:picMk id="5" creationId="{15A31A55-868A-6634-FE2C-5DB2F1F20D04}"/>
          </ac:picMkLst>
        </pc:picChg>
      </pc:sldChg>
      <pc:sldChg chg="addSp modSp">
        <pc:chgData name="Rosie Cooper" userId="bf124abb-9a2b-4602-9121-6ae61623fa8e" providerId="ADAL" clId="{1109AEBE-D0BD-4D3C-849D-8166340893B4}" dt="2025-10-10T13:51:33.570" v="23"/>
        <pc:sldMkLst>
          <pc:docMk/>
          <pc:sldMk cId="548556603" sldId="259"/>
        </pc:sldMkLst>
        <pc:picChg chg="add mod">
          <ac:chgData name="Rosie Cooper" userId="bf124abb-9a2b-4602-9121-6ae61623fa8e" providerId="ADAL" clId="{1109AEBE-D0BD-4D3C-849D-8166340893B4}" dt="2025-10-10T13:51:33.570" v="23"/>
          <ac:picMkLst>
            <pc:docMk/>
            <pc:sldMk cId="548556603" sldId="259"/>
            <ac:picMk id="4" creationId="{06A251D1-B87B-D0B9-DCED-343842983B69}"/>
          </ac:picMkLst>
        </pc:picChg>
      </pc:sldChg>
      <pc:sldChg chg="addSp modSp">
        <pc:chgData name="Rosie Cooper" userId="bf124abb-9a2b-4602-9121-6ae61623fa8e" providerId="ADAL" clId="{1109AEBE-D0BD-4D3C-849D-8166340893B4}" dt="2025-10-10T13:51:35.225" v="24"/>
        <pc:sldMkLst>
          <pc:docMk/>
          <pc:sldMk cId="1144552762" sldId="260"/>
        </pc:sldMkLst>
        <pc:picChg chg="add mod">
          <ac:chgData name="Rosie Cooper" userId="bf124abb-9a2b-4602-9121-6ae61623fa8e" providerId="ADAL" clId="{1109AEBE-D0BD-4D3C-849D-8166340893B4}" dt="2025-10-10T13:51:35.225" v="24"/>
          <ac:picMkLst>
            <pc:docMk/>
            <pc:sldMk cId="1144552762" sldId="260"/>
            <ac:picMk id="5" creationId="{3D7F630D-1E8C-E342-0989-7691DEBDFB28}"/>
          </ac:picMkLst>
        </pc:picChg>
      </pc:sldChg>
      <pc:sldChg chg="addSp modSp">
        <pc:chgData name="Rosie Cooper" userId="bf124abb-9a2b-4602-9121-6ae61623fa8e" providerId="ADAL" clId="{1109AEBE-D0BD-4D3C-849D-8166340893B4}" dt="2025-10-10T13:51:36.134" v="25"/>
        <pc:sldMkLst>
          <pc:docMk/>
          <pc:sldMk cId="3710548769" sldId="261"/>
        </pc:sldMkLst>
        <pc:picChg chg="add mod">
          <ac:chgData name="Rosie Cooper" userId="bf124abb-9a2b-4602-9121-6ae61623fa8e" providerId="ADAL" clId="{1109AEBE-D0BD-4D3C-849D-8166340893B4}" dt="2025-10-10T13:51:36.134" v="25"/>
          <ac:picMkLst>
            <pc:docMk/>
            <pc:sldMk cId="3710548769" sldId="261"/>
            <ac:picMk id="4" creationId="{7B718F58-AFD4-DBEA-CC6B-45B7A75F56D4}"/>
          </ac:picMkLst>
        </pc:picChg>
      </pc:sldChg>
      <pc:sldChg chg="addSp modSp">
        <pc:chgData name="Rosie Cooper" userId="bf124abb-9a2b-4602-9121-6ae61623fa8e" providerId="ADAL" clId="{1109AEBE-D0BD-4D3C-849D-8166340893B4}" dt="2025-10-10T13:51:37.205" v="26"/>
        <pc:sldMkLst>
          <pc:docMk/>
          <pc:sldMk cId="2108495706" sldId="262"/>
        </pc:sldMkLst>
        <pc:picChg chg="add mod">
          <ac:chgData name="Rosie Cooper" userId="bf124abb-9a2b-4602-9121-6ae61623fa8e" providerId="ADAL" clId="{1109AEBE-D0BD-4D3C-849D-8166340893B4}" dt="2025-10-10T13:51:37.205" v="26"/>
          <ac:picMkLst>
            <pc:docMk/>
            <pc:sldMk cId="2108495706" sldId="262"/>
            <ac:picMk id="5" creationId="{13821921-3E5C-DB05-55B8-1F7BE91F4AF6}"/>
          </ac:picMkLst>
        </pc:picChg>
      </pc:sldChg>
      <pc:sldChg chg="addSp modSp">
        <pc:chgData name="Rosie Cooper" userId="bf124abb-9a2b-4602-9121-6ae61623fa8e" providerId="ADAL" clId="{1109AEBE-D0BD-4D3C-849D-8166340893B4}" dt="2025-10-10T13:51:38.031" v="27"/>
        <pc:sldMkLst>
          <pc:docMk/>
          <pc:sldMk cId="3579197830" sldId="263"/>
        </pc:sldMkLst>
        <pc:picChg chg="add mod">
          <ac:chgData name="Rosie Cooper" userId="bf124abb-9a2b-4602-9121-6ae61623fa8e" providerId="ADAL" clId="{1109AEBE-D0BD-4D3C-849D-8166340893B4}" dt="2025-10-10T13:51:38.031" v="27"/>
          <ac:picMkLst>
            <pc:docMk/>
            <pc:sldMk cId="3579197830" sldId="263"/>
            <ac:picMk id="5" creationId="{82E8E30F-9BD3-91C8-3B15-1B9212642C1F}"/>
          </ac:picMkLst>
        </pc:picChg>
      </pc:sldChg>
      <pc:sldChg chg="addSp modSp">
        <pc:chgData name="Rosie Cooper" userId="bf124abb-9a2b-4602-9121-6ae61623fa8e" providerId="ADAL" clId="{1109AEBE-D0BD-4D3C-849D-8166340893B4}" dt="2025-10-10T13:51:39.329" v="28"/>
        <pc:sldMkLst>
          <pc:docMk/>
          <pc:sldMk cId="90599380" sldId="264"/>
        </pc:sldMkLst>
        <pc:picChg chg="add mod">
          <ac:chgData name="Rosie Cooper" userId="bf124abb-9a2b-4602-9121-6ae61623fa8e" providerId="ADAL" clId="{1109AEBE-D0BD-4D3C-849D-8166340893B4}" dt="2025-10-10T13:51:39.329" v="28"/>
          <ac:picMkLst>
            <pc:docMk/>
            <pc:sldMk cId="90599380" sldId="264"/>
            <ac:picMk id="5" creationId="{E28F7CDC-38DC-882B-72FF-13741018CE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BE79D-AE14-49F8-A150-2861D090A8A9}" type="datetimeFigureOut">
              <a:rPr lang="en-GB" smtClean="0"/>
              <a:t>10/10/2025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8DA19-841D-4D62-AD52-68D16AA225A2}" type="slidenum">
              <a:rPr lang="en-GB" smtClean="0"/>
              <a:t>‹#›</a:t>
            </a:fld>
            <a:endParaRPr lang="en-GB"/>
          </a:p>
        </p:txBody>
      </p:sp>
    </p:spTree>
    <p:extLst>
      <p:ext uri="{BB962C8B-B14F-4D97-AF65-F5344CB8AC3E}">
        <p14:creationId xmlns:p14="http://schemas.microsoft.com/office/powerpoint/2010/main" val="56749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ridgemanimages.com/en/oliver-isaac/reine-elisabeth-i-le-portrait-arc-en-ciel-vers-1600-huile-sur-panneau/huile-sur-toile/asset/739819"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600" b="1" dirty="0">
                <a:solidFill>
                  <a:srgbClr val="38224F"/>
                </a:solidFill>
                <a:effectLst/>
                <a:latin typeface="Georgia" panose="02040502050405020303" pitchFamily="18" charset="0"/>
              </a:rPr>
              <a:t>Disclaimer and Use Terms</a:t>
            </a:r>
            <a:endParaRPr lang="en-GB" sz="1600" b="1" dirty="0">
              <a:solidFill>
                <a:srgbClr val="38224F"/>
              </a:solidFill>
              <a:effectLst/>
              <a:latin typeface="Calibri" panose="020F0502020204030204" pitchFamily="34" charset="0"/>
            </a:endParaRPr>
          </a:p>
          <a:p>
            <a:pPr algn="l"/>
            <a:r>
              <a:rPr lang="en-GB" sz="1200" b="0" dirty="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p>
          <a:p>
            <a:pPr algn="l"/>
            <a:endParaRPr lang="en-GB" sz="1200" b="0" dirty="0">
              <a:solidFill>
                <a:srgbClr val="242424"/>
              </a:solidFill>
              <a:effectLst/>
              <a:latin typeface="Georgia" panose="02040502050405020303" pitchFamily="18" charset="0"/>
            </a:endParaRPr>
          </a:p>
          <a:p>
            <a:pPr algn="l"/>
            <a:endParaRPr lang="en-GB" sz="1200" b="0" dirty="0">
              <a:solidFill>
                <a:srgbClr val="242424"/>
              </a:solidFill>
              <a:effectLst/>
              <a:latin typeface="Calibri" panose="020F0502020204030204" pitchFamily="34" charset="0"/>
            </a:endParaRPr>
          </a:p>
          <a:p>
            <a:pPr rtl="0" fontAlgn="base"/>
            <a:r>
              <a:rPr lang="en-GB" sz="1200" b="0" i="0" kern="1200" dirty="0">
                <a:solidFill>
                  <a:schemeClr val="tx1"/>
                </a:solidFill>
                <a:effectLst/>
                <a:latin typeface="+mn-lt"/>
                <a:ea typeface="+mn-ea"/>
                <a:cs typeface="+mn-cs"/>
              </a:rPr>
              <a:t>The Rainbow Portrait of Elizabeth I uses her clothing to illustrate her power and position. She uses symbols incorporated into her clothing to communicate different ideas: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The portrait shows that she is vibrant, youthful, goddess-like, other worldly and totally in control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Snake represents knowledge and intelligence and the and the heart shaped jewel in it’s mouth represents mercy.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The eyes and ears painted on the orange taffeta mantel show that Elizabeth I is omnipresent - she sees and hears everything.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The wings in this painting symbolise Elizabeth’s heavenly knowledge and divine power – she believed she ruled England because God had put her there.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The pearls represent purity </a:t>
            </a:r>
          </a:p>
          <a:p>
            <a:endParaRPr lang="en-GB" dirty="0"/>
          </a:p>
          <a:p>
            <a:r>
              <a:rPr lang="en-GB" dirty="0">
                <a:hlinkClick r:id="rId3"/>
              </a:rPr>
              <a:t>Image of Queen Elizabeth I, 'The Rainbow Portrait', c.1600 (oil on panel) by Oliver, Isaac (c.1565-1617)</a:t>
            </a:r>
            <a:endParaRPr lang="en-GB" dirty="0"/>
          </a:p>
        </p:txBody>
      </p:sp>
      <p:sp>
        <p:nvSpPr>
          <p:cNvPr id="4" name="Slide Number Placeholder 3"/>
          <p:cNvSpPr>
            <a:spLocks noGrp="1"/>
          </p:cNvSpPr>
          <p:nvPr>
            <p:ph type="sldNum" sz="quarter" idx="5"/>
          </p:nvPr>
        </p:nvSpPr>
        <p:spPr/>
        <p:txBody>
          <a:bodyPr/>
          <a:lstStyle/>
          <a:p>
            <a:fld id="{69F8DA19-841D-4D62-AD52-68D16AA225A2}" type="slidenum">
              <a:rPr lang="en-GB" smtClean="0"/>
              <a:t>1</a:t>
            </a:fld>
            <a:endParaRPr lang="en-GB"/>
          </a:p>
        </p:txBody>
      </p:sp>
    </p:spTree>
    <p:extLst>
      <p:ext uri="{BB962C8B-B14F-4D97-AF65-F5344CB8AC3E}">
        <p14:creationId xmlns:p14="http://schemas.microsoft.com/office/powerpoint/2010/main" val="276529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a:solidFill>
                  <a:schemeClr val="tx1"/>
                </a:solidFill>
                <a:effectLst/>
                <a:latin typeface="+mn-lt"/>
                <a:ea typeface="+mn-ea"/>
                <a:cs typeface="+mn-cs"/>
              </a:rPr>
              <a:t>The Rockingham Mantua </a:t>
            </a:r>
          </a:p>
          <a:p>
            <a:pPr rtl="0" fontAlgn="base"/>
            <a:r>
              <a:rPr lang="en-GB" sz="1200" b="0" i="0" kern="1200">
                <a:solidFill>
                  <a:schemeClr val="tx1"/>
                </a:solidFill>
                <a:effectLst/>
                <a:latin typeface="+mn-lt"/>
                <a:ea typeface="+mn-ea"/>
                <a:cs typeface="+mn-cs"/>
              </a:rPr>
              <a:t>The Rockingham Mantua is a perfect example of court dress, showcasing wealth and status. It was likely worn by Mary, Marchioness of Rockingham, wife of British Prime Minister Charles Watson-Wentworth. It is: </a:t>
            </a:r>
          </a:p>
          <a:p>
            <a:pPr marL="171450" indent="-171450" rtl="0" fontAlgn="base">
              <a:buFont typeface="Arial" panose="020B0604020202020204" pitchFamily="34" charset="0"/>
              <a:buChar char="•"/>
            </a:pPr>
            <a:r>
              <a:rPr lang="en-GB" sz="1200" b="0" i="0" kern="1200">
                <a:solidFill>
                  <a:schemeClr val="tx1"/>
                </a:solidFill>
                <a:effectLst/>
                <a:latin typeface="+mn-lt"/>
                <a:ea typeface="+mn-ea"/>
                <a:cs typeface="+mn-cs"/>
              </a:rPr>
              <a:t>Made of French silk satin brocaded with silver thread, featuring floral design. </a:t>
            </a:r>
          </a:p>
          <a:p>
            <a:pPr marL="171450" indent="-171450" rtl="0" fontAlgn="base">
              <a:buFont typeface="Arial" panose="020B0604020202020204" pitchFamily="34" charset="0"/>
              <a:buChar char="•"/>
            </a:pPr>
            <a:r>
              <a:rPr lang="en-GB" sz="1200" b="0" i="0" kern="1200">
                <a:solidFill>
                  <a:schemeClr val="tx1"/>
                </a:solidFill>
                <a:effectLst/>
                <a:latin typeface="+mn-lt"/>
                <a:ea typeface="+mn-ea"/>
                <a:cs typeface="+mn-cs"/>
              </a:rPr>
              <a:t>Trimmed with silver lace </a:t>
            </a:r>
          </a:p>
          <a:p>
            <a:pPr marL="171450" indent="-171450" rtl="0" fontAlgn="base">
              <a:buFont typeface="Arial" panose="020B0604020202020204" pitchFamily="34" charset="0"/>
              <a:buChar char="•"/>
            </a:pPr>
            <a:r>
              <a:rPr lang="en-GB" sz="1200" b="0" i="0" kern="1200">
                <a:solidFill>
                  <a:schemeClr val="tx1"/>
                </a:solidFill>
                <a:effectLst/>
                <a:latin typeface="+mn-lt"/>
                <a:ea typeface="+mn-ea"/>
                <a:cs typeface="+mn-cs"/>
              </a:rPr>
              <a:t>Made using 14 meters of fabric, it would cost over £10,000 today. </a:t>
            </a:r>
          </a:p>
          <a:p>
            <a:pPr marL="171450" indent="-171450" rtl="0" fontAlgn="base">
              <a:buFont typeface="Arial" panose="020B0604020202020204" pitchFamily="34" charset="0"/>
              <a:buChar char="•"/>
            </a:pPr>
            <a:r>
              <a:rPr lang="en-GB" sz="1200" b="0" i="0" kern="1200">
                <a:solidFill>
                  <a:schemeClr val="tx1"/>
                </a:solidFill>
                <a:effectLst/>
                <a:latin typeface="+mn-lt"/>
                <a:ea typeface="+mn-ea"/>
                <a:cs typeface="+mn-cs"/>
              </a:rPr>
              <a:t>Likely worn by Mary, Marchioness of Rockingham, wife of British Prime Minister Charles Watson-Wentworth. </a:t>
            </a:r>
          </a:p>
          <a:p>
            <a:endParaRPr lang="en-GB"/>
          </a:p>
        </p:txBody>
      </p:sp>
      <p:sp>
        <p:nvSpPr>
          <p:cNvPr id="4" name="Slide Number Placeholder 3"/>
          <p:cNvSpPr>
            <a:spLocks noGrp="1"/>
          </p:cNvSpPr>
          <p:nvPr>
            <p:ph type="sldNum" sz="quarter" idx="5"/>
          </p:nvPr>
        </p:nvSpPr>
        <p:spPr/>
        <p:txBody>
          <a:bodyPr/>
          <a:lstStyle/>
          <a:p>
            <a:fld id="{69F8DA19-841D-4D62-AD52-68D16AA225A2}" type="slidenum">
              <a:rPr lang="en-GB" smtClean="0"/>
              <a:t>2</a:t>
            </a:fld>
            <a:endParaRPr lang="en-GB"/>
          </a:p>
        </p:txBody>
      </p:sp>
    </p:spTree>
    <p:extLst>
      <p:ext uri="{BB962C8B-B14F-4D97-AF65-F5344CB8AC3E}">
        <p14:creationId xmlns:p14="http://schemas.microsoft.com/office/powerpoint/2010/main" val="286840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a:solidFill>
                  <a:schemeClr val="tx1"/>
                </a:solidFill>
                <a:effectLst/>
                <a:latin typeface="+mn-lt"/>
                <a:ea typeface="+mn-ea"/>
                <a:cs typeface="+mn-cs"/>
              </a:rPr>
              <a:t>18</a:t>
            </a:r>
            <a:r>
              <a:rPr lang="en-GB" sz="1200" b="0" i="0" kern="1200" baseline="30000">
                <a:solidFill>
                  <a:schemeClr val="tx1"/>
                </a:solidFill>
                <a:effectLst/>
                <a:latin typeface="+mn-lt"/>
                <a:ea typeface="+mn-ea"/>
                <a:cs typeface="+mn-cs"/>
              </a:rPr>
              <a:t>th</a:t>
            </a:r>
            <a:r>
              <a:rPr lang="en-GB" sz="1200" b="0" i="0" kern="1200">
                <a:solidFill>
                  <a:schemeClr val="tx1"/>
                </a:solidFill>
                <a:effectLst/>
                <a:latin typeface="+mn-lt"/>
                <a:ea typeface="+mn-ea"/>
                <a:cs typeface="+mn-cs"/>
              </a:rPr>
              <a:t> century court suit c. 1780 </a:t>
            </a:r>
          </a:p>
          <a:p>
            <a:pPr rtl="0" fontAlgn="base"/>
            <a:r>
              <a:rPr lang="en-GB" sz="1200" b="0" i="0" kern="1200">
                <a:solidFill>
                  <a:schemeClr val="tx1"/>
                </a:solidFill>
                <a:effectLst/>
                <a:latin typeface="+mn-lt"/>
                <a:ea typeface="+mn-ea"/>
                <a:cs typeface="+mn-cs"/>
              </a:rPr>
              <a:t>from the 1700s to present day, dressing to attend a royal court has always required you to dress your best. This richly embroidered 18th-century court suit, made entirely by hand, showcases the extravagant and colourful fashion worn by wealthy men at royal court. Such garments took months to make and were so expensive that courtiers sometimes mortgaged their homes to afford them. Though once essential for social advancement, this elaborate style fell out of general fashion by the century’s end, remaining mostly as formal court dress. </a:t>
            </a:r>
          </a:p>
          <a:p>
            <a:endParaRPr lang="en-GB"/>
          </a:p>
        </p:txBody>
      </p:sp>
      <p:sp>
        <p:nvSpPr>
          <p:cNvPr id="4" name="Slide Number Placeholder 3"/>
          <p:cNvSpPr>
            <a:spLocks noGrp="1"/>
          </p:cNvSpPr>
          <p:nvPr>
            <p:ph type="sldNum" sz="quarter" idx="5"/>
          </p:nvPr>
        </p:nvSpPr>
        <p:spPr/>
        <p:txBody>
          <a:bodyPr/>
          <a:lstStyle/>
          <a:p>
            <a:fld id="{69F8DA19-841D-4D62-AD52-68D16AA225A2}" type="slidenum">
              <a:rPr lang="en-GB" smtClean="0"/>
              <a:t>3</a:t>
            </a:fld>
            <a:endParaRPr lang="en-GB"/>
          </a:p>
        </p:txBody>
      </p:sp>
    </p:spTree>
    <p:extLst>
      <p:ext uri="{BB962C8B-B14F-4D97-AF65-F5344CB8AC3E}">
        <p14:creationId xmlns:p14="http://schemas.microsoft.com/office/powerpoint/2010/main" val="287076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Japanese Court Suit c. early 1900s </a:t>
            </a: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This Japanese court suit, </a:t>
            </a:r>
            <a:r>
              <a:rPr lang="en-GB" sz="1200" b="0" i="1" kern="1200" err="1">
                <a:solidFill>
                  <a:schemeClr val="tx1"/>
                </a:solidFill>
                <a:effectLst/>
                <a:latin typeface="+mn-lt"/>
                <a:ea typeface="+mn-ea"/>
                <a:cs typeface="+mn-cs"/>
              </a:rPr>
              <a:t>taireifuku</a:t>
            </a:r>
            <a:r>
              <a:rPr lang="en-GB" sz="1200" b="0" i="0" kern="1200">
                <a:solidFill>
                  <a:schemeClr val="tx1"/>
                </a:solidFill>
                <a:effectLst/>
                <a:latin typeface="+mn-lt"/>
                <a:ea typeface="+mn-ea"/>
                <a:cs typeface="+mn-cs"/>
              </a:rPr>
              <a:t>, is made from a dark woollen cloth with a white silk lining. It has metal buttons and is embellished with gold raised-work embroidery. It is probably from the early 20th century </a:t>
            </a:r>
            <a:endParaRPr lang="en-GB"/>
          </a:p>
        </p:txBody>
      </p:sp>
      <p:sp>
        <p:nvSpPr>
          <p:cNvPr id="4" name="Slide Number Placeholder 3"/>
          <p:cNvSpPr>
            <a:spLocks noGrp="1"/>
          </p:cNvSpPr>
          <p:nvPr>
            <p:ph type="sldNum" sz="quarter" idx="5"/>
          </p:nvPr>
        </p:nvSpPr>
        <p:spPr/>
        <p:txBody>
          <a:bodyPr/>
          <a:lstStyle/>
          <a:p>
            <a:fld id="{69F8DA19-841D-4D62-AD52-68D16AA225A2}" type="slidenum">
              <a:rPr lang="en-GB" smtClean="0"/>
              <a:t>4</a:t>
            </a:fld>
            <a:endParaRPr lang="en-GB"/>
          </a:p>
        </p:txBody>
      </p:sp>
    </p:spTree>
    <p:extLst>
      <p:ext uri="{BB962C8B-B14F-4D97-AF65-F5344CB8AC3E}">
        <p14:creationId xmlns:p14="http://schemas.microsoft.com/office/powerpoint/2010/main" val="398940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a:solidFill>
                  <a:schemeClr val="tx1"/>
                </a:solidFill>
                <a:effectLst/>
                <a:latin typeface="+mn-lt"/>
                <a:ea typeface="+mn-ea"/>
                <a:cs typeface="+mn-cs"/>
              </a:rPr>
              <a:t>Dress worn by Queen Victoria, designed by Martha Dudley1898 </a:t>
            </a:r>
          </a:p>
          <a:p>
            <a:pPr rtl="0" fontAlgn="base"/>
            <a:r>
              <a:rPr lang="en-GB" sz="1200" b="0" i="0" kern="1200">
                <a:solidFill>
                  <a:schemeClr val="tx1"/>
                </a:solidFill>
                <a:effectLst/>
                <a:latin typeface="+mn-lt"/>
                <a:ea typeface="+mn-ea"/>
                <a:cs typeface="+mn-cs"/>
              </a:rPr>
              <a:t>Queen Victoria wore black mourning clothes from Prince Albert’s death in 1861 until her own, reflecting her deep grief and shaping a distinct, recognisable public image. This particular dress, made of satin and crepe with lightweight chiffon sleeves for summer wear, combines rich textures to create a sense of majesty. Accompanied by a note and royal seal verifying its origin from Osborne House, it’s an example of the royal garments often gifted to loyal household staff and preserved with documented provenance. </a:t>
            </a:r>
          </a:p>
          <a:p>
            <a:pPr rtl="0" fontAlgn="base"/>
            <a:r>
              <a:rPr lang="en-GB" sz="1200" b="0" i="0" kern="1200">
                <a:solidFill>
                  <a:schemeClr val="tx1"/>
                </a:solidFill>
                <a:effectLst/>
                <a:latin typeface="+mn-lt"/>
                <a:ea typeface="+mn-ea"/>
                <a:cs typeface="+mn-cs"/>
              </a:rPr>
              <a:t> </a:t>
            </a:r>
          </a:p>
          <a:p>
            <a:endParaRPr lang="en-GB"/>
          </a:p>
        </p:txBody>
      </p:sp>
      <p:sp>
        <p:nvSpPr>
          <p:cNvPr id="4" name="Slide Number Placeholder 3"/>
          <p:cNvSpPr>
            <a:spLocks noGrp="1"/>
          </p:cNvSpPr>
          <p:nvPr>
            <p:ph type="sldNum" sz="quarter" idx="5"/>
          </p:nvPr>
        </p:nvSpPr>
        <p:spPr/>
        <p:txBody>
          <a:bodyPr/>
          <a:lstStyle/>
          <a:p>
            <a:fld id="{69F8DA19-841D-4D62-AD52-68D16AA225A2}" type="slidenum">
              <a:rPr lang="en-GB" smtClean="0"/>
              <a:t>5</a:t>
            </a:fld>
            <a:endParaRPr lang="en-GB"/>
          </a:p>
        </p:txBody>
      </p:sp>
    </p:spTree>
    <p:extLst>
      <p:ext uri="{BB962C8B-B14F-4D97-AF65-F5344CB8AC3E}">
        <p14:creationId xmlns:p14="http://schemas.microsoft.com/office/powerpoint/2010/main" val="349715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a:solidFill>
                  <a:schemeClr val="tx1"/>
                </a:solidFill>
                <a:effectLst/>
                <a:latin typeface="+mn-lt"/>
                <a:ea typeface="+mn-ea"/>
                <a:cs typeface="+mn-cs"/>
              </a:rPr>
              <a:t>Yeoman Warder uniform </a:t>
            </a:r>
          </a:p>
          <a:p>
            <a:pPr rtl="0" fontAlgn="base"/>
            <a:r>
              <a:rPr lang="en-GB" sz="1200" b="0" i="0" kern="1200">
                <a:solidFill>
                  <a:schemeClr val="tx1"/>
                </a:solidFill>
                <a:effectLst/>
                <a:latin typeface="+mn-lt"/>
                <a:ea typeface="+mn-ea"/>
                <a:cs typeface="+mn-cs"/>
              </a:rPr>
              <a:t>Uniforms are both practical items and a way to create a sense of belonging, convey status and identity within an official workplace. Uniforms in royal settings follow particularly strict codes, based upon protocols which can be hundreds of years old. </a:t>
            </a:r>
          </a:p>
          <a:p>
            <a:pPr rtl="0" fontAlgn="base"/>
            <a:r>
              <a:rPr lang="en-GB" sz="1200" b="0" i="0" kern="1200">
                <a:solidFill>
                  <a:schemeClr val="tx1"/>
                </a:solidFill>
                <a:effectLst/>
                <a:latin typeface="+mn-lt"/>
                <a:ea typeface="+mn-ea"/>
                <a:cs typeface="+mn-cs"/>
              </a:rPr>
              <a:t> </a:t>
            </a:r>
          </a:p>
          <a:p>
            <a:pPr fontAlgn="base"/>
            <a:r>
              <a:rPr lang="en-GB"/>
              <a:t>The Yeoman Warders trace their origins back to the reign of Henry VII in the late 15th century when they were established as a royal bodyguard but are a separate entity from the Yeoman of the Guard corps of Royal Bodyguards of the British monarch, although the uniform is are very similar, the latter wearing also a cross belt from the left shoulder, used originally to support a short firearm. </a:t>
            </a:r>
          </a:p>
          <a:p>
            <a:pPr fontAlgn="base"/>
            <a:r>
              <a:rPr lang="en-GB"/>
              <a:t> </a:t>
            </a:r>
          </a:p>
          <a:p>
            <a:pPr rtl="0" fontAlgn="base"/>
            <a:endParaRPr lang="en-GB" sz="1200" b="0" i="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69F8DA19-841D-4D62-AD52-68D16AA225A2}" type="slidenum">
              <a:rPr lang="en-GB" smtClean="0"/>
              <a:t>6</a:t>
            </a:fld>
            <a:endParaRPr lang="en-GB"/>
          </a:p>
        </p:txBody>
      </p:sp>
    </p:spTree>
    <p:extLst>
      <p:ext uri="{BB962C8B-B14F-4D97-AF65-F5344CB8AC3E}">
        <p14:creationId xmlns:p14="http://schemas.microsoft.com/office/powerpoint/2010/main" val="160985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a:solidFill>
                  <a:schemeClr val="tx1"/>
                </a:solidFill>
                <a:effectLst/>
                <a:latin typeface="+mn-lt"/>
                <a:ea typeface="+mn-ea"/>
                <a:cs typeface="+mn-cs"/>
              </a:rPr>
              <a:t>Evening dress worn by Diana, Princess of Wales, designed by Bruce Oldfield 1987 </a:t>
            </a:r>
          </a:p>
          <a:p>
            <a:pPr rtl="0" fontAlgn="base"/>
            <a:r>
              <a:rPr lang="en-GB" sz="1200" b="0" i="0" kern="1200">
                <a:solidFill>
                  <a:schemeClr val="tx1"/>
                </a:solidFill>
                <a:effectLst/>
                <a:latin typeface="+mn-lt"/>
                <a:ea typeface="+mn-ea"/>
                <a:cs typeface="+mn-cs"/>
              </a:rPr>
              <a:t>This silk evening gown with beaded embroidery was worn by Diana, Princess of Wales during a 1986 state visit to Saudi Arabia, designed with long sleeves and a high neckline to respect local customs. Created by British designer Bruce Oldfield, a favourite of Diana’s, the gown reflects 1980s fashion with its wide shoulders and dropped waist. In 1997, Diana sold this dress at a charity auction in New York, raising millions for HIV/AIDS and cancer causes. </a:t>
            </a:r>
          </a:p>
          <a:p>
            <a:endParaRPr lang="en-GB"/>
          </a:p>
        </p:txBody>
      </p:sp>
      <p:sp>
        <p:nvSpPr>
          <p:cNvPr id="4" name="Slide Number Placeholder 3"/>
          <p:cNvSpPr>
            <a:spLocks noGrp="1"/>
          </p:cNvSpPr>
          <p:nvPr>
            <p:ph type="sldNum" sz="quarter" idx="5"/>
          </p:nvPr>
        </p:nvSpPr>
        <p:spPr/>
        <p:txBody>
          <a:bodyPr/>
          <a:lstStyle/>
          <a:p>
            <a:fld id="{69F8DA19-841D-4D62-AD52-68D16AA225A2}" type="slidenum">
              <a:rPr lang="en-GB" smtClean="0"/>
              <a:t>7</a:t>
            </a:fld>
            <a:endParaRPr lang="en-GB"/>
          </a:p>
        </p:txBody>
      </p:sp>
    </p:spTree>
    <p:extLst>
      <p:ext uri="{BB962C8B-B14F-4D97-AF65-F5344CB8AC3E}">
        <p14:creationId xmlns:p14="http://schemas.microsoft.com/office/powerpoint/2010/main" val="326342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Debutante dress, designed by Worth1958 </a:t>
            </a:r>
          </a:p>
          <a:p>
            <a:pPr rtl="0" fontAlgn="base"/>
            <a:r>
              <a:rPr lang="en-GB" sz="1200" b="0" i="0" kern="1200" dirty="0">
                <a:solidFill>
                  <a:schemeClr val="tx1"/>
                </a:solidFill>
                <a:effectLst/>
                <a:latin typeface="+mn-lt"/>
                <a:ea typeface="+mn-ea"/>
                <a:cs typeface="+mn-cs"/>
              </a:rPr>
              <a:t>This debutante dress was worn by Georgina Grattan-Bellew during the 1958 season—the final year debutantes were presented at court. Designed by Worth London, it represents both the glamour and social expectations of upper-class women in post-war Britain. The end of the debutante tradition marked a broader cultural shift toward a more egalitarian society, as women increasingly sought education and careers over traditional roles. </a:t>
            </a:r>
          </a:p>
          <a:p>
            <a:endParaRPr lang="en-GB" dirty="0"/>
          </a:p>
        </p:txBody>
      </p:sp>
      <p:sp>
        <p:nvSpPr>
          <p:cNvPr id="4" name="Slide Number Placeholder 3"/>
          <p:cNvSpPr>
            <a:spLocks noGrp="1"/>
          </p:cNvSpPr>
          <p:nvPr>
            <p:ph type="sldNum" sz="quarter" idx="5"/>
          </p:nvPr>
        </p:nvSpPr>
        <p:spPr/>
        <p:txBody>
          <a:bodyPr/>
          <a:lstStyle/>
          <a:p>
            <a:fld id="{69F8DA19-841D-4D62-AD52-68D16AA225A2}" type="slidenum">
              <a:rPr lang="en-GB" smtClean="0"/>
              <a:t>8</a:t>
            </a:fld>
            <a:endParaRPr lang="en-GB"/>
          </a:p>
        </p:txBody>
      </p:sp>
    </p:spTree>
    <p:extLst>
      <p:ext uri="{BB962C8B-B14F-4D97-AF65-F5344CB8AC3E}">
        <p14:creationId xmlns:p14="http://schemas.microsoft.com/office/powerpoint/2010/main" val="324959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479D-835A-0C40-AECF-ABA68374A92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698717B-8339-BA2B-E14E-FB0BBF1968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AC1483C-8C2A-4E12-BC0B-1E0DE3E8A704}"/>
              </a:ext>
            </a:extLst>
          </p:cNvPr>
          <p:cNvSpPr>
            <a:spLocks noGrp="1"/>
          </p:cNvSpPr>
          <p:nvPr>
            <p:ph type="dt" sz="half" idx="10"/>
          </p:nvPr>
        </p:nvSpPr>
        <p:spPr/>
        <p:txBody>
          <a:bodyPr/>
          <a:lstStyle/>
          <a:p>
            <a:fld id="{BAFF8D3F-6643-4EB6-9D2F-F081E348DE86}" type="datetimeFigureOut">
              <a:rPr lang="en-GB" smtClean="0"/>
              <a:t>10/10/2025</a:t>
            </a:fld>
            <a:endParaRPr lang="en-GB"/>
          </a:p>
        </p:txBody>
      </p:sp>
      <p:sp>
        <p:nvSpPr>
          <p:cNvPr id="5" name="Footer Placeholder 4">
            <a:extLst>
              <a:ext uri="{FF2B5EF4-FFF2-40B4-BE49-F238E27FC236}">
                <a16:creationId xmlns:a16="http://schemas.microsoft.com/office/drawing/2014/main" id="{D69DA302-E182-11E2-88EE-9DC51740CA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E2327E-ABD2-ECDC-BF1A-8D89573A6DAB}"/>
              </a:ext>
            </a:extLst>
          </p:cNvPr>
          <p:cNvSpPr>
            <a:spLocks noGrp="1"/>
          </p:cNvSpPr>
          <p:nvPr>
            <p:ph type="sldNum" sz="quarter" idx="12"/>
          </p:nvPr>
        </p:nvSpPr>
        <p:spPr/>
        <p:txBody>
          <a:bodyPr/>
          <a:lstStyle/>
          <a:p>
            <a:fld id="{C847537C-AFBD-425B-8A62-A1948F1CC577}" type="slidenum">
              <a:rPr lang="en-GB" smtClean="0"/>
              <a:t>‹#›</a:t>
            </a:fld>
            <a:endParaRPr lang="en-GB"/>
          </a:p>
        </p:txBody>
      </p:sp>
    </p:spTree>
    <p:extLst>
      <p:ext uri="{BB962C8B-B14F-4D97-AF65-F5344CB8AC3E}">
        <p14:creationId xmlns:p14="http://schemas.microsoft.com/office/powerpoint/2010/main" val="2889665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8C62D-BBEE-D627-4B57-44FEE6299B7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92A8895-C0A5-316A-5EF1-BC09CF19DB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AEE355-E885-CB29-0EF2-72A16A7EEE70}"/>
              </a:ext>
            </a:extLst>
          </p:cNvPr>
          <p:cNvSpPr>
            <a:spLocks noGrp="1"/>
          </p:cNvSpPr>
          <p:nvPr>
            <p:ph type="dt" sz="half" idx="10"/>
          </p:nvPr>
        </p:nvSpPr>
        <p:spPr/>
        <p:txBody>
          <a:bodyPr/>
          <a:lstStyle/>
          <a:p>
            <a:fld id="{BAFF8D3F-6643-4EB6-9D2F-F081E348DE86}" type="datetimeFigureOut">
              <a:rPr lang="en-GB" smtClean="0"/>
              <a:t>10/10/2025</a:t>
            </a:fld>
            <a:endParaRPr lang="en-GB"/>
          </a:p>
        </p:txBody>
      </p:sp>
      <p:sp>
        <p:nvSpPr>
          <p:cNvPr id="5" name="Footer Placeholder 4">
            <a:extLst>
              <a:ext uri="{FF2B5EF4-FFF2-40B4-BE49-F238E27FC236}">
                <a16:creationId xmlns:a16="http://schemas.microsoft.com/office/drawing/2014/main" id="{A7709EEF-B48D-3877-6FB0-18A57627FC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ACA05A-E3F0-AFCF-F8F7-6A332B5ED155}"/>
              </a:ext>
            </a:extLst>
          </p:cNvPr>
          <p:cNvSpPr>
            <a:spLocks noGrp="1"/>
          </p:cNvSpPr>
          <p:nvPr>
            <p:ph type="sldNum" sz="quarter" idx="12"/>
          </p:nvPr>
        </p:nvSpPr>
        <p:spPr/>
        <p:txBody>
          <a:bodyPr/>
          <a:lstStyle/>
          <a:p>
            <a:fld id="{C847537C-AFBD-425B-8A62-A1948F1CC577}" type="slidenum">
              <a:rPr lang="en-GB" smtClean="0"/>
              <a:t>‹#›</a:t>
            </a:fld>
            <a:endParaRPr lang="en-GB"/>
          </a:p>
        </p:txBody>
      </p:sp>
    </p:spTree>
    <p:extLst>
      <p:ext uri="{BB962C8B-B14F-4D97-AF65-F5344CB8AC3E}">
        <p14:creationId xmlns:p14="http://schemas.microsoft.com/office/powerpoint/2010/main" val="369634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8DB17F-B8C0-C741-0494-619C7FF9665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A287731-C419-1F8A-2CC3-B52CFFDA67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EC5288-4980-9312-03B5-313456083B5D}"/>
              </a:ext>
            </a:extLst>
          </p:cNvPr>
          <p:cNvSpPr>
            <a:spLocks noGrp="1"/>
          </p:cNvSpPr>
          <p:nvPr>
            <p:ph type="dt" sz="half" idx="10"/>
          </p:nvPr>
        </p:nvSpPr>
        <p:spPr/>
        <p:txBody>
          <a:bodyPr/>
          <a:lstStyle/>
          <a:p>
            <a:fld id="{BAFF8D3F-6643-4EB6-9D2F-F081E348DE86}" type="datetimeFigureOut">
              <a:rPr lang="en-GB" smtClean="0"/>
              <a:t>10/10/2025</a:t>
            </a:fld>
            <a:endParaRPr lang="en-GB"/>
          </a:p>
        </p:txBody>
      </p:sp>
      <p:sp>
        <p:nvSpPr>
          <p:cNvPr id="5" name="Footer Placeholder 4">
            <a:extLst>
              <a:ext uri="{FF2B5EF4-FFF2-40B4-BE49-F238E27FC236}">
                <a16:creationId xmlns:a16="http://schemas.microsoft.com/office/drawing/2014/main" id="{0FC07603-1D8C-51F4-EED9-8D077339C7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660666-BB05-D42A-DFB3-6E0AD68D47FC}"/>
              </a:ext>
            </a:extLst>
          </p:cNvPr>
          <p:cNvSpPr>
            <a:spLocks noGrp="1"/>
          </p:cNvSpPr>
          <p:nvPr>
            <p:ph type="sldNum" sz="quarter" idx="12"/>
          </p:nvPr>
        </p:nvSpPr>
        <p:spPr/>
        <p:txBody>
          <a:bodyPr/>
          <a:lstStyle/>
          <a:p>
            <a:fld id="{C847537C-AFBD-425B-8A62-A1948F1CC577}" type="slidenum">
              <a:rPr lang="en-GB" smtClean="0"/>
              <a:t>‹#›</a:t>
            </a:fld>
            <a:endParaRPr lang="en-GB"/>
          </a:p>
        </p:txBody>
      </p:sp>
    </p:spTree>
    <p:extLst>
      <p:ext uri="{BB962C8B-B14F-4D97-AF65-F5344CB8AC3E}">
        <p14:creationId xmlns:p14="http://schemas.microsoft.com/office/powerpoint/2010/main" val="148229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15ECE-2EC6-54D6-401B-F297A7778B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FE1B758-C1A2-C61F-EC7B-EC393E4EA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B95EA61-B7EC-93E1-3913-B89FC67B1059}"/>
              </a:ext>
            </a:extLst>
          </p:cNvPr>
          <p:cNvSpPr>
            <a:spLocks noGrp="1"/>
          </p:cNvSpPr>
          <p:nvPr>
            <p:ph type="dt" sz="half" idx="10"/>
          </p:nvPr>
        </p:nvSpPr>
        <p:spPr/>
        <p:txBody>
          <a:bodyPr/>
          <a:lstStyle/>
          <a:p>
            <a:fld id="{BAFF8D3F-6643-4EB6-9D2F-F081E348DE86}" type="datetimeFigureOut">
              <a:rPr lang="en-GB" smtClean="0"/>
              <a:t>10/10/2025</a:t>
            </a:fld>
            <a:endParaRPr lang="en-GB"/>
          </a:p>
        </p:txBody>
      </p:sp>
      <p:sp>
        <p:nvSpPr>
          <p:cNvPr id="5" name="Footer Placeholder 4">
            <a:extLst>
              <a:ext uri="{FF2B5EF4-FFF2-40B4-BE49-F238E27FC236}">
                <a16:creationId xmlns:a16="http://schemas.microsoft.com/office/drawing/2014/main" id="{69E76F6E-5A0A-698E-F26D-F9705FCF55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6B1744-6746-1EE1-5AED-E3EBEF1D6FE1}"/>
              </a:ext>
            </a:extLst>
          </p:cNvPr>
          <p:cNvSpPr>
            <a:spLocks noGrp="1"/>
          </p:cNvSpPr>
          <p:nvPr>
            <p:ph type="sldNum" sz="quarter" idx="12"/>
          </p:nvPr>
        </p:nvSpPr>
        <p:spPr/>
        <p:txBody>
          <a:bodyPr/>
          <a:lstStyle/>
          <a:p>
            <a:fld id="{C847537C-AFBD-425B-8A62-A1948F1CC577}" type="slidenum">
              <a:rPr lang="en-GB" smtClean="0"/>
              <a:t>‹#›</a:t>
            </a:fld>
            <a:endParaRPr lang="en-GB"/>
          </a:p>
        </p:txBody>
      </p:sp>
    </p:spTree>
    <p:extLst>
      <p:ext uri="{BB962C8B-B14F-4D97-AF65-F5344CB8AC3E}">
        <p14:creationId xmlns:p14="http://schemas.microsoft.com/office/powerpoint/2010/main" val="2101715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088F-61C4-F5AC-3368-3E2B08F41FC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D961893-2F7D-C8DD-58CD-EF3FBB323F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D7F097F-C368-239B-4938-D1AD15FA8992}"/>
              </a:ext>
            </a:extLst>
          </p:cNvPr>
          <p:cNvSpPr>
            <a:spLocks noGrp="1"/>
          </p:cNvSpPr>
          <p:nvPr>
            <p:ph type="dt" sz="half" idx="10"/>
          </p:nvPr>
        </p:nvSpPr>
        <p:spPr/>
        <p:txBody>
          <a:bodyPr/>
          <a:lstStyle/>
          <a:p>
            <a:fld id="{BAFF8D3F-6643-4EB6-9D2F-F081E348DE86}" type="datetimeFigureOut">
              <a:rPr lang="en-GB" smtClean="0"/>
              <a:t>10/10/2025</a:t>
            </a:fld>
            <a:endParaRPr lang="en-GB"/>
          </a:p>
        </p:txBody>
      </p:sp>
      <p:sp>
        <p:nvSpPr>
          <p:cNvPr id="5" name="Footer Placeholder 4">
            <a:extLst>
              <a:ext uri="{FF2B5EF4-FFF2-40B4-BE49-F238E27FC236}">
                <a16:creationId xmlns:a16="http://schemas.microsoft.com/office/drawing/2014/main" id="{82FA73B3-EA3E-D29C-D6DF-142FA2FCA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B2D8D7-E845-EC3E-000F-B98E2248DE90}"/>
              </a:ext>
            </a:extLst>
          </p:cNvPr>
          <p:cNvSpPr>
            <a:spLocks noGrp="1"/>
          </p:cNvSpPr>
          <p:nvPr>
            <p:ph type="sldNum" sz="quarter" idx="12"/>
          </p:nvPr>
        </p:nvSpPr>
        <p:spPr/>
        <p:txBody>
          <a:bodyPr/>
          <a:lstStyle/>
          <a:p>
            <a:fld id="{C847537C-AFBD-425B-8A62-A1948F1CC577}" type="slidenum">
              <a:rPr lang="en-GB" smtClean="0"/>
              <a:t>‹#›</a:t>
            </a:fld>
            <a:endParaRPr lang="en-GB"/>
          </a:p>
        </p:txBody>
      </p:sp>
    </p:spTree>
    <p:extLst>
      <p:ext uri="{BB962C8B-B14F-4D97-AF65-F5344CB8AC3E}">
        <p14:creationId xmlns:p14="http://schemas.microsoft.com/office/powerpoint/2010/main" val="88904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78B98-C17E-296C-3F05-AAD94B4EF1D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390F632-774A-D409-3F8F-541185E8A33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8FFC607-3A8E-5944-6F75-DF2E2F1F69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59DAA7C-912E-20A0-9CA9-870ED2392F79}"/>
              </a:ext>
            </a:extLst>
          </p:cNvPr>
          <p:cNvSpPr>
            <a:spLocks noGrp="1"/>
          </p:cNvSpPr>
          <p:nvPr>
            <p:ph type="dt" sz="half" idx="10"/>
          </p:nvPr>
        </p:nvSpPr>
        <p:spPr/>
        <p:txBody>
          <a:bodyPr/>
          <a:lstStyle/>
          <a:p>
            <a:fld id="{BAFF8D3F-6643-4EB6-9D2F-F081E348DE86}" type="datetimeFigureOut">
              <a:rPr lang="en-GB" smtClean="0"/>
              <a:t>10/10/2025</a:t>
            </a:fld>
            <a:endParaRPr lang="en-GB"/>
          </a:p>
        </p:txBody>
      </p:sp>
      <p:sp>
        <p:nvSpPr>
          <p:cNvPr id="6" name="Footer Placeholder 5">
            <a:extLst>
              <a:ext uri="{FF2B5EF4-FFF2-40B4-BE49-F238E27FC236}">
                <a16:creationId xmlns:a16="http://schemas.microsoft.com/office/drawing/2014/main" id="{4A803338-3DCD-CD9F-9B65-183A04F78F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AFA1D9-757C-71A7-FBD0-59DC5125418C}"/>
              </a:ext>
            </a:extLst>
          </p:cNvPr>
          <p:cNvSpPr>
            <a:spLocks noGrp="1"/>
          </p:cNvSpPr>
          <p:nvPr>
            <p:ph type="sldNum" sz="quarter" idx="12"/>
          </p:nvPr>
        </p:nvSpPr>
        <p:spPr/>
        <p:txBody>
          <a:bodyPr/>
          <a:lstStyle/>
          <a:p>
            <a:fld id="{C847537C-AFBD-425B-8A62-A1948F1CC577}" type="slidenum">
              <a:rPr lang="en-GB" smtClean="0"/>
              <a:t>‹#›</a:t>
            </a:fld>
            <a:endParaRPr lang="en-GB"/>
          </a:p>
        </p:txBody>
      </p:sp>
    </p:spTree>
    <p:extLst>
      <p:ext uri="{BB962C8B-B14F-4D97-AF65-F5344CB8AC3E}">
        <p14:creationId xmlns:p14="http://schemas.microsoft.com/office/powerpoint/2010/main" val="389352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1E2B-6834-DE72-90AA-3A781F5E1A0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EFB6854-5D9C-DEDB-41FA-51C7A7A8F7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31E7E73-0267-8464-43B2-8ACC2F48FB6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9F42DD3-0299-DAB3-842C-C291B8700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FCB223D-CBCE-7CA3-1CE7-B005C0071F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2002A3D-030D-8CC2-834A-631E30F4FDE0}"/>
              </a:ext>
            </a:extLst>
          </p:cNvPr>
          <p:cNvSpPr>
            <a:spLocks noGrp="1"/>
          </p:cNvSpPr>
          <p:nvPr>
            <p:ph type="dt" sz="half" idx="10"/>
          </p:nvPr>
        </p:nvSpPr>
        <p:spPr/>
        <p:txBody>
          <a:bodyPr/>
          <a:lstStyle/>
          <a:p>
            <a:fld id="{BAFF8D3F-6643-4EB6-9D2F-F081E348DE86}" type="datetimeFigureOut">
              <a:rPr lang="en-GB" smtClean="0"/>
              <a:t>10/10/2025</a:t>
            </a:fld>
            <a:endParaRPr lang="en-GB"/>
          </a:p>
        </p:txBody>
      </p:sp>
      <p:sp>
        <p:nvSpPr>
          <p:cNvPr id="8" name="Footer Placeholder 7">
            <a:extLst>
              <a:ext uri="{FF2B5EF4-FFF2-40B4-BE49-F238E27FC236}">
                <a16:creationId xmlns:a16="http://schemas.microsoft.com/office/drawing/2014/main" id="{CACD6AB0-C3D1-C889-6DE6-0803196BC7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88129F-10DB-05A9-D1BC-5FAA2C0FD002}"/>
              </a:ext>
            </a:extLst>
          </p:cNvPr>
          <p:cNvSpPr>
            <a:spLocks noGrp="1"/>
          </p:cNvSpPr>
          <p:nvPr>
            <p:ph type="sldNum" sz="quarter" idx="12"/>
          </p:nvPr>
        </p:nvSpPr>
        <p:spPr/>
        <p:txBody>
          <a:bodyPr/>
          <a:lstStyle/>
          <a:p>
            <a:fld id="{C847537C-AFBD-425B-8A62-A1948F1CC577}" type="slidenum">
              <a:rPr lang="en-GB" smtClean="0"/>
              <a:t>‹#›</a:t>
            </a:fld>
            <a:endParaRPr lang="en-GB"/>
          </a:p>
        </p:txBody>
      </p:sp>
    </p:spTree>
    <p:extLst>
      <p:ext uri="{BB962C8B-B14F-4D97-AF65-F5344CB8AC3E}">
        <p14:creationId xmlns:p14="http://schemas.microsoft.com/office/powerpoint/2010/main" val="3573263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B2AC-4F3B-653C-0E68-8A416489C06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9C793B2-E3F6-F620-B7FE-C50C63ECF25F}"/>
              </a:ext>
            </a:extLst>
          </p:cNvPr>
          <p:cNvSpPr>
            <a:spLocks noGrp="1"/>
          </p:cNvSpPr>
          <p:nvPr>
            <p:ph type="dt" sz="half" idx="10"/>
          </p:nvPr>
        </p:nvSpPr>
        <p:spPr/>
        <p:txBody>
          <a:bodyPr/>
          <a:lstStyle/>
          <a:p>
            <a:fld id="{BAFF8D3F-6643-4EB6-9D2F-F081E348DE86}" type="datetimeFigureOut">
              <a:rPr lang="en-GB" smtClean="0"/>
              <a:t>10/10/2025</a:t>
            </a:fld>
            <a:endParaRPr lang="en-GB"/>
          </a:p>
        </p:txBody>
      </p:sp>
      <p:sp>
        <p:nvSpPr>
          <p:cNvPr id="4" name="Footer Placeholder 3">
            <a:extLst>
              <a:ext uri="{FF2B5EF4-FFF2-40B4-BE49-F238E27FC236}">
                <a16:creationId xmlns:a16="http://schemas.microsoft.com/office/drawing/2014/main" id="{E7F15B82-E6FC-0F54-B454-BEE7E23BC5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27C935-8B42-1956-4D14-432595C7A5E5}"/>
              </a:ext>
            </a:extLst>
          </p:cNvPr>
          <p:cNvSpPr>
            <a:spLocks noGrp="1"/>
          </p:cNvSpPr>
          <p:nvPr>
            <p:ph type="sldNum" sz="quarter" idx="12"/>
          </p:nvPr>
        </p:nvSpPr>
        <p:spPr/>
        <p:txBody>
          <a:bodyPr/>
          <a:lstStyle/>
          <a:p>
            <a:fld id="{C847537C-AFBD-425B-8A62-A1948F1CC577}" type="slidenum">
              <a:rPr lang="en-GB" smtClean="0"/>
              <a:t>‹#›</a:t>
            </a:fld>
            <a:endParaRPr lang="en-GB"/>
          </a:p>
        </p:txBody>
      </p:sp>
    </p:spTree>
    <p:extLst>
      <p:ext uri="{BB962C8B-B14F-4D97-AF65-F5344CB8AC3E}">
        <p14:creationId xmlns:p14="http://schemas.microsoft.com/office/powerpoint/2010/main" val="206065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37F7A3-AA85-628C-6B2C-B41317C9A7E5}"/>
              </a:ext>
            </a:extLst>
          </p:cNvPr>
          <p:cNvSpPr>
            <a:spLocks noGrp="1"/>
          </p:cNvSpPr>
          <p:nvPr>
            <p:ph type="dt" sz="half" idx="10"/>
          </p:nvPr>
        </p:nvSpPr>
        <p:spPr/>
        <p:txBody>
          <a:bodyPr/>
          <a:lstStyle/>
          <a:p>
            <a:fld id="{BAFF8D3F-6643-4EB6-9D2F-F081E348DE86}" type="datetimeFigureOut">
              <a:rPr lang="en-GB" smtClean="0"/>
              <a:t>10/10/2025</a:t>
            </a:fld>
            <a:endParaRPr lang="en-GB"/>
          </a:p>
        </p:txBody>
      </p:sp>
      <p:sp>
        <p:nvSpPr>
          <p:cNvPr id="3" name="Footer Placeholder 2">
            <a:extLst>
              <a:ext uri="{FF2B5EF4-FFF2-40B4-BE49-F238E27FC236}">
                <a16:creationId xmlns:a16="http://schemas.microsoft.com/office/drawing/2014/main" id="{3ACAA96B-5FC3-9E43-5EAB-AEE761C0CD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3CBD0C-E3C3-5BA0-F998-7D54AD9CE36C}"/>
              </a:ext>
            </a:extLst>
          </p:cNvPr>
          <p:cNvSpPr>
            <a:spLocks noGrp="1"/>
          </p:cNvSpPr>
          <p:nvPr>
            <p:ph type="sldNum" sz="quarter" idx="12"/>
          </p:nvPr>
        </p:nvSpPr>
        <p:spPr/>
        <p:txBody>
          <a:bodyPr/>
          <a:lstStyle/>
          <a:p>
            <a:fld id="{C847537C-AFBD-425B-8A62-A1948F1CC577}" type="slidenum">
              <a:rPr lang="en-GB" smtClean="0"/>
              <a:t>‹#›</a:t>
            </a:fld>
            <a:endParaRPr lang="en-GB"/>
          </a:p>
        </p:txBody>
      </p:sp>
    </p:spTree>
    <p:extLst>
      <p:ext uri="{BB962C8B-B14F-4D97-AF65-F5344CB8AC3E}">
        <p14:creationId xmlns:p14="http://schemas.microsoft.com/office/powerpoint/2010/main" val="415112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59BB-6A19-8D45-9FD3-BF4910E4A2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68305B5-D684-61F9-68DE-7DB7948D1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566CEE5-47FF-498D-2268-7C477CE3A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9FE266B-C41B-FD03-7790-D841FF91B952}"/>
              </a:ext>
            </a:extLst>
          </p:cNvPr>
          <p:cNvSpPr>
            <a:spLocks noGrp="1"/>
          </p:cNvSpPr>
          <p:nvPr>
            <p:ph type="dt" sz="half" idx="10"/>
          </p:nvPr>
        </p:nvSpPr>
        <p:spPr/>
        <p:txBody>
          <a:bodyPr/>
          <a:lstStyle/>
          <a:p>
            <a:fld id="{BAFF8D3F-6643-4EB6-9D2F-F081E348DE86}" type="datetimeFigureOut">
              <a:rPr lang="en-GB" smtClean="0"/>
              <a:t>10/10/2025</a:t>
            </a:fld>
            <a:endParaRPr lang="en-GB"/>
          </a:p>
        </p:txBody>
      </p:sp>
      <p:sp>
        <p:nvSpPr>
          <p:cNvPr id="6" name="Footer Placeholder 5">
            <a:extLst>
              <a:ext uri="{FF2B5EF4-FFF2-40B4-BE49-F238E27FC236}">
                <a16:creationId xmlns:a16="http://schemas.microsoft.com/office/drawing/2014/main" id="{55B0EBE9-74BD-3856-9666-D3599EDDBA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1F93BD-4727-8E87-4F5A-4B78032041C7}"/>
              </a:ext>
            </a:extLst>
          </p:cNvPr>
          <p:cNvSpPr>
            <a:spLocks noGrp="1"/>
          </p:cNvSpPr>
          <p:nvPr>
            <p:ph type="sldNum" sz="quarter" idx="12"/>
          </p:nvPr>
        </p:nvSpPr>
        <p:spPr/>
        <p:txBody>
          <a:bodyPr/>
          <a:lstStyle/>
          <a:p>
            <a:fld id="{C847537C-AFBD-425B-8A62-A1948F1CC577}" type="slidenum">
              <a:rPr lang="en-GB" smtClean="0"/>
              <a:t>‹#›</a:t>
            </a:fld>
            <a:endParaRPr lang="en-GB"/>
          </a:p>
        </p:txBody>
      </p:sp>
    </p:spTree>
    <p:extLst>
      <p:ext uri="{BB962C8B-B14F-4D97-AF65-F5344CB8AC3E}">
        <p14:creationId xmlns:p14="http://schemas.microsoft.com/office/powerpoint/2010/main" val="116210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BAEE-D60A-E64B-5DE1-7DD2C37140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9731F24-A119-1D15-DD1B-142CBE9F0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F6A5A8-D0A2-91DA-49B5-ED4675B90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BE9A46-6CE0-53A1-B2CB-9F212EEC7A17}"/>
              </a:ext>
            </a:extLst>
          </p:cNvPr>
          <p:cNvSpPr>
            <a:spLocks noGrp="1"/>
          </p:cNvSpPr>
          <p:nvPr>
            <p:ph type="dt" sz="half" idx="10"/>
          </p:nvPr>
        </p:nvSpPr>
        <p:spPr/>
        <p:txBody>
          <a:bodyPr/>
          <a:lstStyle/>
          <a:p>
            <a:fld id="{BAFF8D3F-6643-4EB6-9D2F-F081E348DE86}" type="datetimeFigureOut">
              <a:rPr lang="en-GB" smtClean="0"/>
              <a:t>10/10/2025</a:t>
            </a:fld>
            <a:endParaRPr lang="en-GB"/>
          </a:p>
        </p:txBody>
      </p:sp>
      <p:sp>
        <p:nvSpPr>
          <p:cNvPr id="6" name="Footer Placeholder 5">
            <a:extLst>
              <a:ext uri="{FF2B5EF4-FFF2-40B4-BE49-F238E27FC236}">
                <a16:creationId xmlns:a16="http://schemas.microsoft.com/office/drawing/2014/main" id="{DDCDCC56-B977-C7AE-0052-2B269FED36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3ADAC3-C96C-455F-317F-B8DE58334CB6}"/>
              </a:ext>
            </a:extLst>
          </p:cNvPr>
          <p:cNvSpPr>
            <a:spLocks noGrp="1"/>
          </p:cNvSpPr>
          <p:nvPr>
            <p:ph type="sldNum" sz="quarter" idx="12"/>
          </p:nvPr>
        </p:nvSpPr>
        <p:spPr/>
        <p:txBody>
          <a:bodyPr/>
          <a:lstStyle/>
          <a:p>
            <a:fld id="{C847537C-AFBD-425B-8A62-A1948F1CC577}" type="slidenum">
              <a:rPr lang="en-GB" smtClean="0"/>
              <a:t>‹#›</a:t>
            </a:fld>
            <a:endParaRPr lang="en-GB"/>
          </a:p>
        </p:txBody>
      </p:sp>
    </p:spTree>
    <p:extLst>
      <p:ext uri="{BB962C8B-B14F-4D97-AF65-F5344CB8AC3E}">
        <p14:creationId xmlns:p14="http://schemas.microsoft.com/office/powerpoint/2010/main" val="157598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1A1D4E-2AE3-FEE9-A459-250921C466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2171CFD-CE85-32AA-3C0B-8020AB0D7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2BCB117-E461-A205-B348-40C39DB2EF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FF8D3F-6643-4EB6-9D2F-F081E348DE86}" type="datetimeFigureOut">
              <a:rPr lang="en-GB" smtClean="0"/>
              <a:t>10/10/2025</a:t>
            </a:fld>
            <a:endParaRPr lang="en-GB"/>
          </a:p>
        </p:txBody>
      </p:sp>
      <p:sp>
        <p:nvSpPr>
          <p:cNvPr id="5" name="Footer Placeholder 4">
            <a:extLst>
              <a:ext uri="{FF2B5EF4-FFF2-40B4-BE49-F238E27FC236}">
                <a16:creationId xmlns:a16="http://schemas.microsoft.com/office/drawing/2014/main" id="{8CD0B7F2-8444-853E-E2FF-E3CCA86297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C5C991D-8118-56A6-0278-35446068E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47537C-AFBD-425B-8A62-A1948F1CC577}" type="slidenum">
              <a:rPr lang="en-GB" smtClean="0"/>
              <a:t>‹#›</a:t>
            </a:fld>
            <a:endParaRPr lang="en-GB"/>
          </a:p>
        </p:txBody>
      </p:sp>
    </p:spTree>
    <p:extLst>
      <p:ext uri="{BB962C8B-B14F-4D97-AF65-F5344CB8AC3E}">
        <p14:creationId xmlns:p14="http://schemas.microsoft.com/office/powerpoint/2010/main" val="2103326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7A5DB8-79E0-9F64-6E62-5FBD3395F49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The Rainbow Portrait</a:t>
            </a:r>
          </a:p>
        </p:txBody>
      </p:sp>
      <p:pic>
        <p:nvPicPr>
          <p:cNvPr id="5" name="Picture 4" descr="A painting of a person in a dress&#10;&#10;AI-generated content may be incorrect.">
            <a:extLst>
              <a:ext uri="{FF2B5EF4-FFF2-40B4-BE49-F238E27FC236}">
                <a16:creationId xmlns:a16="http://schemas.microsoft.com/office/drawing/2014/main" id="{8513C81C-A8E9-071C-C0AF-4BFFA726F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9349" y="-2357"/>
            <a:ext cx="5473302" cy="6858000"/>
          </a:xfrm>
          <a:prstGeom prst="rect">
            <a:avLst/>
          </a:prstGeom>
        </p:spPr>
      </p:pic>
      <p:sp>
        <p:nvSpPr>
          <p:cNvPr id="6" name="TextBox 6">
            <a:extLst>
              <a:ext uri="{FF2B5EF4-FFF2-40B4-BE49-F238E27FC236}">
                <a16:creationId xmlns:a16="http://schemas.microsoft.com/office/drawing/2014/main" id="{AE2079FC-06FE-3CF3-46E0-A7E509D52E75}"/>
              </a:ext>
            </a:extLst>
          </p:cNvPr>
          <p:cNvSpPr txBox="1"/>
          <p:nvPr/>
        </p:nvSpPr>
        <p:spPr>
          <a:xfrm>
            <a:off x="6240545" y="6655588"/>
            <a:ext cx="2714888"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solidFill>
                  <a:schemeClr val="bg1"/>
                </a:solidFill>
                <a:latin typeface="Georgia" panose="02040502050405020303" pitchFamily="18" charset="0"/>
                <a:ea typeface="Open Sans" panose="020B0606030504020204" pitchFamily="34" charset="0"/>
                <a:cs typeface="Open Sans" panose="020B0606030504020204" pitchFamily="34" charset="0"/>
              </a:rPr>
              <a:t>Credit: Hatfield House, Hertfordshire, UK/Bridgeman Images.</a:t>
            </a:r>
          </a:p>
        </p:txBody>
      </p:sp>
      <p:sp>
        <p:nvSpPr>
          <p:cNvPr id="2" name="TextBox 1">
            <a:extLst>
              <a:ext uri="{FF2B5EF4-FFF2-40B4-BE49-F238E27FC236}">
                <a16:creationId xmlns:a16="http://schemas.microsoft.com/office/drawing/2014/main" id="{F8C90BC1-6E61-8444-209A-661994F26294}"/>
              </a:ext>
            </a:extLst>
          </p:cNvPr>
          <p:cNvSpPr txBox="1"/>
          <p:nvPr/>
        </p:nvSpPr>
        <p:spPr>
          <a:xfrm>
            <a:off x="0" y="6595123"/>
            <a:ext cx="5846781" cy="276999"/>
          </a:xfrm>
          <a:prstGeom prst="rect">
            <a:avLst/>
          </a:prstGeom>
          <a:noFill/>
        </p:spPr>
        <p:txBody>
          <a:bodyPr wrap="square" lIns="91440" tIns="45720" rIns="91440" bIns="45720" anchor="t">
            <a:spAutoFit/>
          </a:bodyPr>
          <a:lstStyle/>
          <a:p>
            <a:r>
              <a:rPr lang="en-GB" sz="1200" dirty="0">
                <a:solidFill>
                  <a:schemeClr val="bg1"/>
                </a:solidFill>
                <a:latin typeface="Georgia"/>
              </a:rPr>
              <a:t>Find more details and full image credits in the ‘Notes’ section below the slide.</a:t>
            </a:r>
          </a:p>
        </p:txBody>
      </p:sp>
      <p:pic>
        <p:nvPicPr>
          <p:cNvPr id="3" name="Picture 2">
            <a:extLst>
              <a:ext uri="{FF2B5EF4-FFF2-40B4-BE49-F238E27FC236}">
                <a16:creationId xmlns:a16="http://schemas.microsoft.com/office/drawing/2014/main" id="{36808732-3213-1E7E-2E06-F7AC473A9FB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61888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4111-E726-933E-00D5-F12AE2C2D60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The Rockingham Mantua</a:t>
            </a:r>
          </a:p>
        </p:txBody>
      </p:sp>
      <p:pic>
        <p:nvPicPr>
          <p:cNvPr id="3" name="Picture 2" descr="Back view of the Rockingham Mantua, showing a wide, structured train and intricate silver embroidery on rich silk">
            <a:extLst>
              <a:ext uri="{FF2B5EF4-FFF2-40B4-BE49-F238E27FC236}">
                <a16:creationId xmlns:a16="http://schemas.microsoft.com/office/drawing/2014/main" id="{9CE9621A-E60F-7269-FA06-B415D7D575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329" y="0"/>
            <a:ext cx="7111342" cy="6858000"/>
          </a:xfrm>
          <a:prstGeom prst="rect">
            <a:avLst/>
          </a:prstGeom>
        </p:spPr>
      </p:pic>
      <p:sp>
        <p:nvSpPr>
          <p:cNvPr id="4" name="TextBox 6">
            <a:extLst>
              <a:ext uri="{FF2B5EF4-FFF2-40B4-BE49-F238E27FC236}">
                <a16:creationId xmlns:a16="http://schemas.microsoft.com/office/drawing/2014/main" id="{2DD4F210-1EDF-0254-502D-80577FCA3B1E}"/>
              </a:ext>
            </a:extLst>
          </p:cNvPr>
          <p:cNvSpPr txBox="1"/>
          <p:nvPr/>
        </p:nvSpPr>
        <p:spPr>
          <a:xfrm>
            <a:off x="6848413" y="6608829"/>
            <a:ext cx="2714888"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00">
                <a:solidFill>
                  <a:schemeClr val="bg1"/>
                </a:solidFill>
                <a:latin typeface="Georgia" panose="02040502050405020303" pitchFamily="18" charset="0"/>
                <a:ea typeface="Open Sans" panose="020B0606030504020204" pitchFamily="34" charset="0"/>
                <a:cs typeface="Open Sans" panose="020B0606030504020204" pitchFamily="34" charset="0"/>
              </a:rPr>
              <a:t>Credit: Historic Royal Palaces</a:t>
            </a:r>
          </a:p>
        </p:txBody>
      </p:sp>
      <p:pic>
        <p:nvPicPr>
          <p:cNvPr id="5" name="Picture 4">
            <a:extLst>
              <a:ext uri="{FF2B5EF4-FFF2-40B4-BE49-F238E27FC236}">
                <a16:creationId xmlns:a16="http://schemas.microsoft.com/office/drawing/2014/main" id="{15A31A55-868A-6634-FE2C-5DB2F1F20D0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20319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1BA4-7BB5-4F92-5A88-E899A744DCE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18</a:t>
            </a:r>
            <a:r>
              <a:rPr lang="en-GB" baseline="30000"/>
              <a:t>th</a:t>
            </a:r>
            <a:r>
              <a:rPr lang="en-GB"/>
              <a:t> Century Court Suit</a:t>
            </a:r>
          </a:p>
        </p:txBody>
      </p:sp>
      <p:pic>
        <p:nvPicPr>
          <p:cNvPr id="5" name="Picture 4" descr="A pink silk jacket and short trousers with lace collar ad cuffs and fine embroidery">
            <a:extLst>
              <a:ext uri="{FF2B5EF4-FFF2-40B4-BE49-F238E27FC236}">
                <a16:creationId xmlns:a16="http://schemas.microsoft.com/office/drawing/2014/main" id="{620A5CF4-28F3-7ED5-E900-0973C6A56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6408" y="0"/>
            <a:ext cx="4899184" cy="6858000"/>
          </a:xfrm>
          <a:prstGeom prst="rect">
            <a:avLst/>
          </a:prstGeom>
        </p:spPr>
      </p:pic>
      <p:sp>
        <p:nvSpPr>
          <p:cNvPr id="3" name="TextBox 6">
            <a:extLst>
              <a:ext uri="{FF2B5EF4-FFF2-40B4-BE49-F238E27FC236}">
                <a16:creationId xmlns:a16="http://schemas.microsoft.com/office/drawing/2014/main" id="{1BC605AC-EAEF-BA84-5DC4-2F3CD174D041}"/>
              </a:ext>
            </a:extLst>
          </p:cNvPr>
          <p:cNvSpPr txBox="1"/>
          <p:nvPr/>
        </p:nvSpPr>
        <p:spPr>
          <a:xfrm>
            <a:off x="5877364" y="6593243"/>
            <a:ext cx="2714888"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00">
                <a:solidFill>
                  <a:schemeClr val="bg1"/>
                </a:solidFill>
                <a:latin typeface="Georgia" panose="02040502050405020303" pitchFamily="18" charset="0"/>
                <a:ea typeface="Open Sans" panose="020B0606030504020204" pitchFamily="34" charset="0"/>
                <a:cs typeface="Open Sans" panose="020B0606030504020204" pitchFamily="34" charset="0"/>
              </a:rPr>
              <a:t>Credit: Historic Royal Palaces/Image captured by Google</a:t>
            </a:r>
          </a:p>
        </p:txBody>
      </p:sp>
      <p:pic>
        <p:nvPicPr>
          <p:cNvPr id="4" name="Picture 3">
            <a:extLst>
              <a:ext uri="{FF2B5EF4-FFF2-40B4-BE49-F238E27FC236}">
                <a16:creationId xmlns:a16="http://schemas.microsoft.com/office/drawing/2014/main" id="{06A251D1-B87B-D0B9-DCED-343842983B6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54855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ark jacket with rich gold embroidery, short white trousers and a dark blue hat with a feather running back to front lies on a blue surface">
            <a:extLst>
              <a:ext uri="{FF2B5EF4-FFF2-40B4-BE49-F238E27FC236}">
                <a16:creationId xmlns:a16="http://schemas.microsoft.com/office/drawing/2014/main" id="{C90DA722-2B19-D99E-AD6E-777E1D0EAA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4719" y="-8744"/>
            <a:ext cx="5235893" cy="6866744"/>
          </a:xfrm>
          <a:prstGeom prst="rect">
            <a:avLst/>
          </a:prstGeom>
        </p:spPr>
      </p:pic>
      <p:sp>
        <p:nvSpPr>
          <p:cNvPr id="2" name="Title 1">
            <a:extLst>
              <a:ext uri="{FF2B5EF4-FFF2-40B4-BE49-F238E27FC236}">
                <a16:creationId xmlns:a16="http://schemas.microsoft.com/office/drawing/2014/main" id="{48AD757E-00DA-60B5-9083-F8DE8DA197C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Japanese Court Suit c. early 1900s</a:t>
            </a:r>
          </a:p>
        </p:txBody>
      </p:sp>
      <p:sp>
        <p:nvSpPr>
          <p:cNvPr id="4" name="TextBox 6">
            <a:extLst>
              <a:ext uri="{FF2B5EF4-FFF2-40B4-BE49-F238E27FC236}">
                <a16:creationId xmlns:a16="http://schemas.microsoft.com/office/drawing/2014/main" id="{97943245-72F9-95B7-8FC2-51F9D79BEC6E}"/>
              </a:ext>
            </a:extLst>
          </p:cNvPr>
          <p:cNvSpPr txBox="1"/>
          <p:nvPr/>
        </p:nvSpPr>
        <p:spPr>
          <a:xfrm>
            <a:off x="5959874" y="6442575"/>
            <a:ext cx="2714888"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00">
                <a:solidFill>
                  <a:schemeClr val="bg1"/>
                </a:solidFill>
                <a:latin typeface="Georgia" panose="02040502050405020303" pitchFamily="18" charset="0"/>
                <a:ea typeface="Open Sans" panose="020B0606030504020204" pitchFamily="34" charset="0"/>
                <a:cs typeface="Open Sans" panose="020B0606030504020204" pitchFamily="34" charset="0"/>
              </a:rPr>
              <a:t>Credit: Historic Royal Palaces</a:t>
            </a:r>
          </a:p>
        </p:txBody>
      </p:sp>
      <p:pic>
        <p:nvPicPr>
          <p:cNvPr id="5" name="Picture 4">
            <a:extLst>
              <a:ext uri="{FF2B5EF4-FFF2-40B4-BE49-F238E27FC236}">
                <a16:creationId xmlns:a16="http://schemas.microsoft.com/office/drawing/2014/main" id="{3D7F630D-1E8C-E342-0989-7691DEBDFB2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114455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E4D6-51AC-6B46-E352-FDCC7584147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Dress worn by Queen Victoria, designed by Martha Dudley1898 </a:t>
            </a:r>
          </a:p>
        </p:txBody>
      </p:sp>
      <p:pic>
        <p:nvPicPr>
          <p:cNvPr id="3" name="Picture 2" descr="A black dress with wide neck, bodice and lace">
            <a:extLst>
              <a:ext uri="{FF2B5EF4-FFF2-40B4-BE49-F238E27FC236}">
                <a16:creationId xmlns:a16="http://schemas.microsoft.com/office/drawing/2014/main" id="{F4B456C9-76C3-C758-B025-9706C27D4E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7783" y="0"/>
            <a:ext cx="5756434" cy="6858000"/>
          </a:xfrm>
          <a:prstGeom prst="rect">
            <a:avLst/>
          </a:prstGeom>
        </p:spPr>
      </p:pic>
      <p:sp>
        <p:nvSpPr>
          <p:cNvPr id="5" name="TextBox 6">
            <a:extLst>
              <a:ext uri="{FF2B5EF4-FFF2-40B4-BE49-F238E27FC236}">
                <a16:creationId xmlns:a16="http://schemas.microsoft.com/office/drawing/2014/main" id="{2FE36010-144D-F97E-99EF-44A19B220027}"/>
              </a:ext>
            </a:extLst>
          </p:cNvPr>
          <p:cNvSpPr txBox="1"/>
          <p:nvPr/>
        </p:nvSpPr>
        <p:spPr>
          <a:xfrm>
            <a:off x="6259329" y="6603634"/>
            <a:ext cx="2714888"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00">
                <a:solidFill>
                  <a:schemeClr val="bg1"/>
                </a:solidFill>
                <a:latin typeface="Georgia" panose="02040502050405020303" pitchFamily="18" charset="0"/>
                <a:ea typeface="Open Sans" panose="020B0606030504020204" pitchFamily="34" charset="0"/>
                <a:cs typeface="Open Sans" panose="020B0606030504020204" pitchFamily="34" charset="0"/>
              </a:rPr>
              <a:t>Credit: Historic Royal Palaces/Image captured by Google</a:t>
            </a:r>
          </a:p>
        </p:txBody>
      </p:sp>
      <p:pic>
        <p:nvPicPr>
          <p:cNvPr id="4" name="Picture 3">
            <a:extLst>
              <a:ext uri="{FF2B5EF4-FFF2-40B4-BE49-F238E27FC236}">
                <a16:creationId xmlns:a16="http://schemas.microsoft.com/office/drawing/2014/main" id="{7B718F58-AFD4-DBEA-CC6B-45B7A75F56D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371054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136B-9A4C-3D5D-B44B-35AD234F45D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Yeoman Warder uniform </a:t>
            </a:r>
          </a:p>
        </p:txBody>
      </p:sp>
      <p:pic>
        <p:nvPicPr>
          <p:cNvPr id="3" name="Picture 2" descr="A blue uniform with red trim and E II R on the chest">
            <a:extLst>
              <a:ext uri="{FF2B5EF4-FFF2-40B4-BE49-F238E27FC236}">
                <a16:creationId xmlns:a16="http://schemas.microsoft.com/office/drawing/2014/main" id="{B51F2AD4-CB53-EFE1-2EB4-1AC299E300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6408" y="0"/>
            <a:ext cx="4899184" cy="6858000"/>
          </a:xfrm>
          <a:prstGeom prst="rect">
            <a:avLst/>
          </a:prstGeom>
        </p:spPr>
      </p:pic>
      <p:sp>
        <p:nvSpPr>
          <p:cNvPr id="4" name="TextBox 6">
            <a:extLst>
              <a:ext uri="{FF2B5EF4-FFF2-40B4-BE49-F238E27FC236}">
                <a16:creationId xmlns:a16="http://schemas.microsoft.com/office/drawing/2014/main" id="{B4B4A88F-11D3-50B8-B601-F07E94158812}"/>
              </a:ext>
            </a:extLst>
          </p:cNvPr>
          <p:cNvSpPr txBox="1"/>
          <p:nvPr/>
        </p:nvSpPr>
        <p:spPr>
          <a:xfrm>
            <a:off x="5877364" y="6593243"/>
            <a:ext cx="2714888"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00">
                <a:solidFill>
                  <a:schemeClr val="bg1"/>
                </a:solidFill>
                <a:latin typeface="Georgia" panose="02040502050405020303" pitchFamily="18" charset="0"/>
                <a:ea typeface="Open Sans" panose="020B0606030504020204" pitchFamily="34" charset="0"/>
                <a:cs typeface="Open Sans" panose="020B0606030504020204" pitchFamily="34" charset="0"/>
              </a:rPr>
              <a:t>Credit: Historic Royal Palaces/Image captured by Google</a:t>
            </a:r>
          </a:p>
        </p:txBody>
      </p:sp>
      <p:pic>
        <p:nvPicPr>
          <p:cNvPr id="5" name="Picture 4">
            <a:extLst>
              <a:ext uri="{FF2B5EF4-FFF2-40B4-BE49-F238E27FC236}">
                <a16:creationId xmlns:a16="http://schemas.microsoft.com/office/drawing/2014/main" id="{13821921-3E5C-DB05-55B8-1F7BE91F4AF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210849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6FBE-716D-52F3-CAD3-3E03FCDB561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Evening dress worn by Diana, Princess of Wales, designed by Bruce Oldfield 1987 </a:t>
            </a:r>
          </a:p>
        </p:txBody>
      </p:sp>
      <p:pic>
        <p:nvPicPr>
          <p:cNvPr id="3" name="Picture 2" descr="A floor length red dress with beaded embroidery on the top half">
            <a:extLst>
              <a:ext uri="{FF2B5EF4-FFF2-40B4-BE49-F238E27FC236}">
                <a16:creationId xmlns:a16="http://schemas.microsoft.com/office/drawing/2014/main" id="{4660BF52-7594-725E-A31D-4375FEDC4A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
        <p:nvSpPr>
          <p:cNvPr id="4" name="TextBox 6">
            <a:extLst>
              <a:ext uri="{FF2B5EF4-FFF2-40B4-BE49-F238E27FC236}">
                <a16:creationId xmlns:a16="http://schemas.microsoft.com/office/drawing/2014/main" id="{EBDDB2F3-678C-E0D6-2C01-C866B3BD52E1}"/>
              </a:ext>
            </a:extLst>
          </p:cNvPr>
          <p:cNvSpPr txBox="1"/>
          <p:nvPr/>
        </p:nvSpPr>
        <p:spPr>
          <a:xfrm>
            <a:off x="5877364" y="6593243"/>
            <a:ext cx="2714888"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00">
                <a:solidFill>
                  <a:schemeClr val="bg1"/>
                </a:solidFill>
                <a:latin typeface="Georgia" panose="02040502050405020303" pitchFamily="18" charset="0"/>
                <a:ea typeface="Open Sans" panose="020B0606030504020204" pitchFamily="34" charset="0"/>
                <a:cs typeface="Open Sans" panose="020B0606030504020204" pitchFamily="34" charset="0"/>
              </a:rPr>
              <a:t>Credit: Historic Royal Palaces/Image captured by Google</a:t>
            </a:r>
          </a:p>
        </p:txBody>
      </p:sp>
      <p:pic>
        <p:nvPicPr>
          <p:cNvPr id="5" name="Picture 4">
            <a:extLst>
              <a:ext uri="{FF2B5EF4-FFF2-40B4-BE49-F238E27FC236}">
                <a16:creationId xmlns:a16="http://schemas.microsoft.com/office/drawing/2014/main" id="{82E8E30F-9BD3-91C8-3B15-1B9212642C1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357919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3895D-05B5-E393-FA3B-0CC0854A477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pPr fontAlgn="base"/>
            <a:r>
              <a:rPr lang="en-GB"/>
              <a:t>Debutante dress, designed by Worth1958 </a:t>
            </a:r>
          </a:p>
        </p:txBody>
      </p:sp>
      <p:pic>
        <p:nvPicPr>
          <p:cNvPr id="3" name="Picture 2" descr="a pink, strapeless, floor length, silk dress with floral embroidery">
            <a:extLst>
              <a:ext uri="{FF2B5EF4-FFF2-40B4-BE49-F238E27FC236}">
                <a16:creationId xmlns:a16="http://schemas.microsoft.com/office/drawing/2014/main" id="{F36D118F-E3DC-A64D-D6A2-4BE19B573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3904" y="-8070"/>
            <a:ext cx="4578810" cy="6866070"/>
          </a:xfrm>
          <a:prstGeom prst="rect">
            <a:avLst/>
          </a:prstGeom>
        </p:spPr>
      </p:pic>
      <p:sp>
        <p:nvSpPr>
          <p:cNvPr id="4" name="TextBox 6">
            <a:extLst>
              <a:ext uri="{FF2B5EF4-FFF2-40B4-BE49-F238E27FC236}">
                <a16:creationId xmlns:a16="http://schemas.microsoft.com/office/drawing/2014/main" id="{9E376948-8242-98B3-206F-2D7E755304DF}"/>
              </a:ext>
            </a:extLst>
          </p:cNvPr>
          <p:cNvSpPr txBox="1"/>
          <p:nvPr/>
        </p:nvSpPr>
        <p:spPr>
          <a:xfrm>
            <a:off x="5667826" y="6619220"/>
            <a:ext cx="2714888" cy="2000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00">
                <a:solidFill>
                  <a:schemeClr val="bg1"/>
                </a:solidFill>
                <a:latin typeface="Georgia" panose="02040502050405020303" pitchFamily="18" charset="0"/>
                <a:ea typeface="Open Sans" panose="020B0606030504020204" pitchFamily="34" charset="0"/>
                <a:cs typeface="Open Sans" panose="020B0606030504020204" pitchFamily="34" charset="0"/>
              </a:rPr>
              <a:t>Credit: Historic Royal Palaces</a:t>
            </a:r>
          </a:p>
        </p:txBody>
      </p:sp>
      <p:pic>
        <p:nvPicPr>
          <p:cNvPr id="5" name="Picture 4">
            <a:extLst>
              <a:ext uri="{FF2B5EF4-FFF2-40B4-BE49-F238E27FC236}">
                <a16:creationId xmlns:a16="http://schemas.microsoft.com/office/drawing/2014/main" id="{E28F7CDC-38DC-882B-72FF-13741018CE1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90599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C5D52E9C667049857EF49AD62084CB" ma:contentTypeVersion="15" ma:contentTypeDescription="Create a new document." ma:contentTypeScope="" ma:versionID="5fd8b6d7efdb40a20d4524132a68af20">
  <xsd:schema xmlns:xsd="http://www.w3.org/2001/XMLSchema" xmlns:xs="http://www.w3.org/2001/XMLSchema" xmlns:p="http://schemas.microsoft.com/office/2006/metadata/properties" xmlns:ns2="6a0bfff4-67be-4a96-b973-4401e8ac1668" xmlns:ns3="27d2c721-bbe5-4497-a9d1-559e178b18c7" xmlns:ns4="311830fd-edab-4bb4-afbf-658c422cd60d" targetNamespace="http://schemas.microsoft.com/office/2006/metadata/properties" ma:root="true" ma:fieldsID="4d52ad308aadd2d9c58ce529e5ea70f8" ns2:_="" ns3:_="" ns4:_="">
    <xsd:import namespace="6a0bfff4-67be-4a96-b973-4401e8ac1668"/>
    <xsd:import namespace="27d2c721-bbe5-4497-a9d1-559e178b18c7"/>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4:SharedWithUsers" minOccurs="0"/>
                <xsd:element ref="ns4:SharedWithDetails"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7d2c721-bbe5-4497-a9d1-559e178b18c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9706512-5a7f-4fec-abe7-fbe188949007}"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27d2c721-bbe5-4497-a9d1-559e178b18c7">
      <Terms xmlns="http://schemas.microsoft.com/office/infopath/2007/PartnerControls"/>
    </lcf76f155ced4ddcb4097134ff3c332f>
    <_dlc_DocId xmlns="6a0bfff4-67be-4a96-b973-4401e8ac1668">TMSSC-2113539110-22991</_dlc_DocId>
    <_dlc_DocIdUrl xmlns="6a0bfff4-67be-4a96-b973-4401e8ac1668">
      <Url>https://historicroyalpalaces2.sharepoint.com/sites/TMS_Schools_Communities_Workspace/_layouts/15/DocIdRedir.aspx?ID=TMSSC-2113539110-22991</Url>
      <Description>TMSSC-2113539110-22991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DD90AC4-9E8E-47F2-8DDA-27FB48E5A88A}">
  <ds:schemaRefs>
    <ds:schemaRef ds:uri="27d2c721-bbe5-4497-a9d1-559e178b18c7"/>
    <ds:schemaRef ds:uri="311830fd-edab-4bb4-afbf-658c422cd60d"/>
    <ds:schemaRef ds:uri="6a0bfff4-67be-4a96-b973-4401e8ac16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6208C72-97E9-4AAB-8E6F-FA30754F7B2B}">
  <ds:schemaRefs>
    <ds:schemaRef ds:uri="http://schemas.microsoft.com/sharepoint/v3/contenttype/forms"/>
  </ds:schemaRefs>
</ds:datastoreItem>
</file>

<file path=customXml/itemProps3.xml><?xml version="1.0" encoding="utf-8"?>
<ds:datastoreItem xmlns:ds="http://schemas.openxmlformats.org/officeDocument/2006/customXml" ds:itemID="{1A744C2C-B38F-494F-8482-A1CEED4F9C19}">
  <ds:schemaRefs>
    <ds:schemaRef ds:uri="27d2c721-bbe5-4497-a9d1-559e178b18c7"/>
    <ds:schemaRef ds:uri="311830fd-edab-4bb4-afbf-658c422cd60d"/>
    <ds:schemaRef ds:uri="6a0bfff4-67be-4a96-b973-4401e8ac16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023B2693-D6D1-4993-A8FA-617A8B6EEFD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1046</Words>
  <Application>Microsoft Office PowerPoint</Application>
  <PresentationFormat>Widescreen</PresentationFormat>
  <Paragraphs>58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Calibri</vt:lpstr>
      <vt:lpstr>Georgia</vt:lpstr>
      <vt:lpstr>Office Theme</vt:lpstr>
      <vt:lpstr>The Rainbow Portrait</vt:lpstr>
      <vt:lpstr>The Rockingham Mantua</vt:lpstr>
      <vt:lpstr>18th Century Court Suit</vt:lpstr>
      <vt:lpstr>Japanese Court Suit c. early 1900s</vt:lpstr>
      <vt:lpstr>Dress worn by Queen Victoria, designed by Martha Dudley1898 </vt:lpstr>
      <vt:lpstr>Yeoman Warder uniform </vt:lpstr>
      <vt:lpstr>Evening dress worn by Diana, Princess of Wales, designed by Bruce Oldfield 1987 </vt:lpstr>
      <vt:lpstr>Debutante dress, designed by Worth1958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Cushion</dc:creator>
  <cp:lastModifiedBy>Rosie Cooper</cp:lastModifiedBy>
  <cp:revision>2</cp:revision>
  <dcterms:created xsi:type="dcterms:W3CDTF">2025-07-30T13:56:55Z</dcterms:created>
  <dcterms:modified xsi:type="dcterms:W3CDTF">2025-10-10T13:51:47Z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0x01010057C5D52E9C667049857EF49AD62084CB</vt:lpwstr>
  </property>
  <property fmtid="{D5CDD505-2E9C-101B-9397-08002B2CF9AE}" pid="3" name="MediaServiceImageTags">
    <vt:lpwstr/>
  </property>
  <property fmtid="{D5CDD505-2E9C-101B-9397-08002B2CF9AE}" pid="4" name="_dlc_DocIdItemGuid">
    <vt:lpwstr>9e8cc438-e49a-475e-9f40-0dee2ac77dd7</vt:lpwstr>
  </property>
</Properties>
</file>