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433" r:id="rId6"/>
    <p:sldId id="257" r:id="rId7"/>
    <p:sldId id="269" r:id="rId8"/>
    <p:sldId id="434" r:id="rId9"/>
    <p:sldId id="263" r:id="rId10"/>
    <p:sldId id="259" r:id="rId11"/>
    <p:sldId id="265" r:id="rId12"/>
    <p:sldId id="260" r:id="rId13"/>
    <p:sldId id="262"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orient="horz" pos="1933" userDrawn="1">
          <p15:clr>
            <a:srgbClr val="A4A3A4"/>
          </p15:clr>
        </p15:guide>
        <p15:guide id="3" orient="horz" pos="2387" userDrawn="1">
          <p15:clr>
            <a:srgbClr val="A4A3A4"/>
          </p15:clr>
        </p15:guide>
        <p15:guide id="4" orient="horz" pos="2478" userDrawn="1">
          <p15:clr>
            <a:srgbClr val="A4A3A4"/>
          </p15:clr>
        </p15:guide>
        <p15:guide id="5"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6C301B-4710-C1DD-19E1-41D9E716FEDB}" name="Stuart Tiffany" initials="ST" userId="387205289fd7095c" providerId="Windows Live"/>
  <p188:author id="{AF8EA67D-3B4A-C7FB-1A95-FEB7B67B49AF}" name="Rosie Cooper" initials="RC" userId="S::Rosie.Cooper@hrp.org.uk::bf124abb-9a2b-4602-9121-6ae61623fa8e" providerId="AD"/>
  <p188:author id="{3FA6F79A-ED44-2C1B-13E7-D8C3855E9F8C}" name="Gail Cameron" initials="GC" userId="S::gail.cameron@hrp.org.uk::30622550-0145-4589-8daf-9c4d1638f1c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17382"/>
    <a:srgbClr val="CD1632"/>
    <a:srgbClr val="3A71B9"/>
    <a:srgbClr val="B8C5E7"/>
    <a:srgbClr val="9CCDA1"/>
    <a:srgbClr val="31AC60"/>
    <a:srgbClr val="ECADA4"/>
    <a:srgbClr val="E18078"/>
    <a:srgbClr val="000000"/>
    <a:srgbClr val="D65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DD70A4-0215-4E19-98B3-85C81AA0AD4E}" v="11" dt="2025-03-28T14:19:24.821"/>
    <p1510:client id="{E3DB2201-8BD9-9E14-F441-7AA9937A1CD4}" v="87" dt="2025-03-27T21:51:06.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67506" autoAdjust="0"/>
  </p:normalViewPr>
  <p:slideViewPr>
    <p:cSldViewPr snapToGrid="0">
      <p:cViewPr varScale="1">
        <p:scale>
          <a:sx n="75" d="100"/>
          <a:sy n="75" d="100"/>
        </p:scale>
        <p:origin x="1302" y="72"/>
      </p:cViewPr>
      <p:guideLst>
        <p:guide orient="horz" pos="2636"/>
        <p:guide orient="horz" pos="1933"/>
        <p:guide orient="horz" pos="2387"/>
        <p:guide orient="horz" pos="2478"/>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ACDD70A4-0215-4E19-98B3-85C81AA0AD4E}"/>
    <pc:docChg chg="undo custSel modSld">
      <pc:chgData name="Rosie Cooper" userId="bf124abb-9a2b-4602-9121-6ae61623fa8e" providerId="ADAL" clId="{ACDD70A4-0215-4E19-98B3-85C81AA0AD4E}" dt="2025-03-28T14:19:40.762" v="446" actId="962"/>
      <pc:docMkLst>
        <pc:docMk/>
      </pc:docMkLst>
      <pc:sldChg chg="addSp delSp modSp mod modNotesTx">
        <pc:chgData name="Rosie Cooper" userId="bf124abb-9a2b-4602-9121-6ae61623fa8e" providerId="ADAL" clId="{ACDD70A4-0215-4E19-98B3-85C81AA0AD4E}" dt="2025-03-28T14:19:40.762" v="446" actId="962"/>
        <pc:sldMkLst>
          <pc:docMk/>
          <pc:sldMk cId="456366982" sldId="257"/>
        </pc:sldMkLst>
        <pc:picChg chg="mod">
          <ac:chgData name="Rosie Cooper" userId="bf124abb-9a2b-4602-9121-6ae61623fa8e" providerId="ADAL" clId="{ACDD70A4-0215-4E19-98B3-85C81AA0AD4E}" dt="2025-03-28T11:57:54.382" v="337" actId="962"/>
          <ac:picMkLst>
            <pc:docMk/>
            <pc:sldMk cId="456366982" sldId="257"/>
            <ac:picMk id="4" creationId="{C5C0EB7B-D4D6-4A64-B4DA-56E051416277}"/>
          </ac:picMkLst>
        </pc:picChg>
        <pc:picChg chg="add mod">
          <ac:chgData name="Rosie Cooper" userId="bf124abb-9a2b-4602-9121-6ae61623fa8e" providerId="ADAL" clId="{ACDD70A4-0215-4E19-98B3-85C81AA0AD4E}" dt="2025-03-28T14:19:40.762" v="446" actId="962"/>
          <ac:picMkLst>
            <pc:docMk/>
            <pc:sldMk cId="456366982" sldId="257"/>
            <ac:picMk id="5" creationId="{708F4102-3F31-FA51-F0A0-77C00DC928EC}"/>
          </ac:picMkLst>
        </pc:picChg>
        <pc:picChg chg="ord">
          <ac:chgData name="Rosie Cooper" userId="bf124abb-9a2b-4602-9121-6ae61623fa8e" providerId="ADAL" clId="{ACDD70A4-0215-4E19-98B3-85C81AA0AD4E}" dt="2025-03-28T12:01:10.068" v="433" actId="171"/>
          <ac:picMkLst>
            <pc:docMk/>
            <pc:sldMk cId="456366982" sldId="257"/>
            <ac:picMk id="19" creationId="{24D13BEC-24FD-E2B2-1F56-78BC56C96FC5}"/>
          </ac:picMkLst>
        </pc:picChg>
        <pc:picChg chg="mod ord">
          <ac:chgData name="Rosie Cooper" userId="bf124abb-9a2b-4602-9121-6ae61623fa8e" providerId="ADAL" clId="{ACDD70A4-0215-4E19-98B3-85C81AA0AD4E}" dt="2025-03-28T12:51:44.484" v="439"/>
          <ac:picMkLst>
            <pc:docMk/>
            <pc:sldMk cId="456366982" sldId="257"/>
            <ac:picMk id="25" creationId="{06CC0225-F51D-0B88-C0B8-34C1A7056062}"/>
          </ac:picMkLst>
        </pc:picChg>
        <pc:picChg chg="del mod">
          <ac:chgData name="Rosie Cooper" userId="bf124abb-9a2b-4602-9121-6ae61623fa8e" providerId="ADAL" clId="{ACDD70A4-0215-4E19-98B3-85C81AA0AD4E}" dt="2025-03-28T14:19:21.809" v="442" actId="478"/>
          <ac:picMkLst>
            <pc:docMk/>
            <pc:sldMk cId="456366982" sldId="257"/>
            <ac:picMk id="29" creationId="{D68CB819-B91F-4775-4C95-2E283DDA92DD}"/>
          </ac:picMkLst>
        </pc:picChg>
        <pc:picChg chg="mod">
          <ac:chgData name="Rosie Cooper" userId="bf124abb-9a2b-4602-9121-6ae61623fa8e" providerId="ADAL" clId="{ACDD70A4-0215-4E19-98B3-85C81AA0AD4E}" dt="2025-03-28T12:11:38.299" v="437"/>
          <ac:picMkLst>
            <pc:docMk/>
            <pc:sldMk cId="456366982" sldId="257"/>
            <ac:picMk id="31" creationId="{6A676900-C8B8-072F-3987-3FCC019035DF}"/>
          </ac:picMkLst>
        </pc:picChg>
      </pc:sldChg>
      <pc:sldChg chg="modSp mod modNotesTx">
        <pc:chgData name="Rosie Cooper" userId="bf124abb-9a2b-4602-9121-6ae61623fa8e" providerId="ADAL" clId="{ACDD70A4-0215-4E19-98B3-85C81AA0AD4E}" dt="2025-03-28T11:59:08.409" v="432" actId="14429"/>
        <pc:sldMkLst>
          <pc:docMk/>
          <pc:sldMk cId="2065156637" sldId="260"/>
        </pc:sldMkLst>
        <pc:spChg chg="mod modVis">
          <ac:chgData name="Rosie Cooper" userId="bf124abb-9a2b-4602-9121-6ae61623fa8e" providerId="ADAL" clId="{ACDD70A4-0215-4E19-98B3-85C81AA0AD4E}" dt="2025-03-28T11:59:08.409" v="432" actId="14429"/>
          <ac:spMkLst>
            <pc:docMk/>
            <pc:sldMk cId="2065156637" sldId="260"/>
            <ac:spMk id="3" creationId="{37D166A5-4AC1-4ED8-0812-AF411FC52872}"/>
          </ac:spMkLst>
        </pc:spChg>
        <pc:picChg chg="mod">
          <ac:chgData name="Rosie Cooper" userId="bf124abb-9a2b-4602-9121-6ae61623fa8e" providerId="ADAL" clId="{ACDD70A4-0215-4E19-98B3-85C81AA0AD4E}" dt="2025-03-28T11:58:20.554" v="421" actId="962"/>
          <ac:picMkLst>
            <pc:docMk/>
            <pc:sldMk cId="2065156637" sldId="260"/>
            <ac:picMk id="10" creationId="{959A5AC8-A3E6-5DA9-CCBC-EDF41B74EEEC}"/>
          </ac:picMkLst>
        </pc:picChg>
      </pc:sldChg>
      <pc:sldChg chg="modSp mod modNotesTx">
        <pc:chgData name="Rosie Cooper" userId="bf124abb-9a2b-4602-9121-6ae61623fa8e" providerId="ADAL" clId="{ACDD70A4-0215-4E19-98B3-85C81AA0AD4E}" dt="2025-03-28T11:58:15.365" v="420" actId="962"/>
        <pc:sldMkLst>
          <pc:docMk/>
          <pc:sldMk cId="3853470918" sldId="263"/>
        </pc:sldMkLst>
        <pc:picChg chg="mod">
          <ac:chgData name="Rosie Cooper" userId="bf124abb-9a2b-4602-9121-6ae61623fa8e" providerId="ADAL" clId="{ACDD70A4-0215-4E19-98B3-85C81AA0AD4E}" dt="2025-03-28T11:58:15.365" v="420" actId="962"/>
          <ac:picMkLst>
            <pc:docMk/>
            <pc:sldMk cId="3853470918" sldId="263"/>
            <ac:picMk id="17" creationId="{2F5DAE1D-31D0-FD3A-C1C3-9161AFB302A2}"/>
          </ac:picMkLst>
        </pc:picChg>
      </pc:sldChg>
      <pc:sldChg chg="modNotesTx">
        <pc:chgData name="Rosie Cooper" userId="bf124abb-9a2b-4602-9121-6ae61623fa8e" providerId="ADAL" clId="{ACDD70A4-0215-4E19-98B3-85C81AA0AD4E}" dt="2025-03-28T11:56:18.357" v="247" actId="113"/>
        <pc:sldMkLst>
          <pc:docMk/>
          <pc:sldMk cId="1298964203" sldId="264"/>
        </pc:sldMkLst>
      </pc:sldChg>
      <pc:sldChg chg="modNotesTx">
        <pc:chgData name="Rosie Cooper" userId="bf124abb-9a2b-4602-9121-6ae61623fa8e" providerId="ADAL" clId="{ACDD70A4-0215-4E19-98B3-85C81AA0AD4E}" dt="2025-03-28T11:56:36.888" v="251" actId="6549"/>
        <pc:sldMkLst>
          <pc:docMk/>
          <pc:sldMk cId="950441561" sldId="265"/>
        </pc:sldMkLst>
      </pc:sldChg>
      <pc:sldChg chg="addSp delSp modSp mod modNotesTx">
        <pc:chgData name="Rosie Cooper" userId="bf124abb-9a2b-4602-9121-6ae61623fa8e" providerId="ADAL" clId="{ACDD70A4-0215-4E19-98B3-85C81AA0AD4E}" dt="2025-03-28T11:54:49.608" v="239" actId="478"/>
        <pc:sldMkLst>
          <pc:docMk/>
          <pc:sldMk cId="878530208" sldId="433"/>
        </pc:sldMkLst>
        <pc:spChg chg="add del mod">
          <ac:chgData name="Rosie Cooper" userId="bf124abb-9a2b-4602-9121-6ae61623fa8e" providerId="ADAL" clId="{ACDD70A4-0215-4E19-98B3-85C81AA0AD4E}" dt="2025-03-28T11:54:49.608" v="239" actId="478"/>
          <ac:spMkLst>
            <pc:docMk/>
            <pc:sldMk cId="878530208" sldId="433"/>
            <ac:spMk id="5" creationId="{A194CBFF-88A2-2ACC-D193-C0A76FA2B273}"/>
          </ac:spMkLst>
        </pc:spChg>
        <pc:spChg chg="mod">
          <ac:chgData name="Rosie Cooper" userId="bf124abb-9a2b-4602-9121-6ae61623fa8e" providerId="ADAL" clId="{ACDD70A4-0215-4E19-98B3-85C81AA0AD4E}" dt="2025-03-28T11:47:20.215" v="23" actId="20577"/>
          <ac:spMkLst>
            <pc:docMk/>
            <pc:sldMk cId="878530208" sldId="433"/>
            <ac:spMk id="6" creationId="{38336CDA-D3EB-24C6-5900-8B59760339AD}"/>
          </ac:spMkLst>
        </pc:spChg>
        <pc:spChg chg="mod">
          <ac:chgData name="Rosie Cooper" userId="bf124abb-9a2b-4602-9121-6ae61623fa8e" providerId="ADAL" clId="{ACDD70A4-0215-4E19-98B3-85C81AA0AD4E}" dt="2025-03-28T11:53:18.926" v="217" actId="20577"/>
          <ac:spMkLst>
            <pc:docMk/>
            <pc:sldMk cId="878530208" sldId="433"/>
            <ac:spMk id="9" creationId="{478B1542-1CC3-8F94-C7BD-1A3C721C1A90}"/>
          </ac:spMkLst>
        </pc:spChg>
      </pc:sldChg>
      <pc:sldChg chg="modSp mod">
        <pc:chgData name="Rosie Cooper" userId="bf124abb-9a2b-4602-9121-6ae61623fa8e" providerId="ADAL" clId="{ACDD70A4-0215-4E19-98B3-85C81AA0AD4E}" dt="2025-03-28T11:58:56.982" v="431" actId="962"/>
        <pc:sldMkLst>
          <pc:docMk/>
          <pc:sldMk cId="3654161884" sldId="434"/>
        </pc:sldMkLst>
        <pc:spChg chg="mod">
          <ac:chgData name="Rosie Cooper" userId="bf124abb-9a2b-4602-9121-6ae61623fa8e" providerId="ADAL" clId="{ACDD70A4-0215-4E19-98B3-85C81AA0AD4E}" dt="2025-03-28T11:58:51.782" v="429" actId="962"/>
          <ac:spMkLst>
            <pc:docMk/>
            <pc:sldMk cId="3654161884" sldId="434"/>
            <ac:spMk id="23" creationId="{4CF79FF0-4E6B-9D62-DA6D-E5A5E114CF15}"/>
          </ac:spMkLst>
        </pc:spChg>
        <pc:spChg chg="mod">
          <ac:chgData name="Rosie Cooper" userId="bf124abb-9a2b-4602-9121-6ae61623fa8e" providerId="ADAL" clId="{ACDD70A4-0215-4E19-98B3-85C81AA0AD4E}" dt="2025-03-28T11:58:53.507" v="430" actId="962"/>
          <ac:spMkLst>
            <pc:docMk/>
            <pc:sldMk cId="3654161884" sldId="434"/>
            <ac:spMk id="40" creationId="{830D5CA8-1C19-4942-E8C6-42063AB407F4}"/>
          </ac:spMkLst>
        </pc:spChg>
        <pc:grpChg chg="mod">
          <ac:chgData name="Rosie Cooper" userId="bf124abb-9a2b-4602-9121-6ae61623fa8e" providerId="ADAL" clId="{ACDD70A4-0215-4E19-98B3-85C81AA0AD4E}" dt="2025-03-28T11:58:02.621" v="338" actId="962"/>
          <ac:grpSpMkLst>
            <pc:docMk/>
            <pc:sldMk cId="3654161884" sldId="434"/>
            <ac:grpSpMk id="7" creationId="{8D515EBE-DFC5-7CAC-FEB3-11BCA9AAF4A9}"/>
          </ac:grpSpMkLst>
        </pc:grpChg>
        <pc:picChg chg="mod">
          <ac:chgData name="Rosie Cooper" userId="bf124abb-9a2b-4602-9121-6ae61623fa8e" providerId="ADAL" clId="{ACDD70A4-0215-4E19-98B3-85C81AA0AD4E}" dt="2025-03-28T11:58:56.982" v="431" actId="962"/>
          <ac:picMkLst>
            <pc:docMk/>
            <pc:sldMk cId="3654161884" sldId="434"/>
            <ac:picMk id="5" creationId="{9486A6AC-A42A-0955-80F0-6AB342893E5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315CD-7D2F-4C31-B1EE-A75D37E7D008}" type="datetimeFigureOut">
              <a:rPr lang="en-GB" smtClean="0"/>
              <a:t>28/03/2025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7763D-30BC-40D1-94C9-1E24159BADCE}" type="slidenum">
              <a:rPr lang="en-GB" smtClean="0"/>
              <a:t>‹#›</a:t>
            </a:fld>
            <a:endParaRPr lang="en-GB"/>
          </a:p>
        </p:txBody>
      </p:sp>
    </p:spTree>
    <p:extLst>
      <p:ext uri="{BB962C8B-B14F-4D97-AF65-F5344CB8AC3E}">
        <p14:creationId xmlns:p14="http://schemas.microsoft.com/office/powerpoint/2010/main" val="298226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tionalarchives.gov.uk/education/resources/elizabeth-monarchy/elizabeth-i-to-king-eric-xiv-of-swed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mg.co.uk/queens-house/attractions/armada-portrait-elizabeth-i"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rmg.co.uk/stories/topics/symbolism-portraits-queen-elizabeth-i"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i="0" dirty="0"/>
              <a:t>Image Credit:</a:t>
            </a:r>
          </a:p>
          <a:p>
            <a:pPr marL="0" indent="0">
              <a:buNone/>
            </a:pPr>
            <a:endParaRPr lang="en-GB"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Elizabeth I </a:t>
            </a:r>
            <a:r>
              <a:rPr lang="en-GB" sz="1800" b="0" i="1" u="none" strike="noStrike" dirty="0">
                <a:solidFill>
                  <a:srgbClr val="000000"/>
                </a:solidFill>
                <a:effectLst/>
                <a:latin typeface="Aptos Narrow" panose="020B0004020202020204" pitchFamily="34" charset="0"/>
              </a:rPr>
              <a:t>Elizabeth 1, 1533 – 1603 (the Armada Portrait) © National Maritime Museum, Greenwich, London</a:t>
            </a:r>
            <a:endParaRPr lang="en-GB" b="0" dirty="0"/>
          </a:p>
          <a:p>
            <a:endParaRPr lang="en-US" dirty="0"/>
          </a:p>
        </p:txBody>
      </p:sp>
      <p:sp>
        <p:nvSpPr>
          <p:cNvPr id="4" name="Slide Number Placeholder 3"/>
          <p:cNvSpPr>
            <a:spLocks noGrp="1"/>
          </p:cNvSpPr>
          <p:nvPr>
            <p:ph type="sldNum" sz="quarter" idx="5"/>
          </p:nvPr>
        </p:nvSpPr>
        <p:spPr/>
        <p:txBody>
          <a:bodyPr/>
          <a:lstStyle/>
          <a:p>
            <a:fld id="{3437763D-30BC-40D1-94C9-1E24159BADCE}" type="slidenum">
              <a:rPr lang="en-GB" smtClean="0"/>
              <a:t>1</a:t>
            </a:fld>
            <a:endParaRPr lang="en-GB"/>
          </a:p>
        </p:txBody>
      </p:sp>
    </p:spTree>
    <p:extLst>
      <p:ext uri="{BB962C8B-B14F-4D97-AF65-F5344CB8AC3E}">
        <p14:creationId xmlns:p14="http://schemas.microsoft.com/office/powerpoint/2010/main" val="170608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p>
          <a:p>
            <a:endParaRPr lang="en-GB" b="1" dirty="0"/>
          </a:p>
          <a:p>
            <a:r>
              <a:rPr lang="en-GB" b="0" dirty="0"/>
              <a:t>This is </a:t>
            </a:r>
            <a:r>
              <a:rPr lang="en-GB" dirty="0"/>
              <a:t>an original</a:t>
            </a:r>
            <a:r>
              <a:rPr lang="en-GB" b="0" dirty="0"/>
              <a:t> letter written </a:t>
            </a:r>
            <a:r>
              <a:rPr lang="en-GB" dirty="0"/>
              <a:t>(or dictated) by Queen Elizabeth</a:t>
            </a:r>
            <a:r>
              <a:rPr lang="en-GB" b="0" dirty="0"/>
              <a:t> </a:t>
            </a:r>
            <a:r>
              <a:rPr lang="en-GB" dirty="0"/>
              <a:t>I </a:t>
            </a:r>
            <a:r>
              <a:rPr lang="en-GB" b="0" dirty="0"/>
              <a:t>to King Eric XIV of Sweden in 1560</a:t>
            </a:r>
            <a:r>
              <a:rPr lang="en-GB" dirty="0"/>
              <a:t>.</a:t>
            </a:r>
            <a:r>
              <a:rPr lang="en-GB" b="0" dirty="0"/>
              <a:t> </a:t>
            </a:r>
            <a:r>
              <a:rPr lang="en-GB" dirty="0"/>
              <a:t>He was one of many suitors and he had requested to visit her in England. </a:t>
            </a:r>
            <a:endParaRPr lang="en-GB" b="0" dirty="0"/>
          </a:p>
          <a:p>
            <a:endParaRPr lang="en-GB" b="0" dirty="0"/>
          </a:p>
          <a:p>
            <a:r>
              <a:rPr lang="en-GB" b="0" dirty="0"/>
              <a:t>She wrote that she could not share his feelings and that he should not come to England. In addition, she wrote, “</a:t>
            </a:r>
            <a:r>
              <a:rPr lang="en-GB" b="0" i="0" dirty="0">
                <a:solidFill>
                  <a:srgbClr val="343338"/>
                </a:solidFill>
                <a:effectLst/>
                <a:latin typeface="Open Sans" panose="020B0606030504020204" pitchFamily="34" charset="0"/>
              </a:rPr>
              <a:t>that we do not conceive in our heart to take a husband but highly commend the single life”</a:t>
            </a:r>
            <a:r>
              <a:rPr lang="en-GB" b="0" dirty="0"/>
              <a:t> which shows she was proudly living as a Queen with no desire or need to have a husband. </a:t>
            </a:r>
          </a:p>
          <a:p>
            <a:endParaRPr lang="en-GB" b="0" dirty="0"/>
          </a:p>
          <a:p>
            <a:r>
              <a:rPr lang="en-GB" dirty="0"/>
              <a:t>Learn more about this source with National Archives</a:t>
            </a:r>
          </a:p>
          <a:p>
            <a:r>
              <a:rPr lang="en-GB" dirty="0">
                <a:hlinkClick r:id="rId3"/>
              </a:rPr>
              <a:t>https://www.nationalarchives.gov.uk/education/resources/elizabeth-monarchy/elizabeth-i-to-king-eric-xiv-of-sweden/</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dirty="0"/>
              <a:t>Image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u="none" strike="noStrike" dirty="0">
                <a:solidFill>
                  <a:srgbClr val="000000"/>
                </a:solidFill>
                <a:effectLst/>
                <a:latin typeface="Aptos Narrow" panose="020B0004020202020204" pitchFamily="34" charset="0"/>
              </a:rPr>
              <a:t>The National Archives</a:t>
            </a:r>
            <a:endParaRPr lang="en-GB" b="0" dirty="0"/>
          </a:p>
          <a:p>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10</a:t>
            </a:fld>
            <a:endParaRPr lang="en-GB"/>
          </a:p>
        </p:txBody>
      </p:sp>
    </p:spTree>
    <p:extLst>
      <p:ext uri="{BB962C8B-B14F-4D97-AF65-F5344CB8AC3E}">
        <p14:creationId xmlns:p14="http://schemas.microsoft.com/office/powerpoint/2010/main" val="169640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the videos: https://youtube.com/playlist?list=PLmQztN3936tL1ZgIHlfwlsKaRAqEDNQf1&amp;feature=shared </a:t>
            </a:r>
          </a:p>
        </p:txBody>
      </p:sp>
      <p:sp>
        <p:nvSpPr>
          <p:cNvPr id="4" name="Slide Number Placeholder 3"/>
          <p:cNvSpPr>
            <a:spLocks noGrp="1"/>
          </p:cNvSpPr>
          <p:nvPr>
            <p:ph type="sldNum" sz="quarter" idx="5"/>
          </p:nvPr>
        </p:nvSpPr>
        <p:spPr/>
        <p:txBody>
          <a:bodyPr/>
          <a:lstStyle/>
          <a:p>
            <a:fld id="{3437763D-30BC-40D1-94C9-1E24159BADCE}" type="slidenum">
              <a:rPr lang="en-GB" smtClean="0"/>
              <a:t>2</a:t>
            </a:fld>
            <a:endParaRPr lang="en-GB"/>
          </a:p>
        </p:txBody>
      </p:sp>
    </p:spTree>
    <p:extLst>
      <p:ext uri="{BB962C8B-B14F-4D97-AF65-F5344CB8AC3E}">
        <p14:creationId xmlns:p14="http://schemas.microsoft.com/office/powerpoint/2010/main" val="112681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p>
          <a:p>
            <a:endParaRPr lang="en-US" dirty="0"/>
          </a:p>
          <a:p>
            <a:r>
              <a:rPr lang="en-GB" b="0" u="none" dirty="0"/>
              <a:t>These terms are </a:t>
            </a:r>
            <a:r>
              <a:rPr lang="en-GB" dirty="0"/>
              <a:t>used </a:t>
            </a:r>
            <a:r>
              <a:rPr lang="en-GB" b="0" u="none" dirty="0"/>
              <a:t>in the</a:t>
            </a:r>
            <a:r>
              <a:rPr lang="en-GB" dirty="0"/>
              <a:t> </a:t>
            </a:r>
            <a:r>
              <a:rPr lang="en-GB" b="0" u="none" dirty="0"/>
              <a:t>video </a:t>
            </a:r>
            <a:r>
              <a:rPr lang="en-GB" dirty="0"/>
              <a:t>and </a:t>
            </a:r>
            <a:r>
              <a:rPr lang="en-GB" b="0" u="none" dirty="0"/>
              <a:t>this source task. It would be useful for </a:t>
            </a:r>
            <a:r>
              <a:rPr lang="en-GB" dirty="0"/>
              <a:t>students </a:t>
            </a:r>
            <a:r>
              <a:rPr lang="en-GB" b="0" u="none" dirty="0"/>
              <a:t>to be aware of them</a:t>
            </a:r>
            <a:r>
              <a:rPr lang="en-GB" dirty="0"/>
              <a:t>. However students</a:t>
            </a:r>
            <a:r>
              <a:rPr lang="en-GB" b="0" u="none" dirty="0"/>
              <a:t> do </a:t>
            </a:r>
            <a:r>
              <a:rPr lang="en-GB" b="1" u="none" dirty="0"/>
              <a:t>not</a:t>
            </a:r>
            <a:r>
              <a:rPr lang="en-GB" b="0" u="none" dirty="0"/>
              <a:t> need to memorise or discuss all of them.</a:t>
            </a:r>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6C3B4D40-2803-9C45-985E-21B6ED138107}" type="slidenum">
              <a:rPr lang="en-US" smtClean="0"/>
              <a:t>3</a:t>
            </a:fld>
            <a:endParaRPr lang="en-US"/>
          </a:p>
        </p:txBody>
      </p:sp>
    </p:spTree>
    <p:extLst>
      <p:ext uri="{BB962C8B-B14F-4D97-AF65-F5344CB8AC3E}">
        <p14:creationId xmlns:p14="http://schemas.microsoft.com/office/powerpoint/2010/main" val="248911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Teacher notes:</a:t>
            </a:r>
          </a:p>
          <a:p>
            <a:endParaRPr lang="en-US" i="0" dirty="0"/>
          </a:p>
          <a:p>
            <a:r>
              <a:rPr lang="en-GB" b="0" i="0" dirty="0"/>
              <a:t>The purpose of this slide is for children to understand that this period of history is a long time in the past which is why life is so different to what they know. </a:t>
            </a:r>
            <a:endParaRPr lang="en-US" b="0" i="0" dirty="0"/>
          </a:p>
          <a:p>
            <a:endParaRPr lang="en-GB" b="0" i="0" dirty="0"/>
          </a:p>
          <a:p>
            <a:pPr marL="228600" indent="-228600">
              <a:buAutoNum type="arabicParenR"/>
            </a:pPr>
            <a:r>
              <a:rPr lang="en-GB" b="0" i="0" dirty="0"/>
              <a:t>Ask children to find </a:t>
            </a:r>
            <a:r>
              <a:rPr lang="en-GB" dirty="0"/>
              <a:t>'now'. Explain </a:t>
            </a:r>
            <a:r>
              <a:rPr lang="en-GB" b="0" i="0" dirty="0"/>
              <a:t>this is where we are today.</a:t>
            </a:r>
            <a:endParaRPr lang="en-US" b="0" i="0" dirty="0"/>
          </a:p>
          <a:p>
            <a:pPr marL="228600" indent="-228600">
              <a:buAutoNum type="arabicParenR"/>
            </a:pPr>
            <a:r>
              <a:rPr lang="en-GB" b="0" i="0" dirty="0"/>
              <a:t>Move finger back to the end of the bright blue section. This is how far the oldest people alive today can remember. The Tudors are further in the past than that.</a:t>
            </a:r>
            <a:endParaRPr lang="en-US" b="0" i="0" dirty="0"/>
          </a:p>
          <a:p>
            <a:pPr marL="228600" indent="-228600">
              <a:buAutoNum type="arabicParenR"/>
            </a:pPr>
            <a:r>
              <a:rPr lang="en-GB" b="0" i="0" dirty="0"/>
              <a:t>Say the word Tudor and explain this was the family who </a:t>
            </a:r>
            <a:r>
              <a:rPr lang="en-GB" dirty="0"/>
              <a:t>ruled </a:t>
            </a:r>
            <a:r>
              <a:rPr lang="en-GB" b="0" i="0" dirty="0"/>
              <a:t>over </a:t>
            </a:r>
            <a:r>
              <a:rPr lang="en-GB" dirty="0"/>
              <a:t>England and</a:t>
            </a:r>
            <a:r>
              <a:rPr lang="en-GB" b="0" i="0" dirty="0"/>
              <a:t> who we will learn more about.</a:t>
            </a:r>
          </a:p>
          <a:p>
            <a:pPr marL="228600" indent="-228600">
              <a:buAutoNum type="arabicParen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Queen Elizabeth I was born in 1533.</a:t>
            </a:r>
          </a:p>
          <a:p>
            <a:endParaRPr lang="en-GB" b="1" i="0" dirty="0"/>
          </a:p>
        </p:txBody>
      </p:sp>
      <p:sp>
        <p:nvSpPr>
          <p:cNvPr id="4" name="Slide Number Placeholder 3"/>
          <p:cNvSpPr>
            <a:spLocks noGrp="1"/>
          </p:cNvSpPr>
          <p:nvPr>
            <p:ph type="sldNum" sz="quarter" idx="5"/>
          </p:nvPr>
        </p:nvSpPr>
        <p:spPr/>
        <p:txBody>
          <a:bodyPr/>
          <a:lstStyle/>
          <a:p>
            <a:fld id="{3437763D-30BC-40D1-94C9-1E24159BADCE}" type="slidenum">
              <a:rPr lang="en-GB" smtClean="0"/>
              <a:t>4</a:t>
            </a:fld>
            <a:endParaRPr lang="en-GB"/>
          </a:p>
        </p:txBody>
      </p:sp>
    </p:spTree>
    <p:extLst>
      <p:ext uri="{BB962C8B-B14F-4D97-AF65-F5344CB8AC3E}">
        <p14:creationId xmlns:p14="http://schemas.microsoft.com/office/powerpoint/2010/main" val="209379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550B8-2E20-55DC-0F65-0C2E06C34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33B1F-42A3-B7ED-234F-4A284F912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F7063-C979-6A8A-2F15-09D977417750}"/>
              </a:ext>
            </a:extLst>
          </p:cNvPr>
          <p:cNvSpPr>
            <a:spLocks noGrp="1"/>
          </p:cNvSpPr>
          <p:nvPr>
            <p:ph type="body" idx="1"/>
          </p:nvPr>
        </p:nvSpPr>
        <p:spPr/>
        <p:txBody>
          <a:bodyPr/>
          <a:lstStyle/>
          <a:p>
            <a:r>
              <a:rPr lang="en-GB" b="1" i="0" dirty="0"/>
              <a:t>Teacher notes:</a:t>
            </a:r>
          </a:p>
          <a:p>
            <a:endParaRPr lang="en-US" dirty="0"/>
          </a:p>
          <a:p>
            <a:r>
              <a:rPr lang="en-GB" b="0" i="0" dirty="0"/>
              <a:t>This sequence is designed to help children understand how the crown was passed from parent to child then from sibling to sibling. The information below is designed to help tell the story of the period and link to the video children have viewed.</a:t>
            </a:r>
          </a:p>
          <a:p>
            <a:endParaRPr lang="en-GB" b="0" i="0" dirty="0"/>
          </a:p>
          <a:p>
            <a:pPr marL="228600" indent="-228600">
              <a:buAutoNum type="arabicParenR"/>
            </a:pPr>
            <a:r>
              <a:rPr lang="en-GB" b="0" i="0" dirty="0"/>
              <a:t>Henry VII</a:t>
            </a:r>
            <a:r>
              <a:rPr lang="en-GB" dirty="0"/>
              <a:t> was</a:t>
            </a:r>
            <a:r>
              <a:rPr lang="en-GB" b="0" i="0" dirty="0"/>
              <a:t> the first Tudor monarch. He won the crown at the </a:t>
            </a:r>
            <a:r>
              <a:rPr lang="en-GB" dirty="0"/>
              <a:t>Battle</a:t>
            </a:r>
            <a:r>
              <a:rPr lang="en-GB" b="0" i="0" dirty="0"/>
              <a:t> of Bosworth Field. </a:t>
            </a:r>
          </a:p>
          <a:p>
            <a:pPr marL="228600" indent="-228600">
              <a:buAutoNum type="arabicParenR"/>
            </a:pPr>
            <a:r>
              <a:rPr lang="en-GB" b="0" i="0" dirty="0"/>
              <a:t>Henry VIII became king when his father died. He reigned for almost 40 years. He felt </a:t>
            </a:r>
            <a:r>
              <a:rPr lang="en-GB" dirty="0"/>
              <a:t>strongly that he needed</a:t>
            </a:r>
            <a:r>
              <a:rPr lang="en-GB" b="0" i="0" dirty="0"/>
              <a:t> a son to become king after he died. </a:t>
            </a:r>
            <a:r>
              <a:rPr lang="en-GB" dirty="0"/>
              <a:t>He did not think a daughter as queen would be as strong. </a:t>
            </a:r>
            <a:r>
              <a:rPr lang="en-GB" b="0" i="0" dirty="0"/>
              <a:t>He changed the country’s religion to the Church of England as the Pope wouldn’t let him divorce his first wife. Every Tudor monarch that followed was his child.</a:t>
            </a:r>
          </a:p>
          <a:p>
            <a:pPr marL="228600" indent="-228600">
              <a:buAutoNum type="arabicParenR"/>
            </a:pPr>
            <a:r>
              <a:rPr lang="en-GB" b="0" i="0" dirty="0"/>
              <a:t>Edward VI was his only son. It was normal for sons to become king even if they had an older sister. He died with no children and tried to make sure the new Church of England was successful.</a:t>
            </a:r>
          </a:p>
          <a:p>
            <a:pPr marL="228600" indent="-228600">
              <a:buAutoNum type="arabicParenR"/>
            </a:pPr>
            <a:r>
              <a:rPr lang="en-GB" b="0" i="0" dirty="0"/>
              <a:t>After Edward’s death, his sister Mary became Queen (Lady Jane Grey was named Edward’s heir but people were unhappy Mary was not made Queen).</a:t>
            </a:r>
          </a:p>
          <a:p>
            <a:pPr marL="228600" indent="-228600">
              <a:buAutoNum type="arabicParenR"/>
            </a:pPr>
            <a:r>
              <a:rPr lang="en-GB" b="0" i="0" dirty="0"/>
              <a:t>Mary I tried to make England a Catholic country again and married King Philip of Spain (a Catholic king). She imprisoned her sister Elizabeth and harshly punished many protestants.</a:t>
            </a:r>
          </a:p>
          <a:p>
            <a:pPr marL="228600" indent="-228600">
              <a:buAutoNum type="arabicParenR"/>
            </a:pPr>
            <a:r>
              <a:rPr lang="en-GB" b="0" i="0" dirty="0"/>
              <a:t>Elizabeth </a:t>
            </a:r>
            <a:r>
              <a:rPr lang="en-GB" dirty="0"/>
              <a:t>I </a:t>
            </a:r>
            <a:r>
              <a:rPr lang="en-GB" b="0" i="0" dirty="0"/>
              <a:t>was the final Tudor Queen and chose never to marry. She </a:t>
            </a:r>
            <a:r>
              <a:rPr lang="en-GB" dirty="0"/>
              <a:t>often </a:t>
            </a:r>
            <a:r>
              <a:rPr lang="en-GB" b="0" i="0" dirty="0"/>
              <a:t>said she </a:t>
            </a:r>
            <a:r>
              <a:rPr lang="en-GB" dirty="0"/>
              <a:t>was married</a:t>
            </a:r>
            <a:r>
              <a:rPr lang="en-GB" b="0" i="0" dirty="0"/>
              <a:t> to </a:t>
            </a:r>
            <a:r>
              <a:rPr lang="en-GB" dirty="0"/>
              <a:t>her country.</a:t>
            </a:r>
            <a:r>
              <a:rPr lang="en-GB" b="0" i="0" dirty="0"/>
              <a:t> She returned </a:t>
            </a:r>
            <a:r>
              <a:rPr lang="en-GB" dirty="0"/>
              <a:t>England to</a:t>
            </a:r>
            <a:r>
              <a:rPr lang="en-GB" b="0" i="0" dirty="0"/>
              <a:t> a protestant country which has stayed the same ever since. In her reign, explorers visited the Americas and attacked </a:t>
            </a:r>
            <a:r>
              <a:rPr lang="en-GB" dirty="0"/>
              <a:t>ships</a:t>
            </a:r>
            <a:r>
              <a:rPr lang="en-GB" b="0" i="0" dirty="0"/>
              <a:t> from other countries. Theatre became very popular and </a:t>
            </a:r>
            <a:r>
              <a:rPr lang="en-GB" dirty="0"/>
              <a:t>writers</a:t>
            </a:r>
            <a:r>
              <a:rPr lang="en-GB" b="0" i="0" dirty="0"/>
              <a:t> like William Shakespeare </a:t>
            </a:r>
            <a:r>
              <a:rPr lang="en-GB" dirty="0"/>
              <a:t>entertained at court. </a:t>
            </a:r>
          </a:p>
          <a:p>
            <a:pPr marL="228600" indent="-228600">
              <a:buAutoNum type="arabicParenR"/>
            </a:pPr>
            <a:endParaRPr lang="en-GB" b="0" i="1" dirty="0"/>
          </a:p>
          <a:p>
            <a:pPr marL="0" indent="0">
              <a:buNone/>
            </a:pPr>
            <a:r>
              <a:rPr lang="en-GB" b="1" i="0" dirty="0"/>
              <a:t>Image Credit:</a:t>
            </a:r>
          </a:p>
          <a:p>
            <a:pPr marL="0" indent="0">
              <a:buNone/>
            </a:pPr>
            <a:endParaRPr lang="en-GB" b="1" i="0" dirty="0"/>
          </a:p>
          <a:p>
            <a:pPr marL="0" indent="0">
              <a:buNone/>
            </a:pPr>
            <a:r>
              <a:rPr lang="en-GB" b="0" i="0" dirty="0"/>
              <a:t>Henry VII </a:t>
            </a:r>
            <a:r>
              <a:rPr lang="en-GB" b="0" i="0" dirty="0">
                <a:solidFill>
                  <a:srgbClr val="404040"/>
                </a:solidFill>
                <a:effectLst/>
                <a:latin typeface="Inter"/>
              </a:rPr>
              <a:t>© National Portrait Gallery, London</a:t>
            </a: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Henry VIII </a:t>
            </a:r>
            <a:r>
              <a:rPr lang="en-GB" sz="1800" b="0" i="1" u="none" strike="noStrike" dirty="0">
                <a:solidFill>
                  <a:srgbClr val="000000"/>
                </a:solidFill>
                <a:effectLst/>
                <a:latin typeface="Aptos Narrow" panose="020B0004020202020204" pitchFamily="34" charset="0"/>
              </a:rPr>
              <a:t>© Royal Collection Enterprises Limited 2025 | Royal Collection 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ptos Narrow" panose="020B0004020202020204" pitchFamily="34" charset="0"/>
              </a:rPr>
              <a:t>Edward VI </a:t>
            </a:r>
            <a:r>
              <a:rPr lang="en-GB" sz="1200" b="0" i="1" u="none" strike="noStrike" dirty="0">
                <a:solidFill>
                  <a:srgbClr val="000000"/>
                </a:solidFill>
                <a:effectLst/>
                <a:latin typeface="Aptos Narrow" panose="020B0004020202020204" pitchFamily="34" charset="0"/>
              </a:rPr>
              <a:t>© Royal Collection Enterprises Limited 2025 | Royal Collection 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Mary I </a:t>
            </a:r>
            <a:r>
              <a:rPr lang="en-GB" sz="1200" b="0" i="1" u="none" strike="noStrike" dirty="0">
                <a:solidFill>
                  <a:srgbClr val="000000"/>
                </a:solidFill>
                <a:effectLst/>
                <a:latin typeface="Aptos Narrow" panose="020B0004020202020204" pitchFamily="34" charset="0"/>
              </a:rPr>
              <a:t>© Royal Collection Enterprises Limited 2025 | Royal Collection 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Elizabeth I </a:t>
            </a:r>
            <a:r>
              <a:rPr lang="en-GB" sz="1800" b="0" i="1" u="none" strike="noStrike" dirty="0">
                <a:solidFill>
                  <a:srgbClr val="000000"/>
                </a:solidFill>
                <a:effectLst/>
                <a:latin typeface="Aptos Narrow" panose="020B0004020202020204" pitchFamily="34" charset="0"/>
              </a:rPr>
              <a:t>Elizabeth 1, 1533 – 1603 (the Armada Portrait) © National Maritime Museum, Greenwich, London</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indent="0">
              <a:buNone/>
            </a:pPr>
            <a:endParaRPr lang="en-GB" b="0" i="0" dirty="0"/>
          </a:p>
        </p:txBody>
      </p:sp>
      <p:sp>
        <p:nvSpPr>
          <p:cNvPr id="4" name="Slide Number Placeholder 3">
            <a:extLst>
              <a:ext uri="{FF2B5EF4-FFF2-40B4-BE49-F238E27FC236}">
                <a16:creationId xmlns:a16="http://schemas.microsoft.com/office/drawing/2014/main" id="{9759313B-D855-CAC3-3E13-811788B0E355}"/>
              </a:ext>
            </a:extLst>
          </p:cNvPr>
          <p:cNvSpPr>
            <a:spLocks noGrp="1"/>
          </p:cNvSpPr>
          <p:nvPr>
            <p:ph type="sldNum" sz="quarter" idx="5"/>
          </p:nvPr>
        </p:nvSpPr>
        <p:spPr/>
        <p:txBody>
          <a:bodyPr/>
          <a:lstStyle/>
          <a:p>
            <a:fld id="{3437763D-30BC-40D1-94C9-1E24159BADCE}" type="slidenum">
              <a:rPr lang="en-GB" smtClean="0"/>
              <a:t>5</a:t>
            </a:fld>
            <a:endParaRPr lang="en-GB"/>
          </a:p>
        </p:txBody>
      </p:sp>
    </p:spTree>
    <p:extLst>
      <p:ext uri="{BB962C8B-B14F-4D97-AF65-F5344CB8AC3E}">
        <p14:creationId xmlns:p14="http://schemas.microsoft.com/office/powerpoint/2010/main" val="1622713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About this source:</a:t>
            </a:r>
          </a:p>
          <a:p>
            <a:endParaRPr lang="en-GB" dirty="0"/>
          </a:p>
          <a:p>
            <a:r>
              <a:rPr lang="en-GB" dirty="0"/>
              <a:t>This portrait of Elizabeth I was made to commemorate England's victory after the Spanish Armada. During this battle Elizabeth gave a powerful speech to encourage her troops. </a:t>
            </a:r>
          </a:p>
          <a:p>
            <a:endParaRPr lang="en-GB" dirty="0"/>
          </a:p>
          <a:p>
            <a:r>
              <a:rPr lang="en-GB" dirty="0"/>
              <a:t>The portrait was designed to show off Elizabeth's power as a female ruler. Elizabeth is seen with her hand on the globe. She wears several pearl necklaces, with pearls in her wig and pearl earrings. There are also pearls sewn into her clothing. </a:t>
            </a:r>
          </a:p>
          <a:p>
            <a:endParaRPr lang="en-GB" dirty="0"/>
          </a:p>
          <a:p>
            <a:r>
              <a:rPr lang="en-GB" dirty="0"/>
              <a:t>Learn more about the Armada Portrait with Royal Museums Greenwich</a:t>
            </a:r>
          </a:p>
          <a:p>
            <a:r>
              <a:rPr lang="en-GB" dirty="0">
                <a:hlinkClick r:id="rId3"/>
              </a:rPr>
              <a:t>Armada Portrait of Elizabeth I: See for free at the Queen's House</a:t>
            </a:r>
            <a:endParaRPr lang="en-GB" dirty="0"/>
          </a:p>
          <a:p>
            <a:r>
              <a:rPr lang="en-GB" dirty="0">
                <a:hlinkClick r:id="rId4"/>
              </a:rPr>
              <a:t>Symbolism in portraits of Queen Elizabeth I | Royal Museums Greenwich</a:t>
            </a:r>
            <a:endParaRPr lang="en-GB" dirty="0"/>
          </a:p>
          <a:p>
            <a:endParaRPr lang="en-GB" b="0" dirty="0"/>
          </a:p>
          <a:p>
            <a:endParaRPr lang="en-GB" b="0" dirty="0"/>
          </a:p>
          <a:p>
            <a:endParaRPr lang="en-GB" b="0"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6</a:t>
            </a:fld>
            <a:endParaRPr lang="en-GB"/>
          </a:p>
        </p:txBody>
      </p:sp>
    </p:spTree>
    <p:extLst>
      <p:ext uri="{BB962C8B-B14F-4D97-AF65-F5344CB8AC3E}">
        <p14:creationId xmlns:p14="http://schemas.microsoft.com/office/powerpoint/2010/main" val="38433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EA22-CE32-2EF9-0680-AB7D62D8A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7467F-0760-3C2C-77CE-84A2E4374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4EFA1-EBD4-573A-5FE5-EAF7343FE6FE}"/>
              </a:ext>
            </a:extLst>
          </p:cNvPr>
          <p:cNvSpPr>
            <a:spLocks noGrp="1"/>
          </p:cNvSpPr>
          <p:nvPr>
            <p:ph type="body" idx="1"/>
          </p:nvPr>
        </p:nvSpPr>
        <p:spPr/>
        <p:txBody>
          <a:bodyPr/>
          <a:lstStyle/>
          <a:p>
            <a:r>
              <a:rPr lang="en-GB" b="1" dirty="0"/>
              <a:t>Task:</a:t>
            </a:r>
            <a:endParaRPr lang="en-US" dirty="0"/>
          </a:p>
          <a:p>
            <a:r>
              <a:rPr lang="en-GB" dirty="0"/>
              <a:t>Ask the students to look closely at this source.</a:t>
            </a:r>
            <a:endParaRPr lang="en-US" dirty="0"/>
          </a:p>
          <a:p>
            <a:endParaRPr lang="en-GB" dirty="0"/>
          </a:p>
          <a:p>
            <a:r>
              <a:rPr lang="en-GB" b="1" dirty="0"/>
              <a:t>Questions to ask:</a:t>
            </a:r>
            <a:endParaRPr lang="en-US" dirty="0"/>
          </a:p>
          <a:p>
            <a:pPr marL="171450" indent="-171450">
              <a:buFont typeface="Arial"/>
              <a:buChar char="•"/>
            </a:pPr>
            <a:r>
              <a:rPr lang="en-GB" dirty="0"/>
              <a:t>Can you find something that shows Elizabeth I was the monarch?</a:t>
            </a:r>
            <a:endParaRPr lang="en-US" dirty="0"/>
          </a:p>
          <a:p>
            <a:r>
              <a:rPr lang="en-GB" dirty="0"/>
              <a:t>There is a crown on the left-hand side.</a:t>
            </a:r>
          </a:p>
          <a:p>
            <a:endParaRPr lang="en-GB" dirty="0"/>
          </a:p>
          <a:p>
            <a:pPr marL="171450" indent="-171450">
              <a:buFont typeface="Arial"/>
              <a:buChar char="•"/>
            </a:pPr>
            <a:r>
              <a:rPr lang="en-GB" dirty="0"/>
              <a:t>Can you find something that shows her clothes </a:t>
            </a:r>
            <a:r>
              <a:rPr lang="en-GB" b="0" dirty="0"/>
              <a:t>were </a:t>
            </a:r>
            <a:r>
              <a:rPr lang="en-GB" dirty="0"/>
              <a:t>expensive?</a:t>
            </a:r>
            <a:endParaRPr lang="en-US" dirty="0"/>
          </a:p>
          <a:p>
            <a:r>
              <a:rPr lang="en-GB" dirty="0"/>
              <a:t>There are lots of pearls on her clothing, and in her hair!</a:t>
            </a:r>
          </a:p>
          <a:p>
            <a:endParaRPr lang="en-GB" dirty="0"/>
          </a:p>
          <a:p>
            <a:r>
              <a:rPr lang="en-GB" b="1" dirty="0"/>
              <a:t>Themes to explore:</a:t>
            </a:r>
          </a:p>
          <a:p>
            <a:r>
              <a:rPr lang="en-GB" dirty="0"/>
              <a:t>Before cameras were invented, very rich people could afford to have a portrait of them to be made. This is one reason we know more about kings and queens than poorer people. Paintings would take a long time to create. They would often include lots of ‘messages’ for people to pick up on. </a:t>
            </a:r>
          </a:p>
          <a:p>
            <a:endParaRPr lang="en-GB" b="0" dirty="0"/>
          </a:p>
          <a:p>
            <a:r>
              <a:rPr lang="en-GB" dirty="0"/>
              <a:t>This was a time of exploration and discovery. Elizabeth encouraged many people to go on long ship journeys to new parts of the world. These voyages brought lots of new items to England, including silk and pearls. Some people in England benefitted a lot from these voyages. </a:t>
            </a:r>
          </a:p>
          <a:p>
            <a:endParaRPr lang="en-GB" dirty="0"/>
          </a:p>
          <a:p>
            <a:r>
              <a:rPr lang="en-GB" dirty="0"/>
              <a:t>However, the English often treated the people they met on their journeys extremely badly. The experiences of the indigenous peoples are important for us to remember and consider.</a:t>
            </a:r>
          </a:p>
          <a:p>
            <a:endParaRPr lang="en-GB" dirty="0"/>
          </a:p>
          <a:p>
            <a:pPr marL="0" indent="0">
              <a:buNone/>
            </a:pPr>
            <a:r>
              <a:rPr lang="en-GB" b="1" i="0" dirty="0"/>
              <a:t>Image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ptos Narrow" panose="020B0004020202020204" pitchFamily="34" charset="0"/>
              </a:rPr>
              <a:t>Elizabeth I </a:t>
            </a:r>
            <a:r>
              <a:rPr lang="en-GB" sz="1200" b="0" i="1" u="none" strike="noStrike" dirty="0">
                <a:solidFill>
                  <a:srgbClr val="000000"/>
                </a:solidFill>
                <a:effectLst/>
                <a:latin typeface="Aptos Narrow" panose="020B0004020202020204" pitchFamily="34" charset="0"/>
              </a:rPr>
              <a:t>Elizabeth 1, 1533 – 1603 (the Armada Portrait) © National Maritime Museum, Greenwich, London</a:t>
            </a:r>
            <a:endParaRPr lang="en-GB" b="0" dirty="0"/>
          </a:p>
          <a:p>
            <a:endParaRPr lang="en-GB" dirty="0"/>
          </a:p>
        </p:txBody>
      </p:sp>
      <p:sp>
        <p:nvSpPr>
          <p:cNvPr id="4" name="Slide Number Placeholder 3">
            <a:extLst>
              <a:ext uri="{FF2B5EF4-FFF2-40B4-BE49-F238E27FC236}">
                <a16:creationId xmlns:a16="http://schemas.microsoft.com/office/drawing/2014/main" id="{B6B46638-4C07-5EB7-3B56-F45D59FFC1F9}"/>
              </a:ext>
            </a:extLst>
          </p:cNvPr>
          <p:cNvSpPr>
            <a:spLocks noGrp="1"/>
          </p:cNvSpPr>
          <p:nvPr>
            <p:ph type="sldNum" sz="quarter" idx="5"/>
          </p:nvPr>
        </p:nvSpPr>
        <p:spPr/>
        <p:txBody>
          <a:bodyPr/>
          <a:lstStyle/>
          <a:p>
            <a:fld id="{3437763D-30BC-40D1-94C9-1E24159BADCE}" type="slidenum">
              <a:rPr lang="en-GB" smtClean="0"/>
              <a:t>7</a:t>
            </a:fld>
            <a:endParaRPr lang="en-GB"/>
          </a:p>
        </p:txBody>
      </p:sp>
    </p:spTree>
    <p:extLst>
      <p:ext uri="{BB962C8B-B14F-4D97-AF65-F5344CB8AC3E}">
        <p14:creationId xmlns:p14="http://schemas.microsoft.com/office/powerpoint/2010/main" val="16973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Task:</a:t>
            </a:r>
          </a:p>
          <a:p>
            <a:endParaRPr lang="en-GB" b="1" dirty="0"/>
          </a:p>
          <a:p>
            <a:r>
              <a:rPr lang="en-GB" dirty="0"/>
              <a:t>Look at </a:t>
            </a:r>
            <a:r>
              <a:rPr lang="en-GB" b="0" dirty="0"/>
              <a:t>the </a:t>
            </a:r>
            <a:r>
              <a:rPr lang="en-GB" dirty="0"/>
              <a:t>four sections</a:t>
            </a:r>
            <a:r>
              <a:rPr lang="en-GB" b="0" dirty="0"/>
              <a:t> of the portrait</a:t>
            </a:r>
            <a:r>
              <a:rPr lang="en-GB" dirty="0"/>
              <a:t>. Ask</a:t>
            </a:r>
            <a:r>
              <a:rPr lang="en-GB" b="0" dirty="0"/>
              <a:t> the </a:t>
            </a:r>
            <a:r>
              <a:rPr lang="en-GB" dirty="0"/>
              <a:t>students to</a:t>
            </a:r>
            <a:r>
              <a:rPr lang="en-GB" b="0" dirty="0"/>
              <a:t> describe what they can see in that part of the painting. </a:t>
            </a:r>
            <a:r>
              <a:rPr lang="en-GB" dirty="0"/>
              <a:t>Ask</a:t>
            </a:r>
            <a:r>
              <a:rPr lang="en-GB" b="0" dirty="0"/>
              <a:t> how </a:t>
            </a:r>
            <a:r>
              <a:rPr lang="en-GB" dirty="0"/>
              <a:t>each part </a:t>
            </a:r>
            <a:r>
              <a:rPr lang="en-GB" b="0" dirty="0"/>
              <a:t>helps to tell </a:t>
            </a:r>
            <a:r>
              <a:rPr lang="en-GB" dirty="0"/>
              <a:t>Queen Elizabeth I's story</a:t>
            </a:r>
            <a:r>
              <a:rPr lang="en-GB" b="0" dirty="0"/>
              <a:t>?</a:t>
            </a:r>
          </a:p>
          <a:p>
            <a:endParaRPr lang="en-GB" b="0" dirty="0"/>
          </a:p>
          <a:p>
            <a:r>
              <a:rPr lang="en-GB" b="0" dirty="0"/>
              <a:t>(answers on the next slide)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8</a:t>
            </a:fld>
            <a:endParaRPr lang="en-GB"/>
          </a:p>
        </p:txBody>
      </p:sp>
    </p:spTree>
    <p:extLst>
      <p:ext uri="{BB962C8B-B14F-4D97-AF65-F5344CB8AC3E}">
        <p14:creationId xmlns:p14="http://schemas.microsoft.com/office/powerpoint/2010/main" val="130527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mn-lt"/>
              </a:rPr>
              <a:t>Each section of the painting helps tell us about Elizabeth I's story and remind us why she is a significant individual.</a:t>
            </a:r>
            <a:br>
              <a:rPr lang="en-GB" b="0" dirty="0">
                <a:cs typeface="+mn-lt"/>
              </a:rPr>
            </a:br>
            <a:br>
              <a:rPr lang="en-GB" b="0" dirty="0">
                <a:cs typeface="+mn-lt"/>
              </a:rPr>
            </a:br>
            <a:r>
              <a:rPr lang="en-GB" b="1" dirty="0"/>
              <a:t>The crown</a:t>
            </a:r>
            <a:endParaRPr lang="en-US" b="1" dirty="0"/>
          </a:p>
          <a:p>
            <a:r>
              <a:rPr lang="en-GB" dirty="0"/>
              <a:t>Elizabeth was queen for 44</a:t>
            </a:r>
            <a:r>
              <a:rPr lang="en-GB" b="0" dirty="0"/>
              <a:t> years</a:t>
            </a:r>
            <a:r>
              <a:rPr lang="en-GB" dirty="0"/>
              <a:t>. At the time she was the longest reigning monarch. During this time </a:t>
            </a:r>
            <a:r>
              <a:rPr lang="en-GB" b="0" dirty="0"/>
              <a:t>she made important decisions about the church and running of the nation.</a:t>
            </a:r>
            <a:r>
              <a:rPr lang="en-GB" dirty="0"/>
              <a:t> The crown is placed close to her. She was a powerful female ruler. She never married, instead she often said she was married to her country.</a:t>
            </a:r>
            <a:endParaRPr lang="en-US" dirty="0"/>
          </a:p>
          <a:p>
            <a:endParaRPr lang="en-GB" dirty="0"/>
          </a:p>
          <a:p>
            <a:r>
              <a:rPr lang="en-GB" b="1" dirty="0"/>
              <a:t>The globe </a:t>
            </a:r>
          </a:p>
          <a:p>
            <a:r>
              <a:rPr lang="en-GB" dirty="0"/>
              <a:t>During her time as queen</a:t>
            </a:r>
            <a:r>
              <a:rPr lang="en-GB" b="0" dirty="0"/>
              <a:t>, England began to explore more of the world and make contact with the Americas and Asia.</a:t>
            </a:r>
            <a:r>
              <a:rPr lang="en-GB" dirty="0"/>
              <a:t> This brough new people and goods to England. The English often mistreated the indigenous people they met on these voyages. Here, Elizabeth is pointing at the Americas on the map.</a:t>
            </a:r>
          </a:p>
          <a:p>
            <a:br>
              <a:rPr lang="en-GB" b="1" dirty="0">
                <a:cs typeface="+mn-lt"/>
              </a:rPr>
            </a:br>
            <a:r>
              <a:rPr lang="en-GB" b="1" dirty="0"/>
              <a:t>Spanish Armada</a:t>
            </a:r>
          </a:p>
          <a:p>
            <a:r>
              <a:rPr lang="en-GB" dirty="0"/>
              <a:t>Spain tried</a:t>
            </a:r>
            <a:r>
              <a:rPr lang="en-GB" b="0" dirty="0"/>
              <a:t> </a:t>
            </a:r>
            <a:r>
              <a:rPr lang="en-GB" dirty="0"/>
              <a:t>to invade England due to religious conflicts. Elizabeth gave a powerful and famous speech to the England troops. They defeated the Spanish. The</a:t>
            </a:r>
            <a:r>
              <a:rPr lang="en-GB" b="0" dirty="0"/>
              <a:t> victory meant the English church remained independent and not influenced by the Catholic church in Rome.</a:t>
            </a:r>
            <a:r>
              <a:rPr lang="en-GB" dirty="0"/>
              <a:t> On the left, we see English ships in calm water, looking powerful. On the right we see the Spanish ships struggling in the waves and against the cliffs. Elizabeth faces towards the calm scene and away from the chaos. </a:t>
            </a:r>
          </a:p>
        </p:txBody>
      </p:sp>
      <p:sp>
        <p:nvSpPr>
          <p:cNvPr id="4" name="Slide Number Placeholder 3"/>
          <p:cNvSpPr>
            <a:spLocks noGrp="1"/>
          </p:cNvSpPr>
          <p:nvPr>
            <p:ph type="sldNum" sz="quarter" idx="5"/>
          </p:nvPr>
        </p:nvSpPr>
        <p:spPr/>
        <p:txBody>
          <a:bodyPr/>
          <a:lstStyle/>
          <a:p>
            <a:fld id="{3437763D-30BC-40D1-94C9-1E24159BADCE}" type="slidenum">
              <a:rPr lang="en-GB" smtClean="0"/>
              <a:t>9</a:t>
            </a:fld>
            <a:endParaRPr lang="en-GB"/>
          </a:p>
        </p:txBody>
      </p:sp>
    </p:spTree>
    <p:extLst>
      <p:ext uri="{BB962C8B-B14F-4D97-AF65-F5344CB8AC3E}">
        <p14:creationId xmlns:p14="http://schemas.microsoft.com/office/powerpoint/2010/main" val="326049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6AD7-BB8D-C7FD-5047-02B536AD2F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09D78C-F217-5E2E-1B9B-0371D5AFF3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E3602E-8E88-F871-4667-9CEB0701A9D4}"/>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C97A38E7-A13D-A0FB-6E44-5F97CA46B5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A03D2-75F2-34C6-56AE-941A599756C6}"/>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90997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14B7-3E8C-2EC8-9B8D-400ECD7430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CE6385-9852-A37E-4ECA-426098D8C6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24D811-431F-A97E-1FCE-E45F0554893A}"/>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C9B463C1-9853-EF12-D983-3829CAC80F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9305F-8271-48D9-B74B-71AC95B5D9A0}"/>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32676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9A1F72-93F3-F0C8-A79C-1C953E40CD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906FE3-3868-30DA-D543-7FED3AD489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179CDB-240B-BFAC-6C84-DB63B606BC50}"/>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ADC154E7-9D6D-235B-31BC-624B8BA225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4F95F1-834B-8823-DBA8-EE5137160344}"/>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23446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E1A0-7B5E-06B1-6BCE-A3D2309E23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E7192F-4F89-A1B9-78D4-DD6812DAD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B2660-064F-25B6-686D-0605528FFB27}"/>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04C3ACF1-3F8A-EBE8-BA40-DACDF2C7A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5F513-EB40-12DB-D8EC-F6DDC21199BD}"/>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8965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A4F1-5867-CE68-6BA4-1509F05E9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D69BA4-698A-425C-7350-E439DD88CF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8E280-74CB-D8EA-FA15-B7E9622E9701}"/>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EB69E1BC-5516-5AEB-225B-34E642943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35A5C-4300-8A46-1F9A-8A5CA8A426ED}"/>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25702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7283-264A-2AEB-3813-9A6CE77DFC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D2E224-CA12-59C3-9B95-314ADA853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8FC9DB-82FA-15F0-1329-78E6CAF404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38DD6C-76C0-27CD-3710-5D4216AB84B8}"/>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2840FC23-E1F0-8C27-51F2-378909EA8C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DC6C2A-E612-8209-134D-35F302912215}"/>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62721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DC55-CD36-72DE-9CB4-413966BA54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7FB569-8AE7-FD4C-9D7F-D12D97229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FD80C2-754E-E261-4D1A-64996826D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D8AD9A-50BC-9DDD-7EDD-042C826B9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325089-12C2-E348-85E3-ED3283D2EF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68D950-C137-6DA6-057B-B5A80BBBEF60}"/>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8" name="Footer Placeholder 7">
            <a:extLst>
              <a:ext uri="{FF2B5EF4-FFF2-40B4-BE49-F238E27FC236}">
                <a16:creationId xmlns:a16="http://schemas.microsoft.com/office/drawing/2014/main" id="{69B65FBB-05E6-AFB7-F37A-87D565C87B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CC697C-2A28-5821-D172-D54B98DE7F10}"/>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35924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731E-F6F3-8508-E248-8659ED2A55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BA1BF5-7D36-E0C4-286E-1ABD44ED10E8}"/>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4" name="Footer Placeholder 3">
            <a:extLst>
              <a:ext uri="{FF2B5EF4-FFF2-40B4-BE49-F238E27FC236}">
                <a16:creationId xmlns:a16="http://schemas.microsoft.com/office/drawing/2014/main" id="{57CD69CF-CB59-44AE-61A6-DA7E5A8CFD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5442C0-2761-83DF-F27C-78F3BA39288C}"/>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47273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8C3F0-780B-3A5D-6755-32F3D4EDBF89}"/>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3" name="Footer Placeholder 2">
            <a:extLst>
              <a:ext uri="{FF2B5EF4-FFF2-40B4-BE49-F238E27FC236}">
                <a16:creationId xmlns:a16="http://schemas.microsoft.com/office/drawing/2014/main" id="{0D9EBA8D-5B9A-B130-7CD5-91EBE95D0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6541D2-3343-A165-B08F-31045B6F7F4C}"/>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00651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C3B0-6FB8-47B2-E8E7-91A54FCFD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8B262C-CC68-42D6-C172-2715A5597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9C4891-2E67-638B-09B0-21FB686D3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C2965-30D4-8E6C-D1FD-9D56657F951C}"/>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AE280EB6-817A-16D9-D9D6-609F064E59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564DED-D31F-E1B1-488A-E57EB10C7C5B}"/>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15550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053D-A0CF-2500-E610-67B50D3D0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88A3FC-81C7-0B77-ED20-D73A4C060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762022-9EEC-086E-D825-CC7553BF8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2F6FC-C708-BEC1-2141-26A1AD6422A7}"/>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FD406554-2278-54F8-9D6E-E3732122AE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6DCDFC-2600-99B3-822D-AEB069EECE6A}"/>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14602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6CB0D-D080-E3CD-A910-B991B5C7C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C52A02-5203-FFF2-DA40-998833330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63CE49-6E43-DFCF-2214-687FF7EFB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AF4F020F-A3B0-CAC0-B5D7-3FAD7223E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4E9D757-F1BE-8392-686D-A638AA105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C5F2E5-92FC-4754-B86D-00225C73A162}" type="slidenum">
              <a:rPr lang="en-GB" smtClean="0"/>
              <a:t>‹#›</a:t>
            </a:fld>
            <a:endParaRPr lang="en-GB"/>
          </a:p>
        </p:txBody>
      </p:sp>
    </p:spTree>
    <p:extLst>
      <p:ext uri="{BB962C8B-B14F-4D97-AF65-F5344CB8AC3E}">
        <p14:creationId xmlns:p14="http://schemas.microsoft.com/office/powerpoint/2010/main" val="385329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youtu.be/DCvdpwQUbWI?feature=shared"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hyperlink" Target="https://youtu.be/F1YHxwnKnvY?feature=shar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pn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6.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1B65BF6-920E-0F05-8A57-7D84B89E9EE0}"/>
              </a:ext>
            </a:extLst>
          </p:cNvPr>
          <p:cNvSpPr>
            <a:spLocks noGrp="1"/>
          </p:cNvSpPr>
          <p:nvPr>
            <p:ph type="title"/>
          </p:nvPr>
        </p:nvSpPr>
        <p:spPr>
          <a:xfrm>
            <a:off x="736600" y="-1216933"/>
            <a:ext cx="10515600" cy="1325563"/>
          </a:xfrm>
        </p:spPr>
        <p:txBody>
          <a:bodyPr/>
          <a:lstStyle/>
          <a:p>
            <a:r>
              <a:rPr lang="en-US" dirty="0"/>
              <a:t>Queen Elizabeth I – source task</a:t>
            </a:r>
          </a:p>
        </p:txBody>
      </p:sp>
      <p:pic>
        <p:nvPicPr>
          <p:cNvPr id="3" name="Picture 2">
            <a:extLst>
              <a:ext uri="{FF2B5EF4-FFF2-40B4-BE49-F238E27FC236}">
                <a16:creationId xmlns:a16="http://schemas.microsoft.com/office/drawing/2014/main" id="{436E6993-A73A-5B9D-3123-73BD03927CC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806" y="-75157"/>
            <a:ext cx="12693040" cy="7139835"/>
          </a:xfrm>
          <a:prstGeom prst="rect">
            <a:avLst/>
          </a:prstGeom>
        </p:spPr>
      </p:pic>
      <p:pic>
        <p:nvPicPr>
          <p:cNvPr id="7" name="Picture 6">
            <a:extLst>
              <a:ext uri="{FF2B5EF4-FFF2-40B4-BE49-F238E27FC236}">
                <a16:creationId xmlns:a16="http://schemas.microsoft.com/office/drawing/2014/main" id="{2A1B42FD-32E2-4B6F-9CCA-8B5B29C890D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5656" y="-773521"/>
            <a:ext cx="13590740" cy="7644791"/>
          </a:xfrm>
          <a:prstGeom prst="rect">
            <a:avLst/>
          </a:prstGeom>
        </p:spPr>
      </p:pic>
      <p:sp>
        <p:nvSpPr>
          <p:cNvPr id="6" name="Title 8">
            <a:extLst>
              <a:ext uri="{FF2B5EF4-FFF2-40B4-BE49-F238E27FC236}">
                <a16:creationId xmlns:a16="http://schemas.microsoft.com/office/drawing/2014/main" id="{38336CDA-D3EB-24C6-5900-8B59760339AD}"/>
              </a:ext>
            </a:extLst>
          </p:cNvPr>
          <p:cNvSpPr txBox="1">
            <a:spLocks/>
          </p:cNvSpPr>
          <p:nvPr/>
        </p:nvSpPr>
        <p:spPr>
          <a:xfrm>
            <a:off x="434234" y="4142571"/>
            <a:ext cx="12192000"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8800" b="1" spc="100" dirty="0">
                <a:solidFill>
                  <a:schemeClr val="bg1"/>
                </a:solidFill>
                <a:latin typeface="Gill Sans Nova Cond"/>
                <a:ea typeface="Open Sans Condensed" panose="020B0306030504020204" pitchFamily="34" charset="0"/>
                <a:cs typeface="Open Sans Condensed" panose="020B0306030504020204" pitchFamily="34" charset="0"/>
              </a:rPr>
              <a:t>Queen Elizabeth I</a:t>
            </a:r>
          </a:p>
        </p:txBody>
      </p:sp>
      <p:sp>
        <p:nvSpPr>
          <p:cNvPr id="9" name="TextBox 8">
            <a:extLst>
              <a:ext uri="{FF2B5EF4-FFF2-40B4-BE49-F238E27FC236}">
                <a16:creationId xmlns:a16="http://schemas.microsoft.com/office/drawing/2014/main" id="{478B1542-1CC3-8F94-C7BD-1A3C721C1A90}"/>
              </a:ext>
            </a:extLst>
          </p:cNvPr>
          <p:cNvSpPr txBox="1"/>
          <p:nvPr/>
        </p:nvSpPr>
        <p:spPr>
          <a:xfrm>
            <a:off x="3142179" y="5875673"/>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eorgia" panose="02040502050405020303" pitchFamily="18" charset="0"/>
                <a:ea typeface="Open Sans Condensed" panose="020B0606030504020204" pitchFamily="34" charset="0"/>
                <a:cs typeface="Open Sans Condensed" panose="020B0606030504020204" pitchFamily="34" charset="0"/>
              </a:rPr>
              <a:t>– Source Task – </a:t>
            </a:r>
          </a:p>
        </p:txBody>
      </p:sp>
    </p:spTree>
    <p:extLst>
      <p:ext uri="{BB962C8B-B14F-4D97-AF65-F5344CB8AC3E}">
        <p14:creationId xmlns:p14="http://schemas.microsoft.com/office/powerpoint/2010/main" val="87853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7BEFDA20-E9BA-6296-CD2F-4F6A4CA7744E}"/>
              </a:ext>
            </a:extLst>
          </p:cNvPr>
          <p:cNvSpPr>
            <a:spLocks noGrp="1"/>
          </p:cNvSpPr>
          <p:nvPr>
            <p:ph type="title"/>
          </p:nvPr>
        </p:nvSpPr>
        <p:spPr>
          <a:xfrm>
            <a:off x="643328" y="-1010631"/>
            <a:ext cx="10515600" cy="1325563"/>
          </a:xfrm>
        </p:spPr>
        <p:txBody>
          <a:bodyPr/>
          <a:lstStyle/>
          <a:p>
            <a:r>
              <a:rPr lang="en-US" dirty="0"/>
              <a:t>Other sources</a:t>
            </a:r>
          </a:p>
        </p:txBody>
      </p:sp>
      <p:pic>
        <p:nvPicPr>
          <p:cNvPr id="6" name="Picture 5">
            <a:extLst>
              <a:ext uri="{FF2B5EF4-FFF2-40B4-BE49-F238E27FC236}">
                <a16:creationId xmlns:a16="http://schemas.microsoft.com/office/drawing/2014/main" id="{446ACC00-0E65-EBC0-4A70-2505469E673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 y="-1"/>
            <a:ext cx="12192147" cy="6911773"/>
          </a:xfrm>
          <a:prstGeom prst="rect">
            <a:avLst/>
          </a:prstGeom>
        </p:spPr>
      </p:pic>
      <p:sp>
        <p:nvSpPr>
          <p:cNvPr id="3" name="Title 8">
            <a:extLst>
              <a:ext uri="{FF2B5EF4-FFF2-40B4-BE49-F238E27FC236}">
                <a16:creationId xmlns:a16="http://schemas.microsoft.com/office/drawing/2014/main" id="{B4A590F2-5C4D-543A-ECEA-72FB15FA3937}"/>
              </a:ext>
            </a:extLst>
          </p:cNvPr>
          <p:cNvSpPr txBox="1">
            <a:spLocks/>
          </p:cNvSpPr>
          <p:nvPr/>
        </p:nvSpPr>
        <p:spPr>
          <a:xfrm>
            <a:off x="518851" y="714891"/>
            <a:ext cx="947755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Other sources about Elizabeth I</a:t>
            </a:r>
          </a:p>
        </p:txBody>
      </p:sp>
      <p:pic>
        <p:nvPicPr>
          <p:cNvPr id="1026" name="Picture 2" descr="An image of an original letter written (or dictated) by Queen Elizabeth I to King Eric XIV of Sweden in 1560.">
            <a:extLst>
              <a:ext uri="{FF2B5EF4-FFF2-40B4-BE49-F238E27FC236}">
                <a16:creationId xmlns:a16="http://schemas.microsoft.com/office/drawing/2014/main" id="{5E3E70AA-92D1-CBA0-3587-A8FA431859E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552" y="1886596"/>
            <a:ext cx="11343709" cy="40500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54FA5A7-4817-6FAA-995A-13D56F415EC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129896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EE2D761-E6A5-A859-F530-199A110D20E2}"/>
              </a:ext>
            </a:extLst>
          </p:cNvPr>
          <p:cNvSpPr>
            <a:spLocks noGrp="1"/>
          </p:cNvSpPr>
          <p:nvPr>
            <p:ph type="title"/>
          </p:nvPr>
        </p:nvSpPr>
        <p:spPr>
          <a:xfrm>
            <a:off x="573499" y="-1161622"/>
            <a:ext cx="10515600" cy="1325563"/>
          </a:xfrm>
        </p:spPr>
        <p:txBody>
          <a:bodyPr/>
          <a:lstStyle/>
          <a:p>
            <a:r>
              <a:rPr lang="en-US" dirty="0"/>
              <a:t>Have you watched me tell my story?</a:t>
            </a:r>
          </a:p>
        </p:txBody>
      </p:sp>
      <p:pic>
        <p:nvPicPr>
          <p:cNvPr id="4" name="Picture 3" descr="Costumed actor dressed as Elizabeth I">
            <a:extLst>
              <a:ext uri="{FF2B5EF4-FFF2-40B4-BE49-F238E27FC236}">
                <a16:creationId xmlns:a16="http://schemas.microsoft.com/office/drawing/2014/main" id="{C5C0EB7B-D4D6-4A64-B4DA-56E0514162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69" y="-82203"/>
            <a:ext cx="12423732" cy="6988349"/>
          </a:xfrm>
          <a:prstGeom prst="rect">
            <a:avLst/>
          </a:prstGeom>
        </p:spPr>
      </p:pic>
      <p:sp>
        <p:nvSpPr>
          <p:cNvPr id="3" name="Title 2">
            <a:extLst>
              <a:ext uri="{FF2B5EF4-FFF2-40B4-BE49-F238E27FC236}">
                <a16:creationId xmlns:a16="http://schemas.microsoft.com/office/drawing/2014/main" id="{44AD1FFE-C544-681A-B38A-DD872AE96AE0}"/>
              </a:ext>
              <a:ext uri="{C183D7F6-B498-43B3-948B-1728B52AA6E4}">
                <adec:decorative xmlns:adec="http://schemas.microsoft.com/office/drawing/2017/decorative" val="1"/>
              </a:ext>
            </a:extLst>
          </p:cNvPr>
          <p:cNvSpPr txBox="1">
            <a:spLocks/>
          </p:cNvSpPr>
          <p:nvPr/>
        </p:nvSpPr>
        <p:spPr>
          <a:xfrm>
            <a:off x="573499" y="487389"/>
            <a:ext cx="9196584"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4800" b="1" spc="100" dirty="0">
                <a:solidFill>
                  <a:schemeClr val="bg1"/>
                </a:solidFill>
                <a:latin typeface="Gill Sans Nova Cond"/>
                <a:ea typeface="Open Sans Condensed" panose="020B0306030504020204" pitchFamily="34" charset="0"/>
                <a:cs typeface="Open Sans Condensed" panose="020B0306030504020204" pitchFamily="34" charset="0"/>
              </a:rPr>
              <a:t>Have you watched me tell my story?</a:t>
            </a:r>
          </a:p>
        </p:txBody>
      </p:sp>
      <p:sp>
        <p:nvSpPr>
          <p:cNvPr id="33" name="TextBox 32">
            <a:extLst>
              <a:ext uri="{FF2B5EF4-FFF2-40B4-BE49-F238E27FC236}">
                <a16:creationId xmlns:a16="http://schemas.microsoft.com/office/drawing/2014/main" id="{B6A044F9-29D2-4937-D12E-3AF48F420C5F}"/>
              </a:ext>
            </a:extLst>
          </p:cNvPr>
          <p:cNvSpPr txBox="1"/>
          <p:nvPr/>
        </p:nvSpPr>
        <p:spPr>
          <a:xfrm>
            <a:off x="2941295" y="6076665"/>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Elizabeth I</a:t>
            </a:r>
          </a:p>
        </p:txBody>
      </p:sp>
      <p:sp>
        <p:nvSpPr>
          <p:cNvPr id="34" name="TextBox 33">
            <a:extLst>
              <a:ext uri="{FF2B5EF4-FFF2-40B4-BE49-F238E27FC236}">
                <a16:creationId xmlns:a16="http://schemas.microsoft.com/office/drawing/2014/main" id="{A244496A-52AA-1AB7-2348-8713429A872C}"/>
              </a:ext>
            </a:extLst>
          </p:cNvPr>
          <p:cNvSpPr txBox="1"/>
          <p:nvPr/>
        </p:nvSpPr>
        <p:spPr>
          <a:xfrm>
            <a:off x="7063458" y="5572663"/>
            <a:ext cx="6275070" cy="461665"/>
          </a:xfrm>
          <a:prstGeom prst="rect">
            <a:avLst/>
          </a:prstGeom>
          <a:noFill/>
        </p:spPr>
        <p:txBody>
          <a:bodyPr wrap="square">
            <a:spAutoFit/>
          </a:bodyPr>
          <a:lstStyle/>
          <a:p>
            <a:pPr algn="ctr">
              <a:lnSpc>
                <a:spcPct val="100000"/>
              </a:lnSpc>
              <a:spcBef>
                <a:spcPts val="0"/>
              </a:spcBef>
              <a:defRPr/>
            </a:pPr>
            <a:r>
              <a:rPr lang="en-GB" sz="2400" spc="100" dirty="0">
                <a:solidFill>
                  <a:schemeClr val="bg1"/>
                </a:solidFill>
                <a:latin typeface="Gill Sans Nova Cond"/>
                <a:ea typeface="Open Sans Condensed" panose="020B0306030504020204" pitchFamily="34" charset="0"/>
                <a:cs typeface="Open Sans Condensed" panose="020B0306030504020204" pitchFamily="34" charset="0"/>
              </a:rPr>
              <a:t>Will </a:t>
            </a:r>
            <a:r>
              <a:rPr lang="en-GB" sz="2400" spc="100" dirty="0" err="1">
                <a:solidFill>
                  <a:schemeClr val="bg1"/>
                </a:solidFill>
                <a:latin typeface="Gill Sans Nova Cond"/>
                <a:ea typeface="Open Sans Condensed" panose="020B0306030504020204" pitchFamily="34" charset="0"/>
                <a:cs typeface="Open Sans Condensed" panose="020B0306030504020204" pitchFamily="34" charset="0"/>
              </a:rPr>
              <a:t>Somer</a:t>
            </a:r>
            <a:endParaRPr lang="en-GB" sz="2400" spc="100" dirty="0">
              <a:solidFill>
                <a:schemeClr val="bg1"/>
              </a:solidFill>
              <a:latin typeface="Gill Sans Nova Cond"/>
              <a:ea typeface="Open Sans Condensed" panose="020B0306030504020204" pitchFamily="34" charset="0"/>
              <a:cs typeface="Open Sans Condensed" panose="020B0306030504020204" pitchFamily="34" charset="0"/>
            </a:endParaRPr>
          </a:p>
        </p:txBody>
      </p:sp>
      <p:pic>
        <p:nvPicPr>
          <p:cNvPr id="15" name="Picture 14" descr="Photograph of Will Somer from the video.">
            <a:extLst>
              <a:ext uri="{FF2B5EF4-FFF2-40B4-BE49-F238E27FC236}">
                <a16:creationId xmlns:a16="http://schemas.microsoft.com/office/drawing/2014/main" id="{3B9FEECF-9B81-D80A-F52D-C62C705CCA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19402" y="2550413"/>
            <a:ext cx="2498304" cy="2762311"/>
          </a:xfrm>
          <a:prstGeom prst="rect">
            <a:avLst/>
          </a:prstGeom>
        </p:spPr>
      </p:pic>
      <p:pic>
        <p:nvPicPr>
          <p:cNvPr id="31" name="Picture 30">
            <a:hlinkClick r:id="rId5"/>
            <a:extLst>
              <a:ext uri="{FF2B5EF4-FFF2-40B4-BE49-F238E27FC236}">
                <a16:creationId xmlns:a16="http://schemas.microsoft.com/office/drawing/2014/main" id="{6A676900-C8B8-072F-3987-3FCC019035D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l="37" t="291" b="7884"/>
          <a:stretch/>
        </p:blipFill>
        <p:spPr>
          <a:xfrm>
            <a:off x="6155895" y="1713565"/>
            <a:ext cx="7769556" cy="4014571"/>
          </a:xfrm>
          <a:prstGeom prst="rect">
            <a:avLst/>
          </a:prstGeom>
        </p:spPr>
      </p:pic>
      <p:sp>
        <p:nvSpPr>
          <p:cNvPr id="32" name="TextBox 31">
            <a:extLst>
              <a:ext uri="{FF2B5EF4-FFF2-40B4-BE49-F238E27FC236}">
                <a16:creationId xmlns:a16="http://schemas.microsoft.com/office/drawing/2014/main" id="{744D4410-8CEC-E9FA-7C9B-94508FD9FA93}"/>
              </a:ext>
            </a:extLst>
          </p:cNvPr>
          <p:cNvSpPr txBox="1"/>
          <p:nvPr/>
        </p:nvSpPr>
        <p:spPr>
          <a:xfrm>
            <a:off x="-1103279" y="5560793"/>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John </a:t>
            </a:r>
            <a:r>
              <a:rPr lang="en-GB" sz="2400" b="1" spc="100" dirty="0" err="1">
                <a:solidFill>
                  <a:schemeClr val="bg1"/>
                </a:solidFill>
                <a:latin typeface="Gill Sans Nova Cond"/>
                <a:ea typeface="Open Sans Condensed" panose="020B0306030504020204" pitchFamily="34" charset="0"/>
                <a:cs typeface="Open Sans Condensed" panose="020B0306030504020204" pitchFamily="34" charset="0"/>
              </a:rPr>
              <a:t>Blanke</a:t>
            </a:r>
            <a:endParaRPr lang="en-GB" sz="2400" b="1" spc="100" dirty="0">
              <a:solidFill>
                <a:schemeClr val="bg1"/>
              </a:solidFill>
              <a:latin typeface="Gill Sans Nova Cond"/>
              <a:ea typeface="Open Sans Condensed" panose="020B0306030504020204" pitchFamily="34" charset="0"/>
              <a:cs typeface="Open Sans Condensed" panose="020B0306030504020204" pitchFamily="34" charset="0"/>
            </a:endParaRPr>
          </a:p>
        </p:txBody>
      </p:sp>
      <p:pic>
        <p:nvPicPr>
          <p:cNvPr id="21" name="Picture 20" descr="Photograph of John Blanke from the video.">
            <a:extLst>
              <a:ext uri="{FF2B5EF4-FFF2-40B4-BE49-F238E27FC236}">
                <a16:creationId xmlns:a16="http://schemas.microsoft.com/office/drawing/2014/main" id="{B7AF1CAF-0D50-2EE6-D079-A28A99A834D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7449" y="2620293"/>
            <a:ext cx="2262325" cy="2688026"/>
          </a:xfrm>
          <a:prstGeom prst="rect">
            <a:avLst/>
          </a:prstGeom>
        </p:spPr>
      </p:pic>
      <p:pic>
        <p:nvPicPr>
          <p:cNvPr id="19" name="Picture 18" descr="Photograph of Elizabeth I from the video.">
            <a:extLst>
              <a:ext uri="{FF2B5EF4-FFF2-40B4-BE49-F238E27FC236}">
                <a16:creationId xmlns:a16="http://schemas.microsoft.com/office/drawing/2014/main" id="{24D13BEC-24FD-E2B2-1F56-78BC56C96FC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451191" y="2263359"/>
            <a:ext cx="3196879" cy="3465290"/>
          </a:xfrm>
          <a:prstGeom prst="rect">
            <a:avLst/>
          </a:prstGeom>
        </p:spPr>
      </p:pic>
      <p:pic>
        <p:nvPicPr>
          <p:cNvPr id="25" name="Picture 24">
            <a:hlinkClick r:id="rId9"/>
            <a:extLst>
              <a:ext uri="{FF2B5EF4-FFF2-40B4-BE49-F238E27FC236}">
                <a16:creationId xmlns:a16="http://schemas.microsoft.com/office/drawing/2014/main" id="{06CC0225-F51D-0B88-C0B8-34C1A7056062}"/>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54666" y="1534765"/>
            <a:ext cx="8396752" cy="4723173"/>
          </a:xfrm>
          <a:prstGeom prst="rect">
            <a:avLst/>
          </a:prstGeom>
        </p:spPr>
      </p:pic>
      <p:pic>
        <p:nvPicPr>
          <p:cNvPr id="5" name="Picture 4">
            <a:hlinkClick r:id="rId5"/>
            <a:extLst>
              <a:ext uri="{FF2B5EF4-FFF2-40B4-BE49-F238E27FC236}">
                <a16:creationId xmlns:a16="http://schemas.microsoft.com/office/drawing/2014/main" id="{708F4102-3F31-FA51-F0A0-77C00DC928E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l="37" t="291" b="7884"/>
          <a:stretch/>
        </p:blipFill>
        <p:spPr>
          <a:xfrm>
            <a:off x="-1877430" y="1788924"/>
            <a:ext cx="7769556" cy="4014571"/>
          </a:xfrm>
          <a:prstGeom prst="rect">
            <a:avLst/>
          </a:prstGeom>
        </p:spPr>
      </p:pic>
    </p:spTree>
    <p:extLst>
      <p:ext uri="{BB962C8B-B14F-4D97-AF65-F5344CB8AC3E}">
        <p14:creationId xmlns:p14="http://schemas.microsoft.com/office/powerpoint/2010/main" val="45636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E6BBB-1ABD-0389-081A-2613E52C417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1" y="33817"/>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06129" y="647372"/>
            <a:ext cx="12192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u="none" strike="noStrike" kern="1200" cap="none" spc="100" normalizeH="0" baseline="0" noProof="0" dirty="0">
                <a:ln>
                  <a:noFill/>
                </a:ln>
                <a:solidFill>
                  <a:srgbClr val="CD1632"/>
                </a:solidFill>
                <a:effectLst/>
                <a:uLnTx/>
                <a:uFillTx/>
                <a:latin typeface="Gill Sans Nova Cond"/>
                <a:ea typeface="Open Sans Condensed" panose="020B0306030504020204" pitchFamily="34" charset="0"/>
                <a:cs typeface="Open Sans Condensed" panose="020B0306030504020204" pitchFamily="34" charset="0"/>
              </a:rPr>
              <a:t>Vocabulary</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641774"/>
            <a:ext cx="10613273" cy="446276"/>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history</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solidFill>
                  <a:sysClr val="windowText" lastClr="000000"/>
                </a:solidFill>
                <a:effectLst/>
                <a:latin typeface="Georgia" panose="02040502050405020303" pitchFamily="18" charset="0"/>
                <a:ea typeface="Open Sans" panose="020B0606030504020204" pitchFamily="34" charset="0"/>
                <a:cs typeface="Open Sans" panose="020B0606030504020204" pitchFamily="34" charset="0"/>
              </a:rPr>
              <a:t>Learning about people, places and events from a long time ago to understand what life was like in the past</a:t>
            </a:r>
            <a:r>
              <a:rPr lang="en-GB" sz="1200" b="0" dirty="0">
                <a:solidFill>
                  <a:sysClr val="windowText" lastClr="000000"/>
                </a:solidFill>
                <a:latin typeface="Georgia" panose="02040502050405020303" pitchFamily="18" charset="0"/>
              </a:rPr>
              <a:t>.</a:t>
            </a:r>
          </a:p>
          <a:p>
            <a:r>
              <a:rPr lang="en-GB" sz="11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95280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989516"/>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source   </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r>
              <a:rPr lang="en-GB" sz="1200" dirty="0">
                <a:latin typeface="Georgia" panose="02040502050405020303" pitchFamily="18" charset="0"/>
                <a:ea typeface="Open Sans" panose="020B0606030504020204" pitchFamily="34" charset="0"/>
                <a:cs typeface="Open Sans" panose="020B0606030504020204" pitchFamily="34" charset="0"/>
              </a:rPr>
              <a:t>Items from the past that help us learn about what happened. </a:t>
            </a:r>
            <a:r>
              <a:rPr lang="en-GB" sz="1200" dirty="0">
                <a:effectLst/>
                <a:latin typeface="Georgia" panose="02040502050405020303" pitchFamily="18" charset="0"/>
                <a:ea typeface="Open Sans" panose="020B0606030504020204" pitchFamily="34" charset="0"/>
                <a:cs typeface="Open Sans" panose="020B0606030504020204" pitchFamily="34" charset="0"/>
              </a:rPr>
              <a:t>These might be portraits or documents.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228784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2339306"/>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evidence</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Clues that help us understand and explain what life was like in the past.</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62288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659600"/>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portrait </a:t>
            </a:r>
            <a:r>
              <a:rPr lang="en-GB" sz="1200" dirty="0">
                <a:effectLst/>
                <a:latin typeface="Georgia" panose="02040502050405020303" pitchFamily="18" charset="0"/>
                <a:ea typeface="Open Sans" panose="020B0606030504020204" pitchFamily="34" charset="0"/>
                <a:cs typeface="Open Sans" panose="020B0606030504020204" pitchFamily="34" charset="0"/>
              </a:rPr>
              <a:t>  |   A picture or artwork of a person. It </a:t>
            </a:r>
            <a:r>
              <a:rPr lang="en-GB" sz="1200" dirty="0">
                <a:latin typeface="Georgia" panose="02040502050405020303" pitchFamily="18" charset="0"/>
                <a:ea typeface="Open Sans" panose="020B0606030504020204" pitchFamily="34" charset="0"/>
                <a:cs typeface="Open Sans" panose="020B0606030504020204" pitchFamily="34" charset="0"/>
              </a:rPr>
              <a:t>can be a painting, a photograph or even a sculpture</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95792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994642"/>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king or queen who leads a country and makes important decisions.</a:t>
            </a:r>
            <a:endParaRPr lang="en-GB" sz="1200" dirty="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329296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3329684"/>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dynasty</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family of kings and queens</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r>
              <a:rPr lang="en-GB" sz="1200" dirty="0">
                <a:latin typeface="Georgia" panose="02040502050405020303" pitchFamily="18" charset="0"/>
                <a:ea typeface="Open Sans" panose="020B0606030504020204" pitchFamily="34" charset="0"/>
                <a:cs typeface="Open Sans" panose="020B0606030504020204" pitchFamily="34" charset="0"/>
              </a:rPr>
              <a:t>When one monarch dies, their child usually becomes the next ruler.</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62801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679474"/>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court</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The household of the monarch</a:t>
            </a:r>
            <a:r>
              <a:rPr lang="en-GB" sz="1200" dirty="0">
                <a:latin typeface="Georgia" panose="02040502050405020303" pitchFamily="18" charset="0"/>
                <a:ea typeface="Open Sans" panose="020B0606030504020204" pitchFamily="34" charset="0"/>
                <a:cs typeface="Open Sans" panose="020B0606030504020204" pitchFamily="34" charset="0"/>
              </a:rPr>
              <a:t>, i</a:t>
            </a:r>
            <a:r>
              <a:rPr lang="en-GB" sz="1200" dirty="0">
                <a:effectLst/>
                <a:latin typeface="Georgia" panose="02040502050405020303" pitchFamily="18" charset="0"/>
                <a:ea typeface="Open Sans" panose="020B0606030504020204" pitchFamily="34" charset="0"/>
                <a:cs typeface="Open Sans" panose="020B0606030504020204" pitchFamily="34" charset="0"/>
              </a:rPr>
              <a:t>ncluding people who live and work with the king or queen, like their family and helpers.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96305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999768"/>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crown</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Something </a:t>
            </a:r>
            <a:r>
              <a:rPr lang="en-GB" sz="1200" dirty="0">
                <a:latin typeface="Georgia" panose="02040502050405020303" pitchFamily="18" charset="0"/>
                <a:ea typeface="Open Sans" panose="020B0606030504020204" pitchFamily="34" charset="0"/>
                <a:cs typeface="Open Sans" panose="020B0606030504020204" pitchFamily="34" charset="0"/>
              </a:rPr>
              <a:t>that a king or queen wears</a:t>
            </a:r>
            <a:r>
              <a:rPr lang="en-GB" sz="1200" dirty="0">
                <a:effectLst/>
                <a:latin typeface="Georgia" panose="02040502050405020303" pitchFamily="18" charset="0"/>
                <a:ea typeface="Open Sans" panose="020B0606030504020204" pitchFamily="34" charset="0"/>
                <a:cs typeface="Open Sans" panose="020B0606030504020204" pitchFamily="34" charset="0"/>
              </a:rPr>
              <a:t> on their head </a:t>
            </a:r>
            <a:r>
              <a:rPr lang="en-GB" sz="1200" dirty="0">
                <a:latin typeface="Georgia" panose="02040502050405020303" pitchFamily="18" charset="0"/>
                <a:ea typeface="Open Sans" panose="020B0606030504020204" pitchFamily="34" charset="0"/>
                <a:cs typeface="Open Sans" panose="020B0606030504020204" pitchFamily="34" charset="0"/>
              </a:rPr>
              <a:t>to show they have</a:t>
            </a:r>
            <a:r>
              <a:rPr lang="en-GB" sz="1200" dirty="0">
                <a:effectLst/>
                <a:latin typeface="Georgia" panose="02040502050405020303" pitchFamily="18" charset="0"/>
                <a:ea typeface="Open Sans" panose="020B0606030504020204" pitchFamily="34" charset="0"/>
                <a:cs typeface="Open Sans" panose="020B0606030504020204" pitchFamily="34" charset="0"/>
              </a:rPr>
              <a:t> power.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429809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4334810"/>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fleet</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r>
              <a:rPr lang="en-GB" sz="1200" dirty="0">
                <a:latin typeface="Georgia" panose="02040502050405020303" pitchFamily="18" charset="0"/>
                <a:ea typeface="Open Sans" panose="020B0606030504020204" pitchFamily="34" charset="0"/>
                <a:cs typeface="Open Sans" panose="020B0606030504020204" pitchFamily="34" charset="0"/>
              </a:rPr>
              <a:t>A group of ships, especially ones used in battles or by the navy. </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63313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D3B661E-44BD-C123-4CE6-6F1D5FD2ED9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4528" y="4887475"/>
            <a:ext cx="1662944" cy="1419046"/>
          </a:xfrm>
          <a:prstGeom prst="rect">
            <a:avLst/>
          </a:prstGeom>
        </p:spPr>
      </p:pic>
    </p:spTree>
    <p:extLst>
      <p:ext uri="{BB962C8B-B14F-4D97-AF65-F5344CB8AC3E}">
        <p14:creationId xmlns:p14="http://schemas.microsoft.com/office/powerpoint/2010/main" val="78978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3"/>
        </a:solidFill>
        <a:effectLst/>
      </p:bgPr>
    </p:bg>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3A3F65CC-DACC-FEE3-20F5-8E517ABD478D}"/>
              </a:ext>
            </a:extLst>
          </p:cNvPr>
          <p:cNvSpPr>
            <a:spLocks noGrp="1"/>
          </p:cNvSpPr>
          <p:nvPr>
            <p:ph type="title"/>
          </p:nvPr>
        </p:nvSpPr>
        <p:spPr>
          <a:xfrm>
            <a:off x="444482" y="-1164178"/>
            <a:ext cx="10515600" cy="1325563"/>
          </a:xfrm>
        </p:spPr>
        <p:txBody>
          <a:bodyPr/>
          <a:lstStyle/>
          <a:p>
            <a:r>
              <a:rPr lang="en-US" dirty="0"/>
              <a:t>When did Elizabeth I live?</a:t>
            </a:r>
          </a:p>
        </p:txBody>
      </p:sp>
      <p:pic>
        <p:nvPicPr>
          <p:cNvPr id="17" name="Picture 16">
            <a:extLst>
              <a:ext uri="{FF2B5EF4-FFF2-40B4-BE49-F238E27FC236}">
                <a16:creationId xmlns:a16="http://schemas.microsoft.com/office/drawing/2014/main" id="{137FA911-CD8F-39E0-66D2-23F5EE4194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7" cy="6908121"/>
          </a:xfrm>
          <a:prstGeom prst="rect">
            <a:avLst/>
          </a:prstGeom>
        </p:spPr>
      </p:pic>
      <p:sp>
        <p:nvSpPr>
          <p:cNvPr id="3" name="Title 8">
            <a:extLst>
              <a:ext uri="{FF2B5EF4-FFF2-40B4-BE49-F238E27FC236}">
                <a16:creationId xmlns:a16="http://schemas.microsoft.com/office/drawing/2014/main" id="{F4503A46-E96A-F21D-5F55-C2633B04F788}"/>
              </a:ext>
            </a:extLst>
          </p:cNvPr>
          <p:cNvSpPr txBox="1">
            <a:spLocks/>
          </p:cNvSpPr>
          <p:nvPr/>
        </p:nvSpPr>
        <p:spPr>
          <a:xfrm>
            <a:off x="629361" y="732822"/>
            <a:ext cx="3626928" cy="21169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2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When did </a:t>
            </a:r>
          </a:p>
          <a:p>
            <a:pPr>
              <a:lnSpc>
                <a:spcPts val="52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Elizabeth I live?</a:t>
            </a:r>
          </a:p>
        </p:txBody>
      </p:sp>
      <p:sp>
        <p:nvSpPr>
          <p:cNvPr id="23" name="Rectangle 22">
            <a:extLst>
              <a:ext uri="{FF2B5EF4-FFF2-40B4-BE49-F238E27FC236}">
                <a16:creationId xmlns:a16="http://schemas.microsoft.com/office/drawing/2014/main" id="{4CF79FF0-4E6B-9D62-DA6D-E5A5E114CF15}"/>
              </a:ext>
              <a:ext uri="{C183D7F6-B498-43B3-948B-1728B52AA6E4}">
                <adec:decorative xmlns:adec="http://schemas.microsoft.com/office/drawing/2017/decorative" val="1"/>
              </a:ext>
            </a:extLst>
          </p:cNvPr>
          <p:cNvSpPr/>
          <p:nvPr/>
        </p:nvSpPr>
        <p:spPr>
          <a:xfrm>
            <a:off x="9691432" y="4918355"/>
            <a:ext cx="1826086" cy="360000"/>
          </a:xfrm>
          <a:prstGeom prst="rect">
            <a:avLst/>
          </a:prstGeom>
          <a:solidFill>
            <a:srgbClr val="CD16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5A24106-C179-03BC-B93A-4987C9BC3FB6}"/>
              </a:ext>
              <a:ext uri="{C183D7F6-B498-43B3-948B-1728B52AA6E4}">
                <adec:decorative xmlns:adec="http://schemas.microsoft.com/office/drawing/2017/decorative" val="1"/>
              </a:ext>
            </a:extLst>
          </p:cNvPr>
          <p:cNvSpPr txBox="1"/>
          <p:nvPr/>
        </p:nvSpPr>
        <p:spPr>
          <a:xfrm>
            <a:off x="10335125" y="4935261"/>
            <a:ext cx="604653" cy="307777"/>
          </a:xfrm>
          <a:prstGeom prst="rect">
            <a:avLst/>
          </a:prstGeom>
          <a:noFill/>
        </p:spPr>
        <p:txBody>
          <a:bodyPr wrap="none" rtlCol="0">
            <a:spAutoFit/>
          </a:bodyPr>
          <a:lstStyle/>
          <a:p>
            <a:r>
              <a:rPr lang="en-GB" sz="1400" b="1" dirty="0">
                <a:solidFill>
                  <a:schemeClr val="bg1"/>
                </a:solidFill>
                <a:latin typeface="Georgia" panose="02040502050405020303" pitchFamily="18" charset="0"/>
                <a:ea typeface="Open Sans Condensed" panose="020B0306030504020204" pitchFamily="34" charset="0"/>
                <a:cs typeface="Open Sans Condensed" panose="020B0306030504020204" pitchFamily="34" charset="0"/>
              </a:rPr>
              <a:t>Now</a:t>
            </a:r>
          </a:p>
        </p:txBody>
      </p:sp>
      <p:sp>
        <p:nvSpPr>
          <p:cNvPr id="40" name="Rectangle 39">
            <a:extLst>
              <a:ext uri="{FF2B5EF4-FFF2-40B4-BE49-F238E27FC236}">
                <a16:creationId xmlns:a16="http://schemas.microsoft.com/office/drawing/2014/main" id="{830D5CA8-1C19-4942-E8C6-42063AB407F4}"/>
              </a:ext>
              <a:ext uri="{C183D7F6-B498-43B3-948B-1728B52AA6E4}">
                <adec:decorative xmlns:adec="http://schemas.microsoft.com/office/drawing/2017/decorative" val="1"/>
              </a:ext>
            </a:extLst>
          </p:cNvPr>
          <p:cNvSpPr/>
          <p:nvPr/>
        </p:nvSpPr>
        <p:spPr>
          <a:xfrm>
            <a:off x="1405382" y="4918355"/>
            <a:ext cx="8237381"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DE94A64-A383-9672-8ABB-A63ED3402AA4}"/>
              </a:ext>
              <a:ext uri="{C183D7F6-B498-43B3-948B-1728B52AA6E4}">
                <adec:decorative xmlns:adec="http://schemas.microsoft.com/office/drawing/2017/decorative" val="1"/>
              </a:ext>
            </a:extLst>
          </p:cNvPr>
          <p:cNvSpPr txBox="1"/>
          <p:nvPr/>
        </p:nvSpPr>
        <p:spPr>
          <a:xfrm>
            <a:off x="1737970" y="4935261"/>
            <a:ext cx="2103461" cy="307777"/>
          </a:xfrm>
          <a:prstGeom prst="rect">
            <a:avLst/>
          </a:prstGeom>
          <a:noFill/>
        </p:spPr>
        <p:txBody>
          <a:bodyPr wrap="none" rtlCol="0">
            <a:spAutoFit/>
          </a:bodyPr>
          <a:lstStyle/>
          <a:p>
            <a:r>
              <a:rPr lang="en-GB" sz="1400" b="1" dirty="0">
                <a:solidFill>
                  <a:schemeClr val="bg1"/>
                </a:solidFill>
                <a:latin typeface="Georgia" panose="02040502050405020303" pitchFamily="18" charset="0"/>
                <a:ea typeface="Open Sans Condensed" panose="020B0306030504020204" pitchFamily="34" charset="0"/>
                <a:cs typeface="Open Sans Condensed" panose="020B0306030504020204" pitchFamily="34" charset="0"/>
              </a:rPr>
              <a:t>Further into the past</a:t>
            </a:r>
          </a:p>
        </p:txBody>
      </p:sp>
      <p:sp>
        <p:nvSpPr>
          <p:cNvPr id="46" name="Left Arrow 45">
            <a:extLst>
              <a:ext uri="{FF2B5EF4-FFF2-40B4-BE49-F238E27FC236}">
                <a16:creationId xmlns:a16="http://schemas.microsoft.com/office/drawing/2014/main" id="{2B200786-714E-D6AA-7D85-C05349D83E48}"/>
              </a:ext>
              <a:ext uri="{C183D7F6-B498-43B3-948B-1728B52AA6E4}">
                <adec:decorative xmlns:adec="http://schemas.microsoft.com/office/drawing/2017/decorative" val="1"/>
              </a:ext>
            </a:extLst>
          </p:cNvPr>
          <p:cNvSpPr/>
          <p:nvPr/>
        </p:nvSpPr>
        <p:spPr>
          <a:xfrm>
            <a:off x="698328" y="4735256"/>
            <a:ext cx="706519" cy="726198"/>
          </a:xfrm>
          <a:prstGeom prst="leftArrow">
            <a:avLst/>
          </a:prstGeom>
          <a:solidFill>
            <a:srgbClr val="CD163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86A6AC-A42A-0955-80F0-6AB342893E5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8255" y="196834"/>
            <a:ext cx="6254147" cy="3517958"/>
          </a:xfrm>
          <a:prstGeom prst="rect">
            <a:avLst/>
          </a:prstGeom>
        </p:spPr>
      </p:pic>
      <p:sp>
        <p:nvSpPr>
          <p:cNvPr id="59" name="Rectangle 58" descr="Diagram displaying when and how long Elizabeth lived in relation to the era known as the Tudor period. The lifespans of the other Tudor monarchs are also shown, including Henry VIII and Mary I.">
            <a:extLst>
              <a:ext uri="{FF2B5EF4-FFF2-40B4-BE49-F238E27FC236}">
                <a16:creationId xmlns:a16="http://schemas.microsoft.com/office/drawing/2014/main" id="{D6EE9799-112D-0F73-FCDE-6D462D32000E}"/>
              </a:ext>
            </a:extLst>
          </p:cNvPr>
          <p:cNvSpPr/>
          <p:nvPr/>
        </p:nvSpPr>
        <p:spPr>
          <a:xfrm>
            <a:off x="4661893" y="3303806"/>
            <a:ext cx="1965468" cy="359255"/>
          </a:xfrm>
          <a:prstGeom prst="rect">
            <a:avLst/>
          </a:prstGeom>
          <a:solidFill>
            <a:srgbClr val="CD163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latin typeface="Gill Sans Nova Cond"/>
                <a:ea typeface="Open Sans Condensed" panose="020B0306030504020204" pitchFamily="34" charset="0"/>
                <a:cs typeface="Open Sans Condensed" panose="020B0306030504020204" pitchFamily="34" charset="0"/>
              </a:rPr>
              <a:t>TUDOR PERIOD</a:t>
            </a:r>
          </a:p>
        </p:txBody>
      </p:sp>
      <p:grpSp>
        <p:nvGrpSpPr>
          <p:cNvPr id="7" name="Group 6">
            <a:extLst>
              <a:ext uri="{FF2B5EF4-FFF2-40B4-BE49-F238E27FC236}">
                <a16:creationId xmlns:a16="http://schemas.microsoft.com/office/drawing/2014/main" id="{8D515EBE-DFC5-7CAC-FEB3-11BCA9AAF4A9}"/>
              </a:ext>
              <a:ext uri="{C183D7F6-B498-43B3-948B-1728B52AA6E4}">
                <adec:decorative xmlns:adec="http://schemas.microsoft.com/office/drawing/2017/decorative" val="1"/>
              </a:ext>
            </a:extLst>
          </p:cNvPr>
          <p:cNvGrpSpPr/>
          <p:nvPr/>
        </p:nvGrpSpPr>
        <p:grpSpPr>
          <a:xfrm>
            <a:off x="3477469" y="3703474"/>
            <a:ext cx="5227862" cy="1091432"/>
            <a:chOff x="3477469" y="3703474"/>
            <a:chExt cx="5227862" cy="1091432"/>
          </a:xfrm>
        </p:grpSpPr>
        <p:cxnSp>
          <p:nvCxnSpPr>
            <p:cNvPr id="84" name="Straight Connector 83">
              <a:extLst>
                <a:ext uri="{FF2B5EF4-FFF2-40B4-BE49-F238E27FC236}">
                  <a16:creationId xmlns:a16="http://schemas.microsoft.com/office/drawing/2014/main" id="{E6A92F07-B106-D0F9-8C44-D2F7EF525CD2}"/>
                </a:ext>
                <a:ext uri="{C183D7F6-B498-43B3-948B-1728B52AA6E4}">
                  <adec:decorative xmlns:adec="http://schemas.microsoft.com/office/drawing/2017/decorative" val="1"/>
                </a:ext>
              </a:extLst>
            </p:cNvPr>
            <p:cNvCxnSpPr>
              <a:cxnSpLocks/>
            </p:cNvCxnSpPr>
            <p:nvPr/>
          </p:nvCxnSpPr>
          <p:spPr>
            <a:xfrm flipV="1">
              <a:off x="5702282" y="4252362"/>
              <a:ext cx="1188324" cy="2537"/>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91E922B-B1FE-15A6-1420-7402ED5A27AA}"/>
                </a:ext>
                <a:ext uri="{C183D7F6-B498-43B3-948B-1728B52AA6E4}">
                  <adec:decorative xmlns:adec="http://schemas.microsoft.com/office/drawing/2017/decorative" val="1"/>
                </a:ext>
              </a:extLst>
            </p:cNvPr>
            <p:cNvCxnSpPr>
              <a:cxnSpLocks/>
            </p:cNvCxnSpPr>
            <p:nvPr/>
          </p:nvCxnSpPr>
          <p:spPr>
            <a:xfrm>
              <a:off x="6880313" y="4244806"/>
              <a:ext cx="0" cy="240269"/>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1EAFAE75-309E-7C27-0F88-92E84000BDE5}"/>
                </a:ext>
                <a:ext uri="{C183D7F6-B498-43B3-948B-1728B52AA6E4}">
                  <adec:decorative xmlns:adec="http://schemas.microsoft.com/office/drawing/2017/decorative" val="1"/>
                </a:ext>
              </a:extLst>
            </p:cNvPr>
            <p:cNvSpPr/>
            <p:nvPr/>
          </p:nvSpPr>
          <p:spPr>
            <a:xfrm>
              <a:off x="5579188" y="3703474"/>
              <a:ext cx="233113" cy="360509"/>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Rectangle 13">
              <a:extLst>
                <a:ext uri="{FF2B5EF4-FFF2-40B4-BE49-F238E27FC236}">
                  <a16:creationId xmlns:a16="http://schemas.microsoft.com/office/drawing/2014/main" id="{DF4CF0F7-0BAE-E00D-CC86-E72CFC0E880E}"/>
                </a:ext>
                <a:ext uri="{C183D7F6-B498-43B3-948B-1728B52AA6E4}">
                  <adec:decorative xmlns:adec="http://schemas.microsoft.com/office/drawing/2017/decorative" val="1"/>
                </a:ext>
              </a:extLst>
            </p:cNvPr>
            <p:cNvSpPr/>
            <p:nvPr/>
          </p:nvSpPr>
          <p:spPr>
            <a:xfrm>
              <a:off x="5314454" y="3703729"/>
              <a:ext cx="233115"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Rectangle 14">
              <a:extLst>
                <a:ext uri="{FF2B5EF4-FFF2-40B4-BE49-F238E27FC236}">
                  <a16:creationId xmlns:a16="http://schemas.microsoft.com/office/drawing/2014/main" id="{A1FD88D6-42D8-7659-EA67-9976D887D3AD}"/>
                </a:ext>
                <a:ext uri="{C183D7F6-B498-43B3-948B-1728B52AA6E4}">
                  <adec:decorative xmlns:adec="http://schemas.microsoft.com/office/drawing/2017/decorative" val="1"/>
                </a:ext>
              </a:extLst>
            </p:cNvPr>
            <p:cNvSpPr/>
            <p:nvPr/>
          </p:nvSpPr>
          <p:spPr>
            <a:xfrm>
              <a:off x="4877636" y="3704239"/>
              <a:ext cx="410145"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16" name="Rectangle 15">
              <a:extLst>
                <a:ext uri="{FF2B5EF4-FFF2-40B4-BE49-F238E27FC236}">
                  <a16:creationId xmlns:a16="http://schemas.microsoft.com/office/drawing/2014/main" id="{0F0185BE-3056-6FF9-111A-05240281A0DA}"/>
                </a:ext>
                <a:ext uri="{C183D7F6-B498-43B3-948B-1728B52AA6E4}">
                  <adec:decorative xmlns:adec="http://schemas.microsoft.com/office/drawing/2017/decorative" val="1"/>
                </a:ext>
              </a:extLst>
            </p:cNvPr>
            <p:cNvSpPr/>
            <p:nvPr/>
          </p:nvSpPr>
          <p:spPr>
            <a:xfrm>
              <a:off x="4672125" y="3703936"/>
              <a:ext cx="174607"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60" name="Rectangle 59">
              <a:extLst>
                <a:ext uri="{FF2B5EF4-FFF2-40B4-BE49-F238E27FC236}">
                  <a16:creationId xmlns:a16="http://schemas.microsoft.com/office/drawing/2014/main" id="{00C503DC-DD46-F723-F6DC-50FC70A1B84D}"/>
                </a:ext>
                <a:ext uri="{C183D7F6-B498-43B3-948B-1728B52AA6E4}">
                  <adec:decorative xmlns:adec="http://schemas.microsoft.com/office/drawing/2017/decorative" val="1"/>
                </a:ext>
              </a:extLst>
            </p:cNvPr>
            <p:cNvSpPr/>
            <p:nvPr/>
          </p:nvSpPr>
          <p:spPr>
            <a:xfrm>
              <a:off x="5848357" y="3704712"/>
              <a:ext cx="779004"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Georgia" panose="02040502050405020303" pitchFamily="18" charset="0"/>
              </a:endParaRPr>
            </a:p>
          </p:txBody>
        </p:sp>
        <p:cxnSp>
          <p:nvCxnSpPr>
            <p:cNvPr id="82" name="Straight Connector 81">
              <a:extLst>
                <a:ext uri="{FF2B5EF4-FFF2-40B4-BE49-F238E27FC236}">
                  <a16:creationId xmlns:a16="http://schemas.microsoft.com/office/drawing/2014/main" id="{2825D6B3-2EE2-7D1B-8D87-1280BF338804}"/>
                </a:ext>
                <a:ext uri="{C183D7F6-B498-43B3-948B-1728B52AA6E4}">
                  <adec:decorative xmlns:adec="http://schemas.microsoft.com/office/drawing/2017/decorative" val="1"/>
                </a:ext>
              </a:extLst>
            </p:cNvPr>
            <p:cNvCxnSpPr>
              <a:cxnSpLocks/>
            </p:cNvCxnSpPr>
            <p:nvPr/>
          </p:nvCxnSpPr>
          <p:spPr>
            <a:xfrm>
              <a:off x="5699991" y="4051412"/>
              <a:ext cx="0" cy="210134"/>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grpSp>
          <p:nvGrpSpPr>
            <p:cNvPr id="89" name="Group 88">
              <a:extLst>
                <a:ext uri="{FF2B5EF4-FFF2-40B4-BE49-F238E27FC236}">
                  <a16:creationId xmlns:a16="http://schemas.microsoft.com/office/drawing/2014/main" id="{BED151E3-5C50-5986-A71D-AE2440033332}"/>
                </a:ext>
              </a:extLst>
            </p:cNvPr>
            <p:cNvGrpSpPr/>
            <p:nvPr/>
          </p:nvGrpSpPr>
          <p:grpSpPr>
            <a:xfrm>
              <a:off x="5430570" y="4057962"/>
              <a:ext cx="515332" cy="441495"/>
              <a:chOff x="2667347" y="2533066"/>
              <a:chExt cx="515332" cy="441495"/>
            </a:xfrm>
          </p:grpSpPr>
          <p:cxnSp>
            <p:nvCxnSpPr>
              <p:cNvPr id="78" name="Straight Connector 77">
                <a:extLst>
                  <a:ext uri="{FF2B5EF4-FFF2-40B4-BE49-F238E27FC236}">
                    <a16:creationId xmlns:a16="http://schemas.microsoft.com/office/drawing/2014/main" id="{D9929422-0A9D-3661-4EDA-0CF7F88D78B1}"/>
                  </a:ext>
                  <a:ext uri="{C183D7F6-B498-43B3-948B-1728B52AA6E4}">
                    <adec:decorative xmlns:adec="http://schemas.microsoft.com/office/drawing/2017/decorative" val="1"/>
                  </a:ext>
                </a:extLst>
              </p:cNvPr>
              <p:cNvCxnSpPr>
                <a:cxnSpLocks/>
              </p:cNvCxnSpPr>
              <p:nvPr/>
            </p:nvCxnSpPr>
            <p:spPr>
              <a:xfrm>
                <a:off x="2674435" y="2533066"/>
                <a:ext cx="0" cy="274922"/>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C940528-AB46-3F4C-054D-6D0F31E9231E}"/>
                  </a:ext>
                  <a:ext uri="{C183D7F6-B498-43B3-948B-1728B52AA6E4}">
                    <adec:decorative xmlns:adec="http://schemas.microsoft.com/office/drawing/2017/decorative" val="1"/>
                  </a:ext>
                </a:extLst>
              </p:cNvPr>
              <p:cNvCxnSpPr>
                <a:cxnSpLocks/>
              </p:cNvCxnSpPr>
              <p:nvPr/>
            </p:nvCxnSpPr>
            <p:spPr>
              <a:xfrm>
                <a:off x="2667347" y="2800900"/>
                <a:ext cx="515332" cy="0"/>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96D6430E-866D-B1C0-7D7F-75AA9DF12C50}"/>
                  </a:ext>
                  <a:ext uri="{C183D7F6-B498-43B3-948B-1728B52AA6E4}">
                    <adec:decorative xmlns:adec="http://schemas.microsoft.com/office/drawing/2017/decorative" val="1"/>
                  </a:ext>
                </a:extLst>
              </p:cNvPr>
              <p:cNvCxnSpPr>
                <a:cxnSpLocks/>
              </p:cNvCxnSpPr>
              <p:nvPr/>
            </p:nvCxnSpPr>
            <p:spPr>
              <a:xfrm>
                <a:off x="3177670" y="2793976"/>
                <a:ext cx="0" cy="180585"/>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grpSp>
        <p:sp>
          <p:nvSpPr>
            <p:cNvPr id="61" name="TextBox 60">
              <a:extLst>
                <a:ext uri="{FF2B5EF4-FFF2-40B4-BE49-F238E27FC236}">
                  <a16:creationId xmlns:a16="http://schemas.microsoft.com/office/drawing/2014/main" id="{491AA2EC-3088-21D9-2EE3-F4179771996D}"/>
                </a:ext>
                <a:ext uri="{C183D7F6-B498-43B3-948B-1728B52AA6E4}">
                  <adec:decorative xmlns:adec="http://schemas.microsoft.com/office/drawing/2017/decorative" val="1"/>
                </a:ext>
              </a:extLst>
            </p:cNvPr>
            <p:cNvSpPr txBox="1"/>
            <p:nvPr/>
          </p:nvSpPr>
          <p:spPr>
            <a:xfrm>
              <a:off x="7333731" y="4476624"/>
              <a:ext cx="1371600" cy="307777"/>
            </a:xfrm>
            <a:prstGeom prst="rect">
              <a:avLst/>
            </a:prstGeom>
            <a:noFill/>
          </p:spPr>
          <p:txBody>
            <a:bodyPr wrap="square" rtlCol="0">
              <a:spAutoFit/>
            </a:bodyPr>
            <a:lstStyle/>
            <a:p>
              <a:r>
                <a:rPr lang="en-US" sz="1400" dirty="0">
                  <a:latin typeface="Georgia" panose="02040502050405020303" pitchFamily="18" charset="0"/>
                </a:rPr>
                <a:t>Elizabeth I</a:t>
              </a:r>
            </a:p>
          </p:txBody>
        </p:sp>
        <p:sp>
          <p:nvSpPr>
            <p:cNvPr id="62" name="TextBox 61">
              <a:extLst>
                <a:ext uri="{FF2B5EF4-FFF2-40B4-BE49-F238E27FC236}">
                  <a16:creationId xmlns:a16="http://schemas.microsoft.com/office/drawing/2014/main" id="{D4659C92-C417-5974-0E7F-F422DE9841CD}"/>
                </a:ext>
                <a:ext uri="{C183D7F6-B498-43B3-948B-1728B52AA6E4}">
                  <adec:decorative xmlns:adec="http://schemas.microsoft.com/office/drawing/2017/decorative" val="1"/>
                </a:ext>
              </a:extLst>
            </p:cNvPr>
            <p:cNvSpPr txBox="1"/>
            <p:nvPr/>
          </p:nvSpPr>
          <p:spPr>
            <a:xfrm>
              <a:off x="6562874" y="4477040"/>
              <a:ext cx="1371600" cy="307777"/>
            </a:xfrm>
            <a:prstGeom prst="rect">
              <a:avLst/>
            </a:prstGeom>
            <a:noFill/>
          </p:spPr>
          <p:txBody>
            <a:bodyPr wrap="square" rtlCol="0">
              <a:spAutoFit/>
            </a:bodyPr>
            <a:lstStyle/>
            <a:p>
              <a:r>
                <a:rPr lang="en-US" sz="1400" dirty="0">
                  <a:latin typeface="Georgia" panose="02040502050405020303" pitchFamily="18" charset="0"/>
                </a:rPr>
                <a:t>Mary I</a:t>
              </a:r>
            </a:p>
          </p:txBody>
        </p:sp>
        <p:sp>
          <p:nvSpPr>
            <p:cNvPr id="64" name="TextBox 63">
              <a:extLst>
                <a:ext uri="{FF2B5EF4-FFF2-40B4-BE49-F238E27FC236}">
                  <a16:creationId xmlns:a16="http://schemas.microsoft.com/office/drawing/2014/main" id="{4C0A6288-E46A-18D1-D6B2-2F63456119BE}"/>
                </a:ext>
                <a:ext uri="{C183D7F6-B498-43B3-948B-1728B52AA6E4}">
                  <adec:decorative xmlns:adec="http://schemas.microsoft.com/office/drawing/2017/decorative" val="1"/>
                </a:ext>
              </a:extLst>
            </p:cNvPr>
            <p:cNvSpPr txBox="1"/>
            <p:nvPr/>
          </p:nvSpPr>
          <p:spPr>
            <a:xfrm>
              <a:off x="5519006" y="4476737"/>
              <a:ext cx="1371600" cy="307777"/>
            </a:xfrm>
            <a:prstGeom prst="rect">
              <a:avLst/>
            </a:prstGeom>
            <a:noFill/>
          </p:spPr>
          <p:txBody>
            <a:bodyPr wrap="square" rtlCol="0">
              <a:spAutoFit/>
            </a:bodyPr>
            <a:lstStyle/>
            <a:p>
              <a:r>
                <a:rPr lang="en-US" sz="1400" dirty="0">
                  <a:latin typeface="Georgia" panose="02040502050405020303" pitchFamily="18" charset="0"/>
                </a:rPr>
                <a:t>Edward VI</a:t>
              </a:r>
            </a:p>
          </p:txBody>
        </p:sp>
        <p:sp>
          <p:nvSpPr>
            <p:cNvPr id="65" name="TextBox 64">
              <a:extLst>
                <a:ext uri="{FF2B5EF4-FFF2-40B4-BE49-F238E27FC236}">
                  <a16:creationId xmlns:a16="http://schemas.microsoft.com/office/drawing/2014/main" id="{026698A7-3605-3E16-1311-78FE90CA4CF6}"/>
                </a:ext>
                <a:ext uri="{C183D7F6-B498-43B3-948B-1728B52AA6E4}">
                  <adec:decorative xmlns:adec="http://schemas.microsoft.com/office/drawing/2017/decorative" val="1"/>
                </a:ext>
              </a:extLst>
            </p:cNvPr>
            <p:cNvSpPr txBox="1"/>
            <p:nvPr/>
          </p:nvSpPr>
          <p:spPr>
            <a:xfrm>
              <a:off x="4486282" y="4478112"/>
              <a:ext cx="1371600" cy="307777"/>
            </a:xfrm>
            <a:prstGeom prst="rect">
              <a:avLst/>
            </a:prstGeom>
            <a:noFill/>
          </p:spPr>
          <p:txBody>
            <a:bodyPr wrap="square" rtlCol="0">
              <a:spAutoFit/>
            </a:bodyPr>
            <a:lstStyle/>
            <a:p>
              <a:r>
                <a:rPr lang="en-US" sz="1400" dirty="0">
                  <a:latin typeface="Georgia" panose="02040502050405020303" pitchFamily="18" charset="0"/>
                </a:rPr>
                <a:t>Henry VIII</a:t>
              </a:r>
            </a:p>
          </p:txBody>
        </p:sp>
        <p:sp>
          <p:nvSpPr>
            <p:cNvPr id="66" name="TextBox 65">
              <a:extLst>
                <a:ext uri="{FF2B5EF4-FFF2-40B4-BE49-F238E27FC236}">
                  <a16:creationId xmlns:a16="http://schemas.microsoft.com/office/drawing/2014/main" id="{C99E5094-504F-465F-1442-BE91A7D7AC57}"/>
                </a:ext>
                <a:ext uri="{C183D7F6-B498-43B3-948B-1728B52AA6E4}">
                  <adec:decorative xmlns:adec="http://schemas.microsoft.com/office/drawing/2017/decorative" val="1"/>
                </a:ext>
              </a:extLst>
            </p:cNvPr>
            <p:cNvSpPr txBox="1"/>
            <p:nvPr/>
          </p:nvSpPr>
          <p:spPr>
            <a:xfrm>
              <a:off x="3477469" y="4487129"/>
              <a:ext cx="1371600" cy="307777"/>
            </a:xfrm>
            <a:prstGeom prst="rect">
              <a:avLst/>
            </a:prstGeom>
            <a:noFill/>
          </p:spPr>
          <p:txBody>
            <a:bodyPr wrap="square" rtlCol="0">
              <a:spAutoFit/>
            </a:bodyPr>
            <a:lstStyle/>
            <a:p>
              <a:r>
                <a:rPr lang="en-US" sz="1400" dirty="0">
                  <a:latin typeface="Georgia" panose="02040502050405020303" pitchFamily="18" charset="0"/>
                </a:rPr>
                <a:t>Henry VII</a:t>
              </a:r>
            </a:p>
          </p:txBody>
        </p:sp>
        <p:grpSp>
          <p:nvGrpSpPr>
            <p:cNvPr id="102" name="Group 101">
              <a:extLst>
                <a:ext uri="{FF2B5EF4-FFF2-40B4-BE49-F238E27FC236}">
                  <a16:creationId xmlns:a16="http://schemas.microsoft.com/office/drawing/2014/main" id="{172FC51B-4D28-76F8-F839-D984F4AD444C}"/>
                </a:ext>
              </a:extLst>
            </p:cNvPr>
            <p:cNvGrpSpPr/>
            <p:nvPr/>
          </p:nvGrpSpPr>
          <p:grpSpPr>
            <a:xfrm>
              <a:off x="6204190" y="4026686"/>
              <a:ext cx="1698026" cy="460443"/>
              <a:chOff x="3056466" y="2681777"/>
              <a:chExt cx="1319592" cy="460443"/>
            </a:xfrm>
            <a:solidFill>
              <a:srgbClr val="B8C5E7"/>
            </a:solidFill>
          </p:grpSpPr>
          <p:cxnSp>
            <p:nvCxnSpPr>
              <p:cNvPr id="99" name="Straight Connector 98">
                <a:extLst>
                  <a:ext uri="{FF2B5EF4-FFF2-40B4-BE49-F238E27FC236}">
                    <a16:creationId xmlns:a16="http://schemas.microsoft.com/office/drawing/2014/main" id="{CE0E44C5-6A0A-D94B-E657-CE5B1B917B3C}"/>
                  </a:ext>
                  <a:ext uri="{C183D7F6-B498-43B3-948B-1728B52AA6E4}">
                    <adec:decorative xmlns:adec="http://schemas.microsoft.com/office/drawing/2017/decorative" val="1"/>
                  </a:ext>
                </a:extLst>
              </p:cNvPr>
              <p:cNvCxnSpPr>
                <a:cxnSpLocks/>
              </p:cNvCxnSpPr>
              <p:nvPr/>
            </p:nvCxnSpPr>
            <p:spPr>
              <a:xfrm>
                <a:off x="3059343" y="2681777"/>
                <a:ext cx="0" cy="165040"/>
              </a:xfrm>
              <a:prstGeom prst="line">
                <a:avLst/>
              </a:prstGeom>
              <a:grpFill/>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3658FBC5-7E16-43EA-DE40-A6ABF341A3C1}"/>
                  </a:ext>
                  <a:ext uri="{C183D7F6-B498-43B3-948B-1728B52AA6E4}">
                    <adec:decorative xmlns:adec="http://schemas.microsoft.com/office/drawing/2017/decorative" val="1"/>
                  </a:ext>
                </a:extLst>
              </p:cNvPr>
              <p:cNvCxnSpPr>
                <a:cxnSpLocks/>
              </p:cNvCxnSpPr>
              <p:nvPr/>
            </p:nvCxnSpPr>
            <p:spPr>
              <a:xfrm flipV="1">
                <a:off x="3056466" y="2837470"/>
                <a:ext cx="1319592" cy="4418"/>
              </a:xfrm>
              <a:prstGeom prst="line">
                <a:avLst/>
              </a:prstGeom>
              <a:grpFill/>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69E2790-DD75-4AD6-2F67-A4AD1590045A}"/>
                  </a:ext>
                  <a:ext uri="{C183D7F6-B498-43B3-948B-1728B52AA6E4}">
                    <adec:decorative xmlns:adec="http://schemas.microsoft.com/office/drawing/2017/decorative" val="1"/>
                  </a:ext>
                </a:extLst>
              </p:cNvPr>
              <p:cNvCxnSpPr>
                <a:cxnSpLocks/>
              </p:cNvCxnSpPr>
              <p:nvPr/>
            </p:nvCxnSpPr>
            <p:spPr>
              <a:xfrm>
                <a:off x="4369990" y="2834083"/>
                <a:ext cx="0" cy="308137"/>
              </a:xfrm>
              <a:prstGeom prst="line">
                <a:avLst/>
              </a:prstGeom>
              <a:grpFill/>
              <a:ln>
                <a:solidFill>
                  <a:srgbClr val="E17382"/>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31F00360-404E-DF9B-5C12-AEE1C39614BD}"/>
                </a:ext>
              </a:extLst>
            </p:cNvPr>
            <p:cNvGrpSpPr/>
            <p:nvPr/>
          </p:nvGrpSpPr>
          <p:grpSpPr>
            <a:xfrm flipH="1">
              <a:off x="4256288" y="4061033"/>
              <a:ext cx="515332" cy="441495"/>
              <a:chOff x="2667347" y="2533066"/>
              <a:chExt cx="515332" cy="441495"/>
            </a:xfrm>
          </p:grpSpPr>
          <p:cxnSp>
            <p:nvCxnSpPr>
              <p:cNvPr id="25" name="Straight Connector 24">
                <a:extLst>
                  <a:ext uri="{FF2B5EF4-FFF2-40B4-BE49-F238E27FC236}">
                    <a16:creationId xmlns:a16="http://schemas.microsoft.com/office/drawing/2014/main" id="{B9870D42-7F1D-0952-22A9-C66806A0FE06}"/>
                  </a:ext>
                  <a:ext uri="{C183D7F6-B498-43B3-948B-1728B52AA6E4}">
                    <adec:decorative xmlns:adec="http://schemas.microsoft.com/office/drawing/2017/decorative" val="1"/>
                  </a:ext>
                </a:extLst>
              </p:cNvPr>
              <p:cNvCxnSpPr>
                <a:cxnSpLocks/>
              </p:cNvCxnSpPr>
              <p:nvPr/>
            </p:nvCxnSpPr>
            <p:spPr>
              <a:xfrm>
                <a:off x="2674435" y="2533066"/>
                <a:ext cx="0" cy="274922"/>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52A0650-3B03-ED9A-1BFB-0D02F33694FE}"/>
                  </a:ext>
                  <a:ext uri="{C183D7F6-B498-43B3-948B-1728B52AA6E4}">
                    <adec:decorative xmlns:adec="http://schemas.microsoft.com/office/drawing/2017/decorative" val="1"/>
                  </a:ext>
                </a:extLst>
              </p:cNvPr>
              <p:cNvCxnSpPr>
                <a:cxnSpLocks/>
              </p:cNvCxnSpPr>
              <p:nvPr/>
            </p:nvCxnSpPr>
            <p:spPr>
              <a:xfrm>
                <a:off x="2667347" y="2800900"/>
                <a:ext cx="515332" cy="0"/>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C2C788A-E715-8DDC-4AA8-2BCF32E7F63C}"/>
                  </a:ext>
                  <a:ext uri="{C183D7F6-B498-43B3-948B-1728B52AA6E4}">
                    <adec:decorative xmlns:adec="http://schemas.microsoft.com/office/drawing/2017/decorative" val="1"/>
                  </a:ext>
                </a:extLst>
              </p:cNvPr>
              <p:cNvCxnSpPr>
                <a:cxnSpLocks/>
              </p:cNvCxnSpPr>
              <p:nvPr/>
            </p:nvCxnSpPr>
            <p:spPr>
              <a:xfrm>
                <a:off x="3177670" y="2793976"/>
                <a:ext cx="0" cy="180585"/>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grpSp>
        <p:cxnSp>
          <p:nvCxnSpPr>
            <p:cNvPr id="30" name="Straight Connector 29">
              <a:extLst>
                <a:ext uri="{FF2B5EF4-FFF2-40B4-BE49-F238E27FC236}">
                  <a16:creationId xmlns:a16="http://schemas.microsoft.com/office/drawing/2014/main" id="{CBC9554E-DE1A-AADC-B72C-471A45A87591}"/>
                </a:ext>
                <a:ext uri="{C183D7F6-B498-43B3-948B-1728B52AA6E4}">
                  <adec:decorative xmlns:adec="http://schemas.microsoft.com/office/drawing/2017/decorative" val="1"/>
                </a:ext>
              </a:extLst>
            </p:cNvPr>
            <p:cNvCxnSpPr>
              <a:cxnSpLocks/>
            </p:cNvCxnSpPr>
            <p:nvPr/>
          </p:nvCxnSpPr>
          <p:spPr>
            <a:xfrm>
              <a:off x="5079378" y="4042228"/>
              <a:ext cx="0" cy="457229"/>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20655357-5662-0A74-FD83-4BA89304F7B0}"/>
              </a:ext>
            </a:extLst>
          </p:cNvPr>
          <p:cNvSpPr txBox="1"/>
          <p:nvPr/>
        </p:nvSpPr>
        <p:spPr>
          <a:xfrm>
            <a:off x="7053203" y="1341257"/>
            <a:ext cx="2063961" cy="523220"/>
          </a:xfrm>
          <a:prstGeom prst="rect">
            <a:avLst/>
          </a:prstGeom>
          <a:noFill/>
        </p:spPr>
        <p:txBody>
          <a:bodyPr wrap="square" rtlCol="0">
            <a:spAutoFit/>
          </a:bodyPr>
          <a:lstStyle/>
          <a:p>
            <a:r>
              <a:rPr lang="en-US" sz="1400" dirty="0">
                <a:latin typeface="Georgia" panose="02040502050405020303" pitchFamily="18" charset="0"/>
              </a:rPr>
              <a:t>Elizabeth was born almost 500 years ago!</a:t>
            </a:r>
          </a:p>
        </p:txBody>
      </p:sp>
      <p:pic>
        <p:nvPicPr>
          <p:cNvPr id="112" name="Picture 111">
            <a:extLst>
              <a:ext uri="{FF2B5EF4-FFF2-40B4-BE49-F238E27FC236}">
                <a16:creationId xmlns:a16="http://schemas.microsoft.com/office/drawing/2014/main" id="{5EAB307D-5B8A-70F5-DDD6-50DB8B61F34D}"/>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3114" y="709305"/>
            <a:ext cx="848336" cy="840426"/>
          </a:xfrm>
          <a:prstGeom prst="rect">
            <a:avLst/>
          </a:prstGeom>
        </p:spPr>
      </p:pic>
      <p:pic>
        <p:nvPicPr>
          <p:cNvPr id="24" name="Picture 23">
            <a:extLst>
              <a:ext uri="{FF2B5EF4-FFF2-40B4-BE49-F238E27FC236}">
                <a16:creationId xmlns:a16="http://schemas.microsoft.com/office/drawing/2014/main" id="{4A2A936D-5BDF-EFDE-4C36-301FBF041A34}"/>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491687"/>
            <a:ext cx="12185706" cy="726198"/>
          </a:xfrm>
          <a:prstGeom prst="rect">
            <a:avLst/>
          </a:prstGeom>
        </p:spPr>
      </p:pic>
      <p:pic>
        <p:nvPicPr>
          <p:cNvPr id="26" name="Picture 25">
            <a:extLst>
              <a:ext uri="{FF2B5EF4-FFF2-40B4-BE49-F238E27FC236}">
                <a16:creationId xmlns:a16="http://schemas.microsoft.com/office/drawing/2014/main" id="{EB370EF9-C9B1-E0D5-6BF8-86488D34C2B1}"/>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365416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598B"/>
        </a:solidFill>
        <a:effectLst/>
      </p:bgPr>
    </p:bg>
    <p:spTree>
      <p:nvGrpSpPr>
        <p:cNvPr id="1" name="">
          <a:extLst>
            <a:ext uri="{FF2B5EF4-FFF2-40B4-BE49-F238E27FC236}">
              <a16:creationId xmlns:a16="http://schemas.microsoft.com/office/drawing/2014/main" id="{D722608A-FD54-1859-2662-20870652A234}"/>
            </a:ext>
          </a:extLst>
        </p:cNvPr>
        <p:cNvGrpSpPr/>
        <p:nvPr/>
      </p:nvGrpSpPr>
      <p:grpSpPr>
        <a:xfrm>
          <a:off x="0" y="0"/>
          <a:ext cx="0" cy="0"/>
          <a:chOff x="0" y="0"/>
          <a:chExt cx="0" cy="0"/>
        </a:xfrm>
      </p:grpSpPr>
      <p:sp>
        <p:nvSpPr>
          <p:cNvPr id="8" name="Title 7" hidden="1">
            <a:extLst>
              <a:ext uri="{FF2B5EF4-FFF2-40B4-BE49-F238E27FC236}">
                <a16:creationId xmlns:a16="http://schemas.microsoft.com/office/drawing/2014/main" id="{F9FC6764-B694-D926-4160-C92E7BF83466}"/>
              </a:ext>
            </a:extLst>
          </p:cNvPr>
          <p:cNvSpPr>
            <a:spLocks noGrp="1"/>
          </p:cNvSpPr>
          <p:nvPr>
            <p:ph type="title"/>
          </p:nvPr>
        </p:nvSpPr>
        <p:spPr>
          <a:xfrm>
            <a:off x="744946" y="-1163073"/>
            <a:ext cx="10515600" cy="1325563"/>
          </a:xfrm>
        </p:spPr>
        <p:txBody>
          <a:bodyPr/>
          <a:lstStyle/>
          <a:p>
            <a:r>
              <a:rPr lang="en-US" dirty="0"/>
              <a:t>Tudor</a:t>
            </a:r>
            <a:r>
              <a:rPr lang="en-US" baseline="0" dirty="0"/>
              <a:t> Dynasty timeline</a:t>
            </a:r>
            <a:endParaRPr lang="en-US" dirty="0"/>
          </a:p>
        </p:txBody>
      </p:sp>
      <p:pic>
        <p:nvPicPr>
          <p:cNvPr id="3" name="Picture 2">
            <a:extLst>
              <a:ext uri="{FF2B5EF4-FFF2-40B4-BE49-F238E27FC236}">
                <a16:creationId xmlns:a16="http://schemas.microsoft.com/office/drawing/2014/main" id="{357E2738-A0EA-8480-9766-6981D50DED9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69" y="-82203"/>
            <a:ext cx="12423732" cy="6988349"/>
          </a:xfrm>
          <a:prstGeom prst="rect">
            <a:avLst/>
          </a:prstGeom>
        </p:spPr>
      </p:pic>
      <p:sp>
        <p:nvSpPr>
          <p:cNvPr id="4" name="Title 8">
            <a:extLst>
              <a:ext uri="{FF2B5EF4-FFF2-40B4-BE49-F238E27FC236}">
                <a16:creationId xmlns:a16="http://schemas.microsoft.com/office/drawing/2014/main" id="{3281FAAF-20B3-664C-2424-CA87623D87C6}"/>
              </a:ext>
            </a:extLst>
          </p:cNvPr>
          <p:cNvSpPr txBox="1">
            <a:spLocks/>
          </p:cNvSpPr>
          <p:nvPr/>
        </p:nvSpPr>
        <p:spPr>
          <a:xfrm>
            <a:off x="708898" y="578105"/>
            <a:ext cx="81333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Timeline of the Tudor Dynasty</a:t>
            </a:r>
          </a:p>
        </p:txBody>
      </p:sp>
      <p:sp>
        <p:nvSpPr>
          <p:cNvPr id="29" name="TextBox 28">
            <a:extLst>
              <a:ext uri="{FF2B5EF4-FFF2-40B4-BE49-F238E27FC236}">
                <a16:creationId xmlns:a16="http://schemas.microsoft.com/office/drawing/2014/main" id="{0FAF094F-14E3-F89E-3463-FBE9437939D6}"/>
              </a:ext>
            </a:extLst>
          </p:cNvPr>
          <p:cNvSpPr txBox="1"/>
          <p:nvPr/>
        </p:nvSpPr>
        <p:spPr>
          <a:xfrm>
            <a:off x="736125" y="4745569"/>
            <a:ext cx="1631021"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Henry VII</a:t>
            </a:r>
          </a:p>
        </p:txBody>
      </p:sp>
      <p:pic>
        <p:nvPicPr>
          <p:cNvPr id="31" name="Picture 30" descr="Painting of King Henry VII.">
            <a:extLst>
              <a:ext uri="{FF2B5EF4-FFF2-40B4-BE49-F238E27FC236}">
                <a16:creationId xmlns:a16="http://schemas.microsoft.com/office/drawing/2014/main" id="{64A65AC0-080E-12C6-F553-E61524EB5D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626" y="2038018"/>
            <a:ext cx="2342020" cy="2342020"/>
          </a:xfrm>
          <a:prstGeom prst="rect">
            <a:avLst/>
          </a:prstGeom>
        </p:spPr>
      </p:pic>
      <p:sp>
        <p:nvSpPr>
          <p:cNvPr id="28" name="TextBox 27">
            <a:extLst>
              <a:ext uri="{FF2B5EF4-FFF2-40B4-BE49-F238E27FC236}">
                <a16:creationId xmlns:a16="http://schemas.microsoft.com/office/drawing/2014/main" id="{0DD77EB6-2B28-1205-6E38-2C6E2E4B5164}"/>
              </a:ext>
            </a:extLst>
          </p:cNvPr>
          <p:cNvSpPr txBox="1"/>
          <p:nvPr/>
        </p:nvSpPr>
        <p:spPr>
          <a:xfrm>
            <a:off x="3051824" y="4746481"/>
            <a:ext cx="1631021"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Henry VIII</a:t>
            </a:r>
          </a:p>
        </p:txBody>
      </p:sp>
      <p:pic>
        <p:nvPicPr>
          <p:cNvPr id="5" name="HVIII portrait" descr="Painted portrait of King Henry VIII.">
            <a:extLst>
              <a:ext uri="{FF2B5EF4-FFF2-40B4-BE49-F238E27FC236}">
                <a16:creationId xmlns:a16="http://schemas.microsoft.com/office/drawing/2014/main" id="{58D57249-239C-C120-011A-1AD227E703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33325" y="2510087"/>
            <a:ext cx="1363579" cy="1559701"/>
          </a:xfrm>
          <a:prstGeom prst="rect">
            <a:avLst/>
          </a:prstGeom>
        </p:spPr>
      </p:pic>
      <p:sp>
        <p:nvSpPr>
          <p:cNvPr id="26" name="TextBox 25">
            <a:extLst>
              <a:ext uri="{FF2B5EF4-FFF2-40B4-BE49-F238E27FC236}">
                <a16:creationId xmlns:a16="http://schemas.microsoft.com/office/drawing/2014/main" id="{1C1C8050-052F-0574-25D8-0C03055EF0D2}"/>
              </a:ext>
            </a:extLst>
          </p:cNvPr>
          <p:cNvSpPr txBox="1"/>
          <p:nvPr/>
        </p:nvSpPr>
        <p:spPr>
          <a:xfrm>
            <a:off x="5353202" y="4743329"/>
            <a:ext cx="1631021"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Edward VI</a:t>
            </a:r>
          </a:p>
        </p:txBody>
      </p:sp>
      <p:pic>
        <p:nvPicPr>
          <p:cNvPr id="18" name="Edward VI portrait" descr="Painted portrait of Edward VI.">
            <a:extLst>
              <a:ext uri="{FF2B5EF4-FFF2-40B4-BE49-F238E27FC236}">
                <a16:creationId xmlns:a16="http://schemas.microsoft.com/office/drawing/2014/main" id="{968F6159-C5A4-5999-9C4B-B70491ECB74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42246" y="2630224"/>
            <a:ext cx="1382264" cy="1395228"/>
          </a:xfrm>
          <a:prstGeom prst="rect">
            <a:avLst/>
          </a:prstGeom>
        </p:spPr>
      </p:pic>
      <p:sp>
        <p:nvSpPr>
          <p:cNvPr id="27" name="TextBox 26">
            <a:extLst>
              <a:ext uri="{FF2B5EF4-FFF2-40B4-BE49-F238E27FC236}">
                <a16:creationId xmlns:a16="http://schemas.microsoft.com/office/drawing/2014/main" id="{37E88AD7-BFF7-BBD9-C98F-A908762497CB}"/>
              </a:ext>
            </a:extLst>
          </p:cNvPr>
          <p:cNvSpPr txBox="1"/>
          <p:nvPr/>
        </p:nvSpPr>
        <p:spPr>
          <a:xfrm>
            <a:off x="7440747" y="4743330"/>
            <a:ext cx="1631021"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Mary I</a:t>
            </a:r>
          </a:p>
        </p:txBody>
      </p:sp>
      <p:pic>
        <p:nvPicPr>
          <p:cNvPr id="17" name="Picture 16" descr="Portrait of a lady in dark clothing.">
            <a:extLst>
              <a:ext uri="{FF2B5EF4-FFF2-40B4-BE49-F238E27FC236}">
                <a16:creationId xmlns:a16="http://schemas.microsoft.com/office/drawing/2014/main" id="{2F5DAE1D-31D0-FD3A-C1C3-9161AFB302A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34390" y="2425037"/>
            <a:ext cx="1382264" cy="1594647"/>
          </a:xfrm>
          <a:prstGeom prst="rect">
            <a:avLst/>
          </a:prstGeom>
        </p:spPr>
      </p:pic>
      <p:sp>
        <p:nvSpPr>
          <p:cNvPr id="25" name="TextBox 24">
            <a:extLst>
              <a:ext uri="{FF2B5EF4-FFF2-40B4-BE49-F238E27FC236}">
                <a16:creationId xmlns:a16="http://schemas.microsoft.com/office/drawing/2014/main" id="{1A94CC16-3B7D-6159-5333-76CB042E1C11}"/>
              </a:ext>
            </a:extLst>
          </p:cNvPr>
          <p:cNvSpPr txBox="1"/>
          <p:nvPr/>
        </p:nvSpPr>
        <p:spPr>
          <a:xfrm>
            <a:off x="9676810" y="4746481"/>
            <a:ext cx="1715419"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Elizabeth I</a:t>
            </a:r>
          </a:p>
        </p:txBody>
      </p:sp>
      <p:pic>
        <p:nvPicPr>
          <p:cNvPr id="19" name="Picture 2" descr="An image showing 'Queen Elizabeth I, The Armada Portrait'">
            <a:extLst>
              <a:ext uri="{FF2B5EF4-FFF2-40B4-BE49-F238E27FC236}">
                <a16:creationId xmlns:a16="http://schemas.microsoft.com/office/drawing/2014/main" id="{FA6D5B01-55CD-3C74-AA2A-27B2CAEF512B}"/>
              </a:ext>
            </a:extLst>
          </p:cNvPr>
          <p:cNvPicPr>
            <a:picLocks noGrp="1" noChangeAspect="1" noChangeArrowheads="1"/>
          </p:cNvPicPr>
          <p:nvPr>
            <p:ph idx="1"/>
          </p:nvPr>
        </p:nvPicPr>
        <p:blipFill rotWithShape="1">
          <a:blip r:embed="rId8" cstate="screen">
            <a:extLst>
              <a:ext uri="{28A0092B-C50C-407E-A947-70E740481C1C}">
                <a14:useLocalDpi xmlns:a14="http://schemas.microsoft.com/office/drawing/2010/main"/>
              </a:ext>
            </a:extLst>
          </a:blip>
          <a:srcRect/>
          <a:stretch/>
        </p:blipFill>
        <p:spPr bwMode="auto">
          <a:xfrm>
            <a:off x="9795742" y="2305216"/>
            <a:ext cx="1502608" cy="17891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483A96F-113F-F596-19C7-5EF3AE8C242F}"/>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66138" y="2191352"/>
            <a:ext cx="4022100" cy="2262431"/>
          </a:xfrm>
          <a:prstGeom prst="rect">
            <a:avLst/>
          </a:prstGeom>
        </p:spPr>
      </p:pic>
      <p:pic>
        <p:nvPicPr>
          <p:cNvPr id="16" name="Picture 15">
            <a:extLst>
              <a:ext uri="{FF2B5EF4-FFF2-40B4-BE49-F238E27FC236}">
                <a16:creationId xmlns:a16="http://schemas.microsoft.com/office/drawing/2014/main" id="{59BCCF26-3B7F-114E-AE74-FF0FB721855E}"/>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523" y="1861032"/>
            <a:ext cx="4842931" cy="2724148"/>
          </a:xfrm>
          <a:prstGeom prst="rect">
            <a:avLst/>
          </a:prstGeom>
        </p:spPr>
      </p:pic>
      <p:pic>
        <p:nvPicPr>
          <p:cNvPr id="14" name="Picture 13">
            <a:extLst>
              <a:ext uri="{FF2B5EF4-FFF2-40B4-BE49-F238E27FC236}">
                <a16:creationId xmlns:a16="http://schemas.microsoft.com/office/drawing/2014/main" id="{F2817ED5-982C-4337-6B99-F6148864B433}"/>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580270" y="2038018"/>
            <a:ext cx="2461728" cy="2466167"/>
          </a:xfrm>
          <a:prstGeom prst="rect">
            <a:avLst/>
          </a:prstGeom>
        </p:spPr>
      </p:pic>
      <p:pic>
        <p:nvPicPr>
          <p:cNvPr id="23" name="Picture 22">
            <a:extLst>
              <a:ext uri="{FF2B5EF4-FFF2-40B4-BE49-F238E27FC236}">
                <a16:creationId xmlns:a16="http://schemas.microsoft.com/office/drawing/2014/main" id="{3BB26F29-B08C-6E80-775D-D32EAB13501E}"/>
              </a:ext>
              <a:ext uri="{C183D7F6-B498-43B3-948B-1728B52AA6E4}">
                <adec:decorative xmlns:adec="http://schemas.microsoft.com/office/drawing/2017/decorative" val="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154521" y="1796790"/>
            <a:ext cx="4069653" cy="2824476"/>
          </a:xfrm>
          <a:prstGeom prst="rect">
            <a:avLst/>
          </a:prstGeom>
        </p:spPr>
      </p:pic>
    </p:spTree>
    <p:extLst>
      <p:ext uri="{BB962C8B-B14F-4D97-AF65-F5344CB8AC3E}">
        <p14:creationId xmlns:p14="http://schemas.microsoft.com/office/powerpoint/2010/main" val="385347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598B"/>
        </a:solid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3C567718-8E74-C1D1-4436-F26FAF6F41CA}"/>
              </a:ext>
            </a:extLst>
          </p:cNvPr>
          <p:cNvSpPr>
            <a:spLocks noGrp="1"/>
          </p:cNvSpPr>
          <p:nvPr>
            <p:ph type="title"/>
          </p:nvPr>
        </p:nvSpPr>
        <p:spPr>
          <a:xfrm>
            <a:off x="575442" y="-1258452"/>
            <a:ext cx="10515600" cy="1325563"/>
          </a:xfrm>
        </p:spPr>
        <p:txBody>
          <a:bodyPr/>
          <a:lstStyle/>
          <a:p>
            <a:r>
              <a:rPr lang="en-US" dirty="0"/>
              <a:t>Do you remember this source?</a:t>
            </a:r>
          </a:p>
        </p:txBody>
      </p:sp>
      <p:pic>
        <p:nvPicPr>
          <p:cNvPr id="2" name="Picture 1">
            <a:extLst>
              <a:ext uri="{FF2B5EF4-FFF2-40B4-BE49-F238E27FC236}">
                <a16:creationId xmlns:a16="http://schemas.microsoft.com/office/drawing/2014/main" id="{4100F7F1-D60C-6028-57F9-A3BB51AF73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69" y="-82203"/>
            <a:ext cx="12423732" cy="6988349"/>
          </a:xfrm>
          <a:prstGeom prst="rect">
            <a:avLst/>
          </a:prstGeom>
        </p:spPr>
      </p:pic>
      <p:sp>
        <p:nvSpPr>
          <p:cNvPr id="13" name="Title 8">
            <a:extLst>
              <a:ext uri="{FF2B5EF4-FFF2-40B4-BE49-F238E27FC236}">
                <a16:creationId xmlns:a16="http://schemas.microsoft.com/office/drawing/2014/main" id="{EC774FA0-6DDB-2F20-49D3-B6D82F556320}"/>
              </a:ext>
            </a:extLst>
          </p:cNvPr>
          <p:cNvSpPr txBox="1">
            <a:spLocks/>
          </p:cNvSpPr>
          <p:nvPr/>
        </p:nvSpPr>
        <p:spPr>
          <a:xfrm>
            <a:off x="566141" y="3781283"/>
            <a:ext cx="8133329" cy="21068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2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Do you</a:t>
            </a:r>
          </a:p>
          <a:p>
            <a:pPr>
              <a:lnSpc>
                <a:spcPts val="52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remember</a:t>
            </a:r>
          </a:p>
          <a:p>
            <a:pPr>
              <a:lnSpc>
                <a:spcPts val="52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this source?</a:t>
            </a:r>
          </a:p>
        </p:txBody>
      </p:sp>
      <p:pic>
        <p:nvPicPr>
          <p:cNvPr id="6" name="Picture 2" descr="An image showing 'Queen Elizabeth I, The Armada Portrait'">
            <a:extLst>
              <a:ext uri="{FF2B5EF4-FFF2-40B4-BE49-F238E27FC236}">
                <a16:creationId xmlns:a16="http://schemas.microsoft.com/office/drawing/2014/main" id="{F28F12C5-8EF9-F0AD-3FF2-B300B639BD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33242" y="1085115"/>
            <a:ext cx="5004354" cy="44530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E83D577-F7B6-CDA3-F6DF-DBAA644032A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34950" y="187833"/>
            <a:ext cx="10562647" cy="5941489"/>
          </a:xfrm>
          <a:prstGeom prst="rect">
            <a:avLst/>
          </a:prstGeom>
        </p:spPr>
      </p:pic>
    </p:spTree>
    <p:extLst>
      <p:ext uri="{BB962C8B-B14F-4D97-AF65-F5344CB8AC3E}">
        <p14:creationId xmlns:p14="http://schemas.microsoft.com/office/powerpoint/2010/main" val="405327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AEF"/>
        </a:solidFill>
        <a:effectLst/>
      </p:bgPr>
    </p:bg>
    <p:spTree>
      <p:nvGrpSpPr>
        <p:cNvPr id="1" name="">
          <a:extLst>
            <a:ext uri="{FF2B5EF4-FFF2-40B4-BE49-F238E27FC236}">
              <a16:creationId xmlns:a16="http://schemas.microsoft.com/office/drawing/2014/main" id="{B2719426-419C-63DC-B5A5-6EFADF07DF00}"/>
            </a:ext>
          </a:extLst>
        </p:cNvPr>
        <p:cNvGrpSpPr/>
        <p:nvPr/>
      </p:nvGrpSpPr>
      <p:grpSpPr>
        <a:xfrm>
          <a:off x="0" y="0"/>
          <a:ext cx="0" cy="0"/>
          <a:chOff x="0" y="0"/>
          <a:chExt cx="0" cy="0"/>
        </a:xfrm>
      </p:grpSpPr>
      <p:sp>
        <p:nvSpPr>
          <p:cNvPr id="2" name="Title 1" hidden="1">
            <a:extLst>
              <a:ext uri="{FF2B5EF4-FFF2-40B4-BE49-F238E27FC236}">
                <a16:creationId xmlns:a16="http://schemas.microsoft.com/office/drawing/2014/main" id="{038B69BC-DEC3-4248-CF10-5340FB1D4466}"/>
              </a:ext>
            </a:extLst>
          </p:cNvPr>
          <p:cNvSpPr>
            <a:spLocks noGrp="1"/>
          </p:cNvSpPr>
          <p:nvPr>
            <p:ph type="title"/>
          </p:nvPr>
        </p:nvSpPr>
        <p:spPr>
          <a:xfrm>
            <a:off x="604359" y="-1316391"/>
            <a:ext cx="10515600" cy="1325563"/>
          </a:xfrm>
        </p:spPr>
        <p:txBody>
          <a:bodyPr/>
          <a:lstStyle/>
          <a:p>
            <a:r>
              <a:rPr lang="en-US" dirty="0"/>
              <a:t>How does this source help tell Elizabeth I’s story?</a:t>
            </a:r>
          </a:p>
        </p:txBody>
      </p:sp>
      <p:pic>
        <p:nvPicPr>
          <p:cNvPr id="6" name="Picture 5">
            <a:extLst>
              <a:ext uri="{FF2B5EF4-FFF2-40B4-BE49-F238E27FC236}">
                <a16:creationId xmlns:a16="http://schemas.microsoft.com/office/drawing/2014/main" id="{88DE9FD3-A956-FA57-6C6F-0921E5C9074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6845"/>
            <a:ext cx="12191999" cy="6911689"/>
          </a:xfrm>
          <a:prstGeom prst="rect">
            <a:avLst/>
          </a:prstGeom>
        </p:spPr>
      </p:pic>
      <p:sp>
        <p:nvSpPr>
          <p:cNvPr id="4" name="Title 8">
            <a:extLst>
              <a:ext uri="{FF2B5EF4-FFF2-40B4-BE49-F238E27FC236}">
                <a16:creationId xmlns:a16="http://schemas.microsoft.com/office/drawing/2014/main" id="{6EAD9B39-7689-953E-9DA6-9B873EEB0765}"/>
              </a:ext>
            </a:extLst>
          </p:cNvPr>
          <p:cNvSpPr txBox="1">
            <a:spLocks/>
          </p:cNvSpPr>
          <p:nvPr/>
        </p:nvSpPr>
        <p:spPr>
          <a:xfrm>
            <a:off x="604359" y="703540"/>
            <a:ext cx="8133329" cy="2783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2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How does this </a:t>
            </a:r>
            <a:endParaRPr lang="en-US"/>
          </a:p>
          <a:p>
            <a:pPr>
              <a:lnSpc>
                <a:spcPts val="52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source help tell</a:t>
            </a:r>
          </a:p>
          <a:p>
            <a:pPr>
              <a:lnSpc>
                <a:spcPts val="52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Elizabeth I’s </a:t>
            </a:r>
          </a:p>
          <a:p>
            <a:pPr>
              <a:lnSpc>
                <a:spcPts val="52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story?</a:t>
            </a:r>
          </a:p>
        </p:txBody>
      </p:sp>
      <p:pic>
        <p:nvPicPr>
          <p:cNvPr id="8" name="Picture 2" descr="An image showing 'Queen Elizabeth I, The Armada Portrait out of frame ZAA7719'">
            <a:extLst>
              <a:ext uri="{FF2B5EF4-FFF2-40B4-BE49-F238E27FC236}">
                <a16:creationId xmlns:a16="http://schemas.microsoft.com/office/drawing/2014/main" id="{E8060670-CFDC-DFDE-29CB-0A313270DEE7}"/>
              </a:ext>
            </a:extLst>
          </p:cNvPr>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5586608" y="682482"/>
            <a:ext cx="6044770" cy="5378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F412F08-5DAD-6657-E596-2CD924EC297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95044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D166A5-4AC1-4ED8-0812-AF411FC52872}"/>
              </a:ext>
            </a:extLst>
          </p:cNvPr>
          <p:cNvSpPr>
            <a:spLocks noGrp="1"/>
          </p:cNvSpPr>
          <p:nvPr>
            <p:ph type="title"/>
          </p:nvPr>
        </p:nvSpPr>
        <p:spPr>
          <a:xfrm>
            <a:off x="838199" y="-1197707"/>
            <a:ext cx="10515600" cy="1325563"/>
          </a:xfrm>
        </p:spPr>
        <p:txBody>
          <a:bodyPr/>
          <a:lstStyle/>
          <a:p>
            <a:r>
              <a:rPr lang="en-US" dirty="0"/>
              <a:t>Source close-up</a:t>
            </a:r>
          </a:p>
        </p:txBody>
      </p:sp>
      <p:pic>
        <p:nvPicPr>
          <p:cNvPr id="10" name="Picture 9">
            <a:extLst>
              <a:ext uri="{FF2B5EF4-FFF2-40B4-BE49-F238E27FC236}">
                <a16:creationId xmlns:a16="http://schemas.microsoft.com/office/drawing/2014/main" id="{959A5AC8-A3E6-5DA9-CCBC-EDF41B74EEE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8" y="-1"/>
            <a:ext cx="12180272" cy="6905041"/>
          </a:xfrm>
          <a:prstGeom prst="rect">
            <a:avLst/>
          </a:prstGeom>
        </p:spPr>
      </p:pic>
      <p:sp>
        <p:nvSpPr>
          <p:cNvPr id="2" name="Title 8">
            <a:extLst>
              <a:ext uri="{FF2B5EF4-FFF2-40B4-BE49-F238E27FC236}">
                <a16:creationId xmlns:a16="http://schemas.microsoft.com/office/drawing/2014/main" id="{52BA77B3-BAC7-CB7C-CB2C-DB0A0ED3C1C6}"/>
              </a:ext>
            </a:extLst>
          </p:cNvPr>
          <p:cNvSpPr txBox="1">
            <a:spLocks/>
          </p:cNvSpPr>
          <p:nvPr/>
        </p:nvSpPr>
        <p:spPr>
          <a:xfrm>
            <a:off x="604360" y="703540"/>
            <a:ext cx="4425154" cy="2783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2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How does this </a:t>
            </a:r>
          </a:p>
          <a:p>
            <a:pPr>
              <a:lnSpc>
                <a:spcPts val="52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source help tell</a:t>
            </a:r>
          </a:p>
          <a:p>
            <a:pPr>
              <a:lnSpc>
                <a:spcPts val="52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Elizabeth I’s story?</a:t>
            </a:r>
          </a:p>
        </p:txBody>
      </p:sp>
      <p:pic>
        <p:nvPicPr>
          <p:cNvPr id="4" name="Picture 2" descr="An image showing 'Queen Elizabeth I, The Armada Portrait out of frame ZAA7719'">
            <a:extLst>
              <a:ext uri="{FF2B5EF4-FFF2-40B4-BE49-F238E27FC236}">
                <a16:creationId xmlns:a16="http://schemas.microsoft.com/office/drawing/2014/main" id="{ECCA81E1-B89A-2F3C-9E57-E9CD5F786CC6}"/>
              </a:ext>
            </a:extLst>
          </p:cNvPr>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5586608" y="673130"/>
            <a:ext cx="6055280" cy="53882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descr="A rectangle focusing on a crown sitting on a desk nearby.">
            <a:extLst>
              <a:ext uri="{FF2B5EF4-FFF2-40B4-BE49-F238E27FC236}">
                <a16:creationId xmlns:a16="http://schemas.microsoft.com/office/drawing/2014/main" id="{A6D69CFD-B960-CCFD-501A-89DBDEC8C316}"/>
              </a:ext>
            </a:extLst>
          </p:cNvPr>
          <p:cNvSpPr/>
          <p:nvPr/>
        </p:nvSpPr>
        <p:spPr>
          <a:xfrm>
            <a:off x="5709784" y="2224839"/>
            <a:ext cx="1089998" cy="1163819"/>
          </a:xfrm>
          <a:prstGeom prst="rect">
            <a:avLst/>
          </a:prstGeom>
          <a:noFill/>
          <a:ln w="57150">
            <a:solidFill>
              <a:srgbClr val="CD1632">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descr="A rectangle focusing on a fleet of ships in the background.">
            <a:extLst>
              <a:ext uri="{FF2B5EF4-FFF2-40B4-BE49-F238E27FC236}">
                <a16:creationId xmlns:a16="http://schemas.microsoft.com/office/drawing/2014/main" id="{C214468E-799B-D063-6662-AB97DDC26AD1}"/>
              </a:ext>
            </a:extLst>
          </p:cNvPr>
          <p:cNvSpPr/>
          <p:nvPr/>
        </p:nvSpPr>
        <p:spPr>
          <a:xfrm>
            <a:off x="5862181" y="989556"/>
            <a:ext cx="1617872" cy="1515776"/>
          </a:xfrm>
          <a:prstGeom prst="rect">
            <a:avLst/>
          </a:prstGeom>
          <a:noFill/>
          <a:ln w="57150">
            <a:solidFill>
              <a:srgbClr val="CD16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descr="A rectangle focusing on a fleet of ships in the background enduring rough weather and waves.">
            <a:extLst>
              <a:ext uri="{FF2B5EF4-FFF2-40B4-BE49-F238E27FC236}">
                <a16:creationId xmlns:a16="http://schemas.microsoft.com/office/drawing/2014/main" id="{711A0745-EE16-26DF-191F-1F1E1B8CACA3}"/>
              </a:ext>
            </a:extLst>
          </p:cNvPr>
          <p:cNvSpPr/>
          <p:nvPr/>
        </p:nvSpPr>
        <p:spPr>
          <a:xfrm>
            <a:off x="9871619" y="989556"/>
            <a:ext cx="1617872" cy="1683454"/>
          </a:xfrm>
          <a:prstGeom prst="rect">
            <a:avLst/>
          </a:prstGeom>
          <a:noFill/>
          <a:ln w="57150">
            <a:solidFill>
              <a:srgbClr val="CD16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descr="A rectangle focusing on Elizabeth I's hand on globe.">
            <a:extLst>
              <a:ext uri="{FF2B5EF4-FFF2-40B4-BE49-F238E27FC236}">
                <a16:creationId xmlns:a16="http://schemas.microsoft.com/office/drawing/2014/main" id="{8CEA7AC5-3CDB-AE33-DB6B-29179EFEEC6C}"/>
              </a:ext>
            </a:extLst>
          </p:cNvPr>
          <p:cNvSpPr/>
          <p:nvPr/>
        </p:nvSpPr>
        <p:spPr>
          <a:xfrm>
            <a:off x="5862181" y="4185629"/>
            <a:ext cx="1426874" cy="1623050"/>
          </a:xfrm>
          <a:prstGeom prst="rect">
            <a:avLst/>
          </a:prstGeom>
          <a:noFill/>
          <a:ln w="57150">
            <a:solidFill>
              <a:srgbClr val="CD1632">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E5B2D972-749B-3F8F-EF26-6E015C0A0BA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2065156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E039DEC2-1461-F2AF-EF3B-E2AAE666D8B3}"/>
              </a:ext>
            </a:extLst>
          </p:cNvPr>
          <p:cNvSpPr>
            <a:spLocks noGrp="1"/>
          </p:cNvSpPr>
          <p:nvPr>
            <p:ph type="title"/>
          </p:nvPr>
        </p:nvSpPr>
        <p:spPr>
          <a:xfrm>
            <a:off x="838125" y="-1054397"/>
            <a:ext cx="10515600" cy="1325563"/>
          </a:xfrm>
        </p:spPr>
        <p:txBody>
          <a:bodyPr/>
          <a:lstStyle/>
          <a:p>
            <a:r>
              <a:rPr lang="en-US" dirty="0"/>
              <a:t>Look closer</a:t>
            </a:r>
          </a:p>
        </p:txBody>
      </p:sp>
      <p:pic>
        <p:nvPicPr>
          <p:cNvPr id="4" name="Picture 3">
            <a:extLst>
              <a:ext uri="{FF2B5EF4-FFF2-40B4-BE49-F238E27FC236}">
                <a16:creationId xmlns:a16="http://schemas.microsoft.com/office/drawing/2014/main" id="{03E2FE0D-D29E-6FD6-80A3-D9D61A337E6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 y="-1"/>
            <a:ext cx="12192147" cy="6911773"/>
          </a:xfrm>
          <a:prstGeom prst="rect">
            <a:avLst/>
          </a:prstGeom>
        </p:spPr>
      </p:pic>
      <p:sp>
        <p:nvSpPr>
          <p:cNvPr id="8" name="Title 8">
            <a:extLst>
              <a:ext uri="{FF2B5EF4-FFF2-40B4-BE49-F238E27FC236}">
                <a16:creationId xmlns:a16="http://schemas.microsoft.com/office/drawing/2014/main" id="{D9644CA8-D2B7-3E09-8082-7DD5744F5954}"/>
              </a:ext>
            </a:extLst>
          </p:cNvPr>
          <p:cNvSpPr txBox="1">
            <a:spLocks/>
          </p:cNvSpPr>
          <p:nvPr/>
        </p:nvSpPr>
        <p:spPr>
          <a:xfrm>
            <a:off x="536350" y="668923"/>
            <a:ext cx="81333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Look closer at this source…</a:t>
            </a:r>
          </a:p>
        </p:txBody>
      </p:sp>
      <p:pic>
        <p:nvPicPr>
          <p:cNvPr id="5" name="Content Placeholder 4" descr="Cropped section of painting showing crown.">
            <a:extLst>
              <a:ext uri="{FF2B5EF4-FFF2-40B4-BE49-F238E27FC236}">
                <a16:creationId xmlns:a16="http://schemas.microsoft.com/office/drawing/2014/main" id="{7BF9B50A-1DC0-F650-AB4E-666DACD70270}"/>
              </a:ext>
            </a:extLst>
          </p:cNvPr>
          <p:cNvPicPr>
            <a:picLocks noGrp="1" noChangeAspect="1"/>
          </p:cNvPicPr>
          <p:nvPr>
            <p:ph idx="1"/>
          </p:nvPr>
        </p:nvPicPr>
        <p:blipFill>
          <a:blip r:embed="rId4"/>
          <a:stretch>
            <a:fillRect/>
          </a:stretch>
        </p:blipFill>
        <p:spPr>
          <a:xfrm>
            <a:off x="576936" y="1772938"/>
            <a:ext cx="1381318" cy="1146755"/>
          </a:xfrm>
          <a:solidFill>
            <a:schemeClr val="bg1"/>
          </a:solidFill>
        </p:spPr>
      </p:pic>
      <p:sp>
        <p:nvSpPr>
          <p:cNvPr id="10" name="Rectangle 9">
            <a:extLst>
              <a:ext uri="{FF2B5EF4-FFF2-40B4-BE49-F238E27FC236}">
                <a16:creationId xmlns:a16="http://schemas.microsoft.com/office/drawing/2014/main" id="{6B059B87-66C8-EF1E-067F-FD6F2A6DC03B}"/>
              </a:ext>
            </a:extLst>
          </p:cNvPr>
          <p:cNvSpPr/>
          <p:nvPr/>
        </p:nvSpPr>
        <p:spPr>
          <a:xfrm>
            <a:off x="2249415" y="1814929"/>
            <a:ext cx="3685309" cy="145042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The Tudor </a:t>
            </a:r>
            <a:r>
              <a:rPr lang="en-US" b="1" dirty="0">
                <a:solidFill>
                  <a:schemeClr val="tx1"/>
                </a:solidFill>
                <a:latin typeface="Georgia" panose="02040502050405020303" pitchFamily="18" charset="0"/>
              </a:rPr>
              <a:t>crown</a:t>
            </a:r>
            <a:r>
              <a:rPr lang="en-US" dirty="0">
                <a:solidFill>
                  <a:schemeClr val="tx1"/>
                </a:solidFill>
                <a:latin typeface="Georgia" panose="02040502050405020303" pitchFamily="18" charset="0"/>
              </a:rPr>
              <a:t> is a symbol of Elizabeth’s royal power.</a:t>
            </a:r>
          </a:p>
        </p:txBody>
      </p:sp>
      <p:pic>
        <p:nvPicPr>
          <p:cNvPr id="7" name="Picture 6" descr="Cropped section of painting showing Elizabeth's hand on a globe.">
            <a:extLst>
              <a:ext uri="{FF2B5EF4-FFF2-40B4-BE49-F238E27FC236}">
                <a16:creationId xmlns:a16="http://schemas.microsoft.com/office/drawing/2014/main" id="{2A979BA1-9343-28C9-0A2F-556C88EF9C07}"/>
              </a:ext>
            </a:extLst>
          </p:cNvPr>
          <p:cNvPicPr>
            <a:picLocks noChangeAspect="1"/>
          </p:cNvPicPr>
          <p:nvPr/>
        </p:nvPicPr>
        <p:blipFill>
          <a:blip r:embed="rId5"/>
          <a:stretch>
            <a:fillRect/>
          </a:stretch>
        </p:blipFill>
        <p:spPr>
          <a:xfrm>
            <a:off x="6257277" y="1798551"/>
            <a:ext cx="1381317" cy="1457353"/>
          </a:xfrm>
          <a:prstGeom prst="rect">
            <a:avLst/>
          </a:prstGeom>
          <a:solidFill>
            <a:schemeClr val="bg1"/>
          </a:solidFill>
        </p:spPr>
      </p:pic>
      <p:sp>
        <p:nvSpPr>
          <p:cNvPr id="21" name="Rectangle 20">
            <a:extLst>
              <a:ext uri="{FF2B5EF4-FFF2-40B4-BE49-F238E27FC236}">
                <a16:creationId xmlns:a16="http://schemas.microsoft.com/office/drawing/2014/main" id="{89C29841-6B16-BA5A-7784-7903516EC946}"/>
              </a:ext>
            </a:extLst>
          </p:cNvPr>
          <p:cNvSpPr/>
          <p:nvPr/>
        </p:nvSpPr>
        <p:spPr>
          <a:xfrm>
            <a:off x="7961147" y="1805477"/>
            <a:ext cx="3685309" cy="1450427"/>
          </a:xfrm>
          <a:prstGeom prst="rect">
            <a:avLst/>
          </a:prstGeom>
          <a:noFill/>
          <a:ln w="63500">
            <a:solidFill>
              <a:srgbClr val="CD163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The </a:t>
            </a:r>
            <a:r>
              <a:rPr lang="en-US" b="1" dirty="0">
                <a:solidFill>
                  <a:schemeClr val="tx1"/>
                </a:solidFill>
                <a:latin typeface="Georgia" panose="02040502050405020303" pitchFamily="18" charset="0"/>
              </a:rPr>
              <a:t>globe</a:t>
            </a:r>
            <a:r>
              <a:rPr lang="en-US" dirty="0">
                <a:solidFill>
                  <a:schemeClr val="tx1"/>
                </a:solidFill>
                <a:latin typeface="Georgia" panose="02040502050405020303" pitchFamily="18" charset="0"/>
              </a:rPr>
              <a:t> shows England’s exploration of the world.</a:t>
            </a:r>
          </a:p>
        </p:txBody>
      </p:sp>
      <p:pic>
        <p:nvPicPr>
          <p:cNvPr id="9" name="Picture 8" descr="Cropped section of painting showing a fleet of ships in calm weather.">
            <a:extLst>
              <a:ext uri="{FF2B5EF4-FFF2-40B4-BE49-F238E27FC236}">
                <a16:creationId xmlns:a16="http://schemas.microsoft.com/office/drawing/2014/main" id="{4D6833E5-1A40-F49F-F379-07CFC3688CE3}"/>
              </a:ext>
            </a:extLst>
          </p:cNvPr>
          <p:cNvPicPr>
            <a:picLocks noChangeAspect="1"/>
          </p:cNvPicPr>
          <p:nvPr/>
        </p:nvPicPr>
        <p:blipFill>
          <a:blip r:embed="rId6"/>
          <a:stretch>
            <a:fillRect/>
          </a:stretch>
        </p:blipFill>
        <p:spPr>
          <a:xfrm>
            <a:off x="593269" y="4089532"/>
            <a:ext cx="1381318" cy="1343212"/>
          </a:xfrm>
          <a:prstGeom prst="rect">
            <a:avLst/>
          </a:prstGeom>
        </p:spPr>
      </p:pic>
      <p:sp>
        <p:nvSpPr>
          <p:cNvPr id="23" name="Rectangle 22">
            <a:extLst>
              <a:ext uri="{FF2B5EF4-FFF2-40B4-BE49-F238E27FC236}">
                <a16:creationId xmlns:a16="http://schemas.microsoft.com/office/drawing/2014/main" id="{F4E658F4-8DB3-C647-8667-D5F9BC9F9D8E}"/>
              </a:ext>
            </a:extLst>
          </p:cNvPr>
          <p:cNvSpPr/>
          <p:nvPr/>
        </p:nvSpPr>
        <p:spPr>
          <a:xfrm>
            <a:off x="2248045" y="4094755"/>
            <a:ext cx="3685309" cy="1450427"/>
          </a:xfrm>
          <a:prstGeom prst="rect">
            <a:avLst/>
          </a:prstGeom>
          <a:noFill/>
          <a:ln w="63500">
            <a:solidFill>
              <a:srgbClr val="CD163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The English </a:t>
            </a:r>
            <a:r>
              <a:rPr lang="en-US" b="1" dirty="0">
                <a:solidFill>
                  <a:schemeClr val="tx1"/>
                </a:solidFill>
                <a:latin typeface="Georgia" panose="02040502050405020303" pitchFamily="18" charset="0"/>
              </a:rPr>
              <a:t>fleet</a:t>
            </a:r>
            <a:r>
              <a:rPr lang="en-US" dirty="0">
                <a:solidFill>
                  <a:schemeClr val="tx1"/>
                </a:solidFill>
                <a:latin typeface="Georgia" panose="02040502050405020303" pitchFamily="18" charset="0"/>
              </a:rPr>
              <a:t> looks calm and powerful.</a:t>
            </a:r>
          </a:p>
        </p:txBody>
      </p:sp>
      <p:pic>
        <p:nvPicPr>
          <p:cNvPr id="11" name="Picture 10" descr="Cropped section of painting showing a fleet of ships in rough weather and waves.">
            <a:extLst>
              <a:ext uri="{FF2B5EF4-FFF2-40B4-BE49-F238E27FC236}">
                <a16:creationId xmlns:a16="http://schemas.microsoft.com/office/drawing/2014/main" id="{58D77832-DE39-AD8C-2FDC-0109C8003D54}"/>
              </a:ext>
            </a:extLst>
          </p:cNvPr>
          <p:cNvPicPr>
            <a:picLocks noChangeAspect="1"/>
          </p:cNvPicPr>
          <p:nvPr/>
        </p:nvPicPr>
        <p:blipFill>
          <a:blip r:embed="rId7"/>
          <a:stretch>
            <a:fillRect/>
          </a:stretch>
        </p:blipFill>
        <p:spPr>
          <a:xfrm>
            <a:off x="6257277" y="4088446"/>
            <a:ext cx="1381317" cy="1598218"/>
          </a:xfrm>
          <a:prstGeom prst="rect">
            <a:avLst/>
          </a:prstGeom>
        </p:spPr>
      </p:pic>
      <p:sp>
        <p:nvSpPr>
          <p:cNvPr id="22" name="Rectangle 21">
            <a:extLst>
              <a:ext uri="{FF2B5EF4-FFF2-40B4-BE49-F238E27FC236}">
                <a16:creationId xmlns:a16="http://schemas.microsoft.com/office/drawing/2014/main" id="{F6BBB75A-E46B-3855-2990-8FAB29391AD0}"/>
              </a:ext>
            </a:extLst>
          </p:cNvPr>
          <p:cNvSpPr/>
          <p:nvPr/>
        </p:nvSpPr>
        <p:spPr>
          <a:xfrm>
            <a:off x="7961147" y="4094755"/>
            <a:ext cx="3685309" cy="1450427"/>
          </a:xfrm>
          <a:prstGeom prst="rect">
            <a:avLst/>
          </a:prstGeom>
          <a:noFill/>
          <a:ln w="63500">
            <a:solidFill>
              <a:srgbClr val="CD163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The Spanish </a:t>
            </a:r>
            <a:r>
              <a:rPr lang="en-US" b="1" dirty="0">
                <a:solidFill>
                  <a:schemeClr val="tx1"/>
                </a:solidFill>
                <a:latin typeface="Georgia" panose="02040502050405020303" pitchFamily="18" charset="0"/>
              </a:rPr>
              <a:t>fleet</a:t>
            </a:r>
            <a:r>
              <a:rPr lang="en-US" dirty="0">
                <a:solidFill>
                  <a:schemeClr val="tx1"/>
                </a:solidFill>
                <a:latin typeface="Georgia" panose="02040502050405020303" pitchFamily="18" charset="0"/>
              </a:rPr>
              <a:t> is in trouble.</a:t>
            </a:r>
          </a:p>
        </p:txBody>
      </p:sp>
      <p:pic>
        <p:nvPicPr>
          <p:cNvPr id="2" name="Picture 1">
            <a:extLst>
              <a:ext uri="{FF2B5EF4-FFF2-40B4-BE49-F238E27FC236}">
                <a16:creationId xmlns:a16="http://schemas.microsoft.com/office/drawing/2014/main" id="{2262D2DA-2155-450A-9DC3-44664B5169F1}"/>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2787683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TMSDE-177636704-55926</_dlc_DocId>
    <_dlc_DocIdUrl xmlns="6a0bfff4-67be-4a96-b973-4401e8ac1668">
      <Url>https://historicroyalpalaces2.sharepoint.com/sites/TMS_Digital_Engagement_Workspace/_layouts/15/DocIdRedir.aspx?ID=TMSDE-177636704-55926</Url>
      <Description>TMSDE-177636704-55926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ecbaf607731c9d2ed15fede415985a53">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adede733c91aed84a6440150bb4cb41b"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2E2071F-D9C5-46D8-817F-976C706672D0}">
  <ds:schemaRefs>
    <ds:schemaRef ds:uri="http://schemas.microsoft.com/sharepoint/v3/contenttype/forms"/>
  </ds:schemaRefs>
</ds:datastoreItem>
</file>

<file path=customXml/itemProps2.xml><?xml version="1.0" encoding="utf-8"?>
<ds:datastoreItem xmlns:ds="http://schemas.openxmlformats.org/officeDocument/2006/customXml" ds:itemID="{2F1F7D27-37ED-4715-BF08-39A8FE708ABF}">
  <ds:schemaRefs>
    <ds:schemaRef ds:uri="http://purl.org/dc/elements/1.1/"/>
    <ds:schemaRef ds:uri="311830fd-edab-4bb4-afbf-658c422cd60d"/>
    <ds:schemaRef ds:uri="http://schemas.microsoft.com/office/2006/documentManagement/types"/>
    <ds:schemaRef ds:uri="http://purl.org/dc/terms/"/>
    <ds:schemaRef ds:uri="http://schemas.microsoft.com/office/2006/metadata/properties"/>
    <ds:schemaRef ds:uri="c12aeb96-693d-4a38-af2e-b31719837d9a"/>
    <ds:schemaRef ds:uri="http://www.w3.org/XML/1998/namespace"/>
    <ds:schemaRef ds:uri="6a0bfff4-67be-4a96-b973-4401e8ac1668"/>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3213324-F0D6-4092-AE4D-D05506484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bfff4-67be-4a96-b973-4401e8ac1668"/>
    <ds:schemaRef ds:uri="c12aeb96-693d-4a38-af2e-b31719837d9a"/>
    <ds:schemaRef ds:uri="311830fd-edab-4bb4-afbf-658c422c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27F2441-92A8-4F9E-B90E-C02E3C912DD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4084</TotalTime>
  <Words>1723</Words>
  <Application>Microsoft Office PowerPoint</Application>
  <PresentationFormat>Widescreen</PresentationFormat>
  <Paragraphs>158</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Aptos Display</vt:lpstr>
      <vt:lpstr>Aptos Narrow</vt:lpstr>
      <vt:lpstr>Arial</vt:lpstr>
      <vt:lpstr>Georgia</vt:lpstr>
      <vt:lpstr>Gill Sans Nova Cond</vt:lpstr>
      <vt:lpstr>Inter</vt:lpstr>
      <vt:lpstr>Open Sans</vt:lpstr>
      <vt:lpstr>Office Theme</vt:lpstr>
      <vt:lpstr>Queen Elizabeth I – source task</vt:lpstr>
      <vt:lpstr>Have you watched me tell my story?</vt:lpstr>
      <vt:lpstr>Vocabulary</vt:lpstr>
      <vt:lpstr>When did Elizabeth I live?</vt:lpstr>
      <vt:lpstr>Tudor Dynasty timeline</vt:lpstr>
      <vt:lpstr>Do you remember this source?</vt:lpstr>
      <vt:lpstr>How does this source help tell Elizabeth I’s story?</vt:lpstr>
      <vt:lpstr>Source close-up</vt:lpstr>
      <vt:lpstr>Look closer</vt:lpstr>
      <vt:lpstr>Other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 Elizabeth I Source Task</dc:title>
  <dc:creator>Stuart Tiffany</dc:creator>
  <cp:lastModifiedBy>Rosie Cooper</cp:lastModifiedBy>
  <cp:revision>380</cp:revision>
  <dcterms:created xsi:type="dcterms:W3CDTF">2024-12-28T10:26:57Z</dcterms:created>
  <dcterms:modified xsi:type="dcterms:W3CDTF">2025-03-28T14:19:43Z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31399e97-4377-4e88-97ef-24f66d8000ee</vt:lpwstr>
  </property>
  <property fmtid="{D5CDD505-2E9C-101B-9397-08002B2CF9AE}" pid="4" name="MediaServiceImageTags">
    <vt:lpwstr/>
  </property>
</Properties>
</file>