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267" r:id="rId6"/>
    <p:sldId id="278" r:id="rId7"/>
    <p:sldId id="288" r:id="rId8"/>
    <p:sldId id="297" r:id="rId9"/>
    <p:sldId id="298" r:id="rId10"/>
    <p:sldId id="301" r:id="rId11"/>
    <p:sldId id="300" r:id="rId12"/>
    <p:sldId id="302" r:id="rId13"/>
    <p:sldId id="303" r:id="rId14"/>
    <p:sldId id="257" r:id="rId15"/>
    <p:sldId id="295" r:id="rId16"/>
    <p:sldId id="276" r:id="rId17"/>
    <p:sldId id="268" r:id="rId18"/>
    <p:sldId id="269" r:id="rId19"/>
    <p:sldId id="304"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224F"/>
    <a:srgbClr val="F3734A"/>
    <a:srgbClr val="F36F32"/>
    <a:srgbClr val="F45637"/>
    <a:srgbClr val="85D272"/>
    <a:srgbClr val="61DF83"/>
    <a:srgbClr val="8FBDCB"/>
    <a:srgbClr val="55A1BC"/>
    <a:srgbClr val="CBAA6A"/>
    <a:srgbClr val="C97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E875D-BD51-4EC5-9B9F-4511F50B0D26}" v="1" dt="2024-03-25T12:50:19.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6" autoAdjust="0"/>
    <p:restoredTop sz="87466" autoAdjust="0"/>
  </p:normalViewPr>
  <p:slideViewPr>
    <p:cSldViewPr snapToGrid="0">
      <p:cViewPr varScale="1">
        <p:scale>
          <a:sx n="87" d="100"/>
          <a:sy n="87" d="100"/>
        </p:scale>
        <p:origin x="330" y="48"/>
      </p:cViewPr>
      <p:guideLst/>
    </p:cSldViewPr>
  </p:slideViewPr>
  <p:outlineViewPr>
    <p:cViewPr>
      <p:scale>
        <a:sx n="33" d="100"/>
        <a:sy n="33" d="100"/>
      </p:scale>
      <p:origin x="0" y="0"/>
    </p:cViewPr>
  </p:outlineViewPr>
  <p:notesTextViewPr>
    <p:cViewPr>
      <p:scale>
        <a:sx n="55" d="100"/>
        <a:sy n="5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Lady Wakehurst notes:</a:t>
            </a:r>
          </a:p>
          <a:p>
            <a:endParaRPr lang="en-GB" sz="2000" b="0" i="0" dirty="0">
              <a:solidFill>
                <a:srgbClr val="000000"/>
              </a:solidFill>
              <a:effectLst/>
              <a:latin typeface="Calibri" panose="020F0502020204030204" pitchFamily="34" charset="0"/>
            </a:endParaRPr>
          </a:p>
          <a:p>
            <a:r>
              <a:rPr lang="en-GB" sz="1800" b="0" i="0" u="none" strike="noStrike" dirty="0">
                <a:effectLst/>
                <a:latin typeface="Calibri" panose="020F0502020204030204" pitchFamily="34" charset="0"/>
              </a:rPr>
              <a:t>Lady Wakehurst</a:t>
            </a:r>
            <a:r>
              <a:rPr lang="en-GB" sz="1800" b="0" i="0" dirty="0">
                <a:solidFill>
                  <a:srgbClr val="000000"/>
                </a:solidFill>
                <a:effectLst/>
                <a:latin typeface="Calibri" panose="020F0502020204030204" pitchFamily="34" charset="0"/>
              </a:rPr>
              <a:t> may have faced difficulties changing mental health care because at the time people had less understanding of mental illness, and ways of supporting people who are suffering from it, than we do today. It was a topic that was often not openly talked about. Some people thought that, as the Governor’s wife, she was meddling in matters that were no concern of hers, and that she had no understanding of.   </a:t>
            </a:r>
            <a:endParaRPr lang="en-GB" sz="2000" b="0" i="0" dirty="0">
              <a:solidFill>
                <a:srgbClr val="000000"/>
              </a:solidFill>
              <a:effectLst/>
              <a:latin typeface="Calibri" panose="020F0502020204030204" pitchFamily="34" charset="0"/>
            </a:endParaRPr>
          </a:p>
          <a:p>
            <a:endParaRPr lang="en-GB" sz="2000" b="0" i="0" dirty="0">
              <a:solidFill>
                <a:srgbClr val="000000"/>
              </a:solidFill>
              <a:effectLst/>
              <a:latin typeface="Calibri" panose="020F0502020204030204" pitchFamily="34" charset="0"/>
            </a:endParaRPr>
          </a:p>
          <a:p>
            <a:endParaRPr lang="en-GB" sz="2000" b="0" i="0" dirty="0">
              <a:solidFill>
                <a:srgbClr val="000000"/>
              </a:solidFill>
              <a:effectLst/>
              <a:latin typeface="Calibri" panose="020F0502020204030204" pitchFamily="34" charset="0"/>
            </a:endParaRPr>
          </a:p>
          <a:p>
            <a:r>
              <a:rPr lang="en-GB" dirty="0"/>
              <a:t>Lady Rose Granville notes</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Answers might convey the upheaval of having your family home turned into a hospital.  It would have been distressing to see sick and injured soldiers' day to day. Lady Rose became a nurse, a role she had no previous experience of.  It would’ve been a complete change to everyone’s lives.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10</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 Mowlam notes</a:t>
            </a:r>
          </a:p>
          <a:p>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There is evidence in the biography that Mo Mowlam had a very strong, down-to-earth personality and wasn’t vain about her personal appearance. Some people may think the portrait reflects this. If you look closely, the name ‘Mo’ is painted at the bottom of the painting, this is how she liked to be known instead of the formal title ‘Secretary of State’.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Mo Mowlam had not come from a wealthy, privileged family so many voters could relate to her, and liked her forthright, down-to-earth personality.  Mo must have been intelligent and hardworking to have achieved so much. These reasons suggest why she was a popular politician. </a:t>
            </a:r>
            <a:endParaRPr lang="en-GB" sz="2800" b="0" i="0" dirty="0">
              <a:solidFill>
                <a:srgbClr val="000000"/>
              </a:solidFill>
              <a:effectLst/>
              <a:latin typeface="Segoe UI" panose="020B0502040204020203" pitchFamily="34" charset="0"/>
            </a:endParaRPr>
          </a:p>
          <a:p>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11</a:t>
            </a:fld>
            <a:endParaRPr lang="en-US"/>
          </a:p>
        </p:txBody>
      </p:sp>
    </p:spTree>
    <p:extLst>
      <p:ext uri="{BB962C8B-B14F-4D97-AF65-F5344CB8AC3E}">
        <p14:creationId xmlns:p14="http://schemas.microsoft.com/office/powerpoint/2010/main" val="233162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Elizabeth II notes</a:t>
            </a:r>
          </a:p>
          <a:p>
            <a:endParaRPr lang="en-GB" dirty="0"/>
          </a:p>
          <a:p>
            <a:pPr algn="l" rtl="0" fontAlgn="base"/>
            <a:r>
              <a:rPr lang="en-GB" sz="1800" b="0" i="0" dirty="0">
                <a:solidFill>
                  <a:srgbClr val="000000"/>
                </a:solidFill>
                <a:effectLst/>
                <a:latin typeface="Calibri" panose="020F0502020204030204" pitchFamily="34" charset="0"/>
              </a:rPr>
              <a:t>Elizabeth was not expected to become queen because she was not next in line to the throne.  Her uncle, Edward, was the oldest son of George V and was next in line to the throne. It was expected that he would have children and they would be his heirs. However, Edward </a:t>
            </a:r>
            <a:r>
              <a:rPr lang="en-GB" sz="1800" b="1" i="0" dirty="0">
                <a:solidFill>
                  <a:srgbClr val="000000"/>
                </a:solidFill>
                <a:effectLst/>
                <a:latin typeface="Calibri" panose="020F0502020204030204" pitchFamily="34" charset="0"/>
              </a:rPr>
              <a:t>abdicated</a:t>
            </a:r>
            <a:r>
              <a:rPr lang="en-GB" sz="1800" b="0" i="0" dirty="0">
                <a:solidFill>
                  <a:srgbClr val="000000"/>
                </a:solidFill>
                <a:effectLst/>
                <a:latin typeface="Calibri" panose="020F0502020204030204" pitchFamily="34" charset="0"/>
              </a:rPr>
              <a:t>. This meant his younger brother became King instead and Elizabeth became next in line to the throne.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Queen’s first visit to Hillsborough Castle was hosted by her aunt and uncle. Lady Rose Granville was her mother’s sister, and the Earl of Granville was Governor of Northern Ireland at the time.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meeting between Queen Elizabeth and Mary McAleese was significant because </a:t>
            </a:r>
            <a:r>
              <a:rPr lang="en-GB" sz="1800" dirty="0">
                <a:solidFill>
                  <a:srgbClr val="000000"/>
                </a:solidFill>
                <a:effectLst/>
                <a:latin typeface="Calibri" panose="020F0502020204030204" pitchFamily="34" charset="0"/>
                <a:ea typeface="Times New Roman" panose="02020603050405020304" pitchFamily="18" charset="0"/>
              </a:rPr>
              <a:t>it was the first time that the Heads of State of the UK and Ireland had met on the Island of Ireland since Partition in 1921.</a:t>
            </a:r>
            <a:r>
              <a:rPr lang="en-GB" sz="1800" b="0" i="0" dirty="0">
                <a:solidFill>
                  <a:srgbClr val="000000"/>
                </a:solidFill>
                <a:effectLst/>
                <a:latin typeface="Calibri" panose="020F0502020204030204" pitchFamily="34" charset="0"/>
              </a:rPr>
              <a:t> The meeting was seen as a symbolic reconciliation between the two states.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12</a:t>
            </a:fld>
            <a:endParaRPr lang="en-US" dirty="0"/>
          </a:p>
        </p:txBody>
      </p:sp>
    </p:spTree>
    <p:extLst>
      <p:ext uri="{BB962C8B-B14F-4D97-AF65-F5344CB8AC3E}">
        <p14:creationId xmlns:p14="http://schemas.microsoft.com/office/powerpoint/2010/main" val="377977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16</a:t>
            </a:fld>
            <a:endParaRPr lang="en-US"/>
          </a:p>
        </p:txBody>
      </p:sp>
    </p:spTree>
    <p:extLst>
      <p:ext uri="{BB962C8B-B14F-4D97-AF65-F5344CB8AC3E}">
        <p14:creationId xmlns:p14="http://schemas.microsoft.com/office/powerpoint/2010/main" val="119186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Sir Moyses Hill notes:</a:t>
            </a:r>
          </a:p>
          <a:p>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The date in the top right corner (just visible) is 1629, the year he died.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Moyses Hill became wealthy through military force and the belief – by English Protestants – that God was on their side. Re. The family motto.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It was clearly in Moyses personal interest/gain to persecute members of the indigenous Catholic population and confiscate their land.  Father Mooney was also writing at the time Moyses was alive which makes him a more reliable source, however, as he is a Catholic Priest we need to be aware that he would only be presenting one side of the narrative. </a:t>
            </a:r>
            <a:endParaRPr lang="en-GB" sz="2800" b="0" i="0" dirty="0">
              <a:solidFill>
                <a:srgbClr val="000000"/>
              </a:solidFill>
              <a:effectLst/>
              <a:latin typeface="Segoe UI" panose="020B0502040204020203" pitchFamily="34" charset="0"/>
            </a:endParaRPr>
          </a:p>
          <a:p>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223012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Wills Hills notes:</a:t>
            </a: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his portrait, Wills Hill is portrayed as looking noble, wise, thoughtful, kindly and/or fatherly.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Wills Hill regularly appeared in gossip columns and had a reputation for being able to knock someone down in a fight. </a:t>
            </a:r>
            <a:endParaRPr lang="en-GB"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364964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Mary Sandys notes</a:t>
            </a:r>
          </a:p>
          <a:p>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her portrait, Mary is portrayed as a wide-eyed young woman. People might think she looks quite weak and vulnerable. </a:t>
            </a:r>
            <a:endParaRPr lang="en-GB" sz="40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40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There is evidence that Mary was a capable woman, who managed her own estates and those of her eldest son, until he turned 21. She also exerted political power through her wealth and influence and enjoyed hosting dinner parties and balls. </a:t>
            </a:r>
            <a:endParaRPr lang="en-GB" sz="4000" b="0" i="0" dirty="0">
              <a:solidFill>
                <a:srgbClr val="000000"/>
              </a:solidFill>
              <a:effectLst/>
              <a:latin typeface="Segoe UI" panose="020B0502040204020203" pitchFamily="34" charset="0"/>
            </a:endParaRPr>
          </a:p>
          <a:p>
            <a:endParaRPr lang="en-GB" sz="2800" b="0" i="0" dirty="0">
              <a:solidFill>
                <a:srgbClr val="000000"/>
              </a:solidFill>
              <a:effectLst/>
              <a:latin typeface="Segoe UI" panose="020B0502040204020203" pitchFamily="34" charset="0"/>
            </a:endParaRPr>
          </a:p>
          <a:p>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114437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Charlotte and Mary notes;</a:t>
            </a:r>
          </a:p>
          <a:p>
            <a:endParaRPr lang="en-GB" dirty="0"/>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By the statement ‘we had other fish to fry’ the sisters meant they were far too busy with more important things to spend too long thinking about what to wear.  </a:t>
            </a:r>
          </a:p>
          <a:p>
            <a:pPr algn="l" rtl="0" fontAlgn="base"/>
            <a:endParaRPr lang="en-GB" sz="18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Boys were educated ‘publicly’ at boarding schools. Girls were educated ‘privately’ at home by governesses and tutors. (Girls were taught subjects and skills people thought would help them become ‘accomplished’ young women and wives.)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There is evidence to show that Charlotte and Mary led very busy lives with many responsibilities. They acted as their mother’s private secretary and helped to run the various households the family lived in.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111177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000000"/>
                </a:solidFill>
                <a:effectLst/>
                <a:latin typeface="Calibri" panose="020F0502020204030204" pitchFamily="34" charset="0"/>
              </a:rPr>
              <a:t>Arthur Hill notes:</a:t>
            </a:r>
          </a:p>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In his portrait, Arthur is dressed plainly and simply, which reflects his relatively simple lifestyle for such a wealthy man. He stares directly at the viewer which gives an impression of honesty.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There is evidence to show that he cared about his tenants and tried to improve their living conditions. He also took a personal interest in them, answering their letters and holding   parties for their children.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There are different ways to reflect on Arthur’s decision not to take a political job. </a:t>
            </a: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On one hand, Arthur’s legacy would have been greater if he had taken on a national political role and campaigned on issues that affected the whole of Ireland.  </a:t>
            </a:r>
          </a:p>
          <a:p>
            <a:pPr algn="l" rtl="0" fontAlgn="base"/>
            <a:r>
              <a:rPr lang="en-GB" sz="1800" b="0" i="0" dirty="0">
                <a:solidFill>
                  <a:srgbClr val="000000"/>
                </a:solidFill>
                <a:effectLst/>
                <a:latin typeface="Calibri" panose="020F0502020204030204" pitchFamily="34" charset="0"/>
              </a:rPr>
              <a:t> However, on the other he achieved more by staying in Ireland and focussing his efforts on directly improving the lives of his tenants.</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76966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Arthur Hill notes:</a:t>
            </a:r>
          </a:p>
          <a:p>
            <a:endParaRPr lang="en-GB" dirty="0"/>
          </a:p>
          <a:p>
            <a:pPr algn="l" rtl="0" fontAlgn="base"/>
            <a:r>
              <a:rPr lang="en-GB" sz="1800" b="0" i="0" dirty="0">
                <a:solidFill>
                  <a:srgbClr val="000000"/>
                </a:solidFill>
                <a:effectLst/>
                <a:latin typeface="Calibri" panose="020F0502020204030204" pitchFamily="34" charset="0"/>
              </a:rPr>
              <a:t>In his portrait, Arthur is portrayed as a dashing young army officer in his red uniform with gold trim. He has a helmet under his right arm and a sword in a holder hanging from his left wrist.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Arthur’s character could be described as ‘colourful’ because he was frequently in trouble at school and got into fights. He saved two men from drowning. Also, several people are said to have died after his wedding party from over-indulgence.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Arthur donated large sums of money to help his tenants during the Great Famine and stayed in Ireland to try to help them further.  </a:t>
            </a:r>
            <a:endParaRPr lang="en-GB"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76966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Alice Hill notes:</a:t>
            </a:r>
          </a:p>
          <a:p>
            <a:endParaRPr lang="en-GB" dirty="0"/>
          </a:p>
          <a:p>
            <a:pPr algn="l" rtl="0" fontAlgn="base"/>
            <a:r>
              <a:rPr lang="en-GB" sz="1800" b="0" i="0" dirty="0">
                <a:solidFill>
                  <a:srgbClr val="000000"/>
                </a:solidFill>
                <a:effectLst/>
                <a:latin typeface="Calibri" panose="020F0502020204030204" pitchFamily="34" charset="0"/>
              </a:rPr>
              <a:t>There is plenty of evidence that Alice had a privileged life, including that Alice’s family owned several homes and a yacht. She attended balls as a child and was presented to the Queen. She married another member of the aristocracy in a large celebration and went on to live in a large house with royalty as friends.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She supported the cause of women’s suffrage and giving women the right to vote. Many other wealthy women disagreed with this, they believed that men were best at making important decisions.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8</a:t>
            </a:fld>
            <a:endParaRPr lang="en-US"/>
          </a:p>
        </p:txBody>
      </p:sp>
    </p:spTree>
    <p:extLst>
      <p:ext uri="{BB962C8B-B14F-4D97-AF65-F5344CB8AC3E}">
        <p14:creationId xmlns:p14="http://schemas.microsoft.com/office/powerpoint/2010/main" val="341457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George Hill notes:</a:t>
            </a:r>
          </a:p>
          <a:p>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In his portrait, George is portrayed as a young soldier. Students might say that he looks handsome and cheerful.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One of George’s unpopular decisions about farming was to move away from the shared farming that had been used for centuries in Ireland. He divided the land into individual plots.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Shared farming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Advantages: People working together could create a strong sense of community and shared responsibility. They could share tools and help each other if someone was sick and couldn’t work. </a:t>
            </a: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Disadvantages: It might cause arguments. People might be accused of not doing their fair share of the work, or of taking more than their fair share of the crops.  </a:t>
            </a:r>
          </a:p>
          <a:p>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9</a:t>
            </a:fld>
            <a:endParaRPr lang="en-US"/>
          </a:p>
        </p:txBody>
      </p:sp>
    </p:spTree>
    <p:extLst>
      <p:ext uri="{BB962C8B-B14F-4D97-AF65-F5344CB8AC3E}">
        <p14:creationId xmlns:p14="http://schemas.microsoft.com/office/powerpoint/2010/main" val="365194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3/25/2024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3/25/2024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hyperlink" Target="https://www.npg.org.uk/collections/search/portrait/mw57442/Mo-Mowlam?LinkID=mp59341&amp;search=sas&amp;sText=Mo+Mowlam&amp;role=sit&amp;rNo=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jpeg"/><Relationship Id="rId4" Type="http://schemas.openxmlformats.org/officeDocument/2006/relationships/hyperlink" Target="https://www.rct.uk/collection/search#/7/collection/2509007/hm-queen-elizabeth-ii-b-192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hyperlink" Target="https://catalogue.etoncollege.com/object-fda-p-225-201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hyperlink" Target="https://catalogue.etoncollege.com/object-fda-p-225-20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hyperlink" Target="https://www.npg.org.uk/collections/search/portrait/mw142310/Alice-Maria-ne-Hill-Countess-of-Bective?LinkID=mp92246&amp;search=sas&amp;sText=Alice+Hill&amp;role=sit&amp;rNo=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0B7095A-3CBD-FE57-7A2A-9B2270F6619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LADY PEGGY</a:t>
            </a:r>
            <a:r>
              <a:rPr lang="en-GB" baseline="0" dirty="0">
                <a:solidFill>
                  <a:srgbClr val="E6E6E6"/>
                </a:solidFill>
              </a:rPr>
              <a:t> WAKEHURST AND LADY ROSE GRANVILLE</a:t>
            </a:r>
            <a:endParaRPr lang="en-GB" dirty="0">
              <a:solidFill>
                <a:srgbClr val="E6E6E6"/>
              </a:solidFill>
            </a:endParaRPr>
          </a:p>
        </p:txBody>
      </p:sp>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LADY PEGGY</a:t>
            </a:r>
          </a:p>
        </p:txBody>
      </p:sp>
      <p:sp>
        <p:nvSpPr>
          <p:cNvPr id="2" name="TextBox 1">
            <a:extLst>
              <a:ext uri="{FF2B5EF4-FFF2-40B4-BE49-F238E27FC236}">
                <a16:creationId xmlns:a16="http://schemas.microsoft.com/office/drawing/2014/main" id="{7DA53B3C-3F19-AC7C-8D0E-EA46DCBA1A68}"/>
              </a:ext>
            </a:extLst>
          </p:cNvPr>
          <p:cNvSpPr txBox="1"/>
          <p:nvPr/>
        </p:nvSpPr>
        <p:spPr>
          <a:xfrm>
            <a:off x="2880414" y="749968"/>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WAKEHURST</a:t>
            </a:r>
          </a:p>
        </p:txBody>
      </p:sp>
      <p:pic>
        <p:nvPicPr>
          <p:cNvPr id="38" name="Picture 37" descr="Black and white photograph of a lady standing by a flowering plant.">
            <a:extLst>
              <a:ext uri="{FF2B5EF4-FFF2-40B4-BE49-F238E27FC236}">
                <a16:creationId xmlns:a16="http://schemas.microsoft.com/office/drawing/2014/main" id="{7B74210B-AA0D-D7BD-B043-C3F72B7EE7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401" y="498958"/>
            <a:ext cx="2270792" cy="2761531"/>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553998"/>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1899 - 1994 </a:t>
            </a:r>
          </a:p>
          <a:p>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a:p>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7" y="3501383"/>
            <a:ext cx="2463603"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err="1">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Peebleshire</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 Scotland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Campaigner for mental health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C0FA1DF2-EDEE-4FA5-11FB-F03FD1A2AF11}"/>
              </a:ext>
            </a:extLst>
          </p:cNvPr>
          <p:cNvSpPr txBox="1"/>
          <p:nvPr/>
        </p:nvSpPr>
        <p:spPr>
          <a:xfrm>
            <a:off x="495821" y="4295290"/>
            <a:ext cx="2265710" cy="938719"/>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want a name suggesting light.’ </a:t>
            </a:r>
          </a:p>
          <a:p>
            <a:endParaRPr lang="en-GB" sz="1100" i="1" dirty="0">
              <a:solidFill>
                <a:srgbClr val="9D691F"/>
              </a:solidFill>
              <a:effectLst/>
              <a:latin typeface="Georgia" panose="02040502050405020303" pitchFamily="18" charset="0"/>
            </a:endParaRPr>
          </a:p>
          <a:p>
            <a:r>
              <a:rPr lang="en-GB" sz="1100" dirty="0">
                <a:solidFill>
                  <a:srgbClr val="9D691F"/>
                </a:solidFill>
                <a:effectLst/>
                <a:latin typeface="Georgia" panose="02040502050405020303" pitchFamily="18" charset="0"/>
              </a:rPr>
              <a:t>Lady Wakehurst talking about what to call the members’ club for her charity. </a:t>
            </a:r>
            <a:endParaRPr lang="en-GB" sz="1100" b="1" dirty="0">
              <a:solidFill>
                <a:srgbClr val="9D691F"/>
              </a:solidFill>
              <a:effectLst/>
              <a:latin typeface="Georgia" panose="02040502050405020303" pitchFamily="18" charset="0"/>
            </a:endParaRPr>
          </a:p>
        </p:txBody>
      </p:sp>
      <p:sp>
        <p:nvSpPr>
          <p:cNvPr id="26" name="TextBox 25">
            <a:extLst>
              <a:ext uri="{FF2B5EF4-FFF2-40B4-BE49-F238E27FC236}">
                <a16:creationId xmlns:a16="http://schemas.microsoft.com/office/drawing/2014/main" id="{9A9E5A9F-E258-F339-05CF-CDD1CCE2B046}"/>
              </a:ext>
            </a:extLst>
          </p:cNvPr>
          <p:cNvSpPr txBox="1"/>
          <p:nvPr/>
        </p:nvSpPr>
        <p:spPr>
          <a:xfrm>
            <a:off x="796316" y="5928155"/>
            <a:ext cx="4820922"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Lady Wakehurst had difficulty convincing others to improve mental health care in Northern Ireland. Why do you think that was?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0"/>
              </a:ext>
            </a:extLst>
          </p:cNvPr>
          <p:cNvSpPr txBox="1"/>
          <p:nvPr/>
        </p:nvSpPr>
        <p:spPr>
          <a:xfrm>
            <a:off x="8686298" y="386924"/>
            <a:ext cx="362413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LADY ROSE</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744144" cy="584775"/>
          </a:xfrm>
          <a:prstGeom prst="rect">
            <a:avLst/>
          </a:prstGeom>
          <a:noFill/>
        </p:spPr>
        <p:txBody>
          <a:bodyPr wrap="square" rtlCol="0">
            <a:spAutoFit/>
          </a:bodyPr>
          <a:lstStyle/>
          <a:p>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GRANVILLE</a:t>
            </a:r>
            <a:endPar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16" name="Picture 15" descr="A black and white photograph of two women. One wears white and the other wears a dark colour - she can be recognised as a young Elizabeth II.">
            <a:extLst>
              <a:ext uri="{FF2B5EF4-FFF2-40B4-BE49-F238E27FC236}">
                <a16:creationId xmlns:a16="http://schemas.microsoft.com/office/drawing/2014/main" id="{5570673E-A46D-363F-F542-107C4E4223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16805" y="487566"/>
            <a:ext cx="2259105" cy="2783034"/>
          </a:xfrm>
          <a:prstGeom prst="rect">
            <a:avLst/>
          </a:prstGeom>
        </p:spPr>
      </p:pic>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1890 - 1967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Angus, Scotland </a:t>
            </a: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‘First lady’ of Northern Ireland and Queen Elizabeth II’s aunt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70545"/>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Loder Archive, Historic Royal Palace</a:t>
            </a:r>
          </a:p>
        </p:txBody>
      </p:sp>
      <p:sp>
        <p:nvSpPr>
          <p:cNvPr id="25" name="Rectangle 24">
            <a:extLst>
              <a:ext uri="{FF2B5EF4-FFF2-40B4-BE49-F238E27FC236}">
                <a16:creationId xmlns:a16="http://schemas.microsoft.com/office/drawing/2014/main" id="{5A07A240-7A63-0F25-DAFE-F34C752D8869}"/>
              </a:ext>
              <a:ext uri="{C183D7F6-B498-43B3-948B-1728B52AA6E4}">
                <adec:decorative xmlns:adec="http://schemas.microsoft.com/office/drawing/2017/decorative" val="1"/>
              </a:ext>
            </a:extLst>
          </p:cNvPr>
          <p:cNvSpPr/>
          <p:nvPr/>
        </p:nvSpPr>
        <p:spPr>
          <a:xfrm>
            <a:off x="503690" y="5832075"/>
            <a:ext cx="5364146" cy="61815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51F43A40-C043-D61C-D097-E84FABDAAE98}"/>
              </a:ext>
              <a:ext uri="{C183D7F6-B498-43B3-948B-1728B52AA6E4}">
                <adec:decorative xmlns:adec="http://schemas.microsoft.com/office/drawing/2017/decorative" val="1"/>
              </a:ext>
            </a:extLst>
          </p:cNvPr>
          <p:cNvSpPr txBox="1"/>
          <p:nvPr/>
        </p:nvSpPr>
        <p:spPr>
          <a:xfrm>
            <a:off x="568250" y="593969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8" name="TextBox 17">
            <a:extLst>
              <a:ext uri="{FF2B5EF4-FFF2-40B4-BE49-F238E27FC236}">
                <a16:creationId xmlns:a16="http://schemas.microsoft.com/office/drawing/2014/main" id="{CF6853D4-D51F-17D0-DD27-5C73223DA0EE}"/>
              </a:ext>
            </a:extLst>
          </p:cNvPr>
          <p:cNvSpPr txBox="1"/>
          <p:nvPr/>
        </p:nvSpPr>
        <p:spPr>
          <a:xfrm>
            <a:off x="6300988" y="3887756"/>
            <a:ext cx="2256337" cy="1107996"/>
          </a:xfrm>
          <a:prstGeom prst="rect">
            <a:avLst/>
          </a:prstGeom>
          <a:noFill/>
        </p:spPr>
        <p:txBody>
          <a:bodyPr wrap="square" rtlCol="0">
            <a:spAutoFit/>
          </a:bodyPr>
          <a:lstStyle/>
          <a:p>
            <a:r>
              <a:rPr lang="en-GB" sz="1100" dirty="0">
                <a:solidFill>
                  <a:srgbClr val="9D691F"/>
                </a:solidFill>
                <a:effectLst/>
                <a:latin typeface="Georgia" panose="02040502050405020303" pitchFamily="18" charset="0"/>
              </a:rPr>
              <a:t>Lady Rose also designed the rose garden at Hillsborough Castle, which is now called the Granville Garden. This image shows Lady Rose (</a:t>
            </a:r>
            <a:r>
              <a:rPr lang="en-GB" sz="1100" dirty="0">
                <a:solidFill>
                  <a:srgbClr val="9D691F"/>
                </a:solidFill>
                <a:latin typeface="Georgia" panose="02040502050405020303" pitchFamily="18" charset="0"/>
              </a:rPr>
              <a:t>right</a:t>
            </a:r>
            <a:r>
              <a:rPr lang="en-GB" sz="1100" dirty="0">
                <a:solidFill>
                  <a:srgbClr val="9D691F"/>
                </a:solidFill>
                <a:effectLst/>
                <a:latin typeface="Georgia" panose="02040502050405020303" pitchFamily="18" charset="0"/>
              </a:rPr>
              <a:t>) and her </a:t>
            </a:r>
            <a:r>
              <a:rPr lang="en-GB" sz="1100" dirty="0">
                <a:solidFill>
                  <a:srgbClr val="9D691F"/>
                </a:solidFill>
                <a:latin typeface="Georgia" panose="02040502050405020303" pitchFamily="18" charset="0"/>
              </a:rPr>
              <a:t>sister Queen</a:t>
            </a:r>
            <a:r>
              <a:rPr lang="en-GB" sz="1100" dirty="0">
                <a:solidFill>
                  <a:srgbClr val="9D691F"/>
                </a:solidFill>
                <a:effectLst/>
                <a:latin typeface="Georgia" panose="02040502050405020303" pitchFamily="18" charset="0"/>
              </a:rPr>
              <a:t> Elizabeth (</a:t>
            </a:r>
            <a:r>
              <a:rPr lang="en-GB" sz="1100" dirty="0">
                <a:solidFill>
                  <a:srgbClr val="9D691F"/>
                </a:solidFill>
                <a:latin typeface="Georgia" panose="02040502050405020303" pitchFamily="18" charset="0"/>
              </a:rPr>
              <a:t>left</a:t>
            </a:r>
            <a:r>
              <a:rPr lang="en-GB" sz="1100" dirty="0">
                <a:solidFill>
                  <a:srgbClr val="9D691F"/>
                </a:solidFill>
                <a:effectLst/>
                <a:latin typeface="Georgia" panose="02040502050405020303" pitchFamily="18" charset="0"/>
              </a:rPr>
              <a:t>).</a:t>
            </a:r>
          </a:p>
        </p:txBody>
      </p:sp>
      <p:sp>
        <p:nvSpPr>
          <p:cNvPr id="19" name="TextBox 18">
            <a:extLst>
              <a:ext uri="{FF2B5EF4-FFF2-40B4-BE49-F238E27FC236}">
                <a16:creationId xmlns:a16="http://schemas.microsoft.com/office/drawing/2014/main" id="{C7958208-3AD9-F146-F434-CBC4B3DAE78B}"/>
              </a:ext>
            </a:extLst>
          </p:cNvPr>
          <p:cNvSpPr txBox="1"/>
          <p:nvPr/>
        </p:nvSpPr>
        <p:spPr>
          <a:xfrm>
            <a:off x="6602547" y="5345436"/>
            <a:ext cx="1847993" cy="769441"/>
          </a:xfrm>
          <a:prstGeom prst="rect">
            <a:avLst/>
          </a:prstGeom>
          <a:noFill/>
        </p:spPr>
        <p:txBody>
          <a:bodyPr wrap="square" rtlCol="0">
            <a:spAutoFit/>
          </a:bodyPr>
          <a:lstStyle/>
          <a:p>
            <a:r>
              <a:rPr lang="en-GB" sz="1100" dirty="0">
                <a:effectLst/>
                <a:latin typeface="Georgia" panose="02040502050405020303" pitchFamily="18" charset="0"/>
              </a:rPr>
              <a:t>How do you think it would have felt to have your family home converted to a hospital during a war? </a:t>
            </a:r>
          </a:p>
        </p:txBody>
      </p:sp>
      <p:sp>
        <p:nvSpPr>
          <p:cNvPr id="20" name="Rectangle 19">
            <a:extLst>
              <a:ext uri="{FF2B5EF4-FFF2-40B4-BE49-F238E27FC236}">
                <a16:creationId xmlns:a16="http://schemas.microsoft.com/office/drawing/2014/main" id="{72726BEC-8151-14FF-B958-BF255CCA0C4D}"/>
              </a:ext>
              <a:ext uri="{C183D7F6-B498-43B3-948B-1728B52AA6E4}">
                <adec:decorative xmlns:adec="http://schemas.microsoft.com/office/drawing/2017/decorative" val="1"/>
              </a:ext>
            </a:extLst>
          </p:cNvPr>
          <p:cNvSpPr/>
          <p:nvPr/>
        </p:nvSpPr>
        <p:spPr>
          <a:xfrm>
            <a:off x="6309921" y="5270990"/>
            <a:ext cx="2252858" cy="92262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35B1BDD8-A0C7-18E8-4154-AC67298E0329}"/>
              </a:ext>
              <a:ext uri="{C183D7F6-B498-43B3-948B-1728B52AA6E4}">
                <adec:decorative xmlns:adec="http://schemas.microsoft.com/office/drawing/2017/decorative" val="1"/>
              </a:ext>
            </a:extLst>
          </p:cNvPr>
          <p:cNvSpPr txBox="1"/>
          <p:nvPr/>
        </p:nvSpPr>
        <p:spPr>
          <a:xfrm>
            <a:off x="6412727" y="5367694"/>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8" name="TextBox 27">
            <a:extLst>
              <a:ext uri="{FF2B5EF4-FFF2-40B4-BE49-F238E27FC236}">
                <a16:creationId xmlns:a16="http://schemas.microsoft.com/office/drawing/2014/main" id="{6A8A8F3B-60EE-F28D-7D49-0152DCB983BA}"/>
              </a:ext>
              <a:ext uri="{C183D7F6-B498-43B3-948B-1728B52AA6E4}">
                <adec:decorative xmlns:adec="http://schemas.microsoft.com/office/drawing/2017/decorative" val="1"/>
              </a:ext>
            </a:extLst>
          </p:cNvPr>
          <p:cNvSpPr txBox="1"/>
          <p:nvPr/>
        </p:nvSpPr>
        <p:spPr>
          <a:xfrm>
            <a:off x="6307443" y="3077556"/>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Loder Archive, Historic Royal Palace</a:t>
            </a:r>
          </a:p>
        </p:txBody>
      </p:sp>
      <p:sp>
        <p:nvSpPr>
          <p:cNvPr id="3" name="TextBox 2">
            <a:extLst>
              <a:ext uri="{FF2B5EF4-FFF2-40B4-BE49-F238E27FC236}">
                <a16:creationId xmlns:a16="http://schemas.microsoft.com/office/drawing/2014/main" id="{9D54D760-A6CC-0F9E-70BF-49BDE7C1EC33}"/>
              </a:ext>
            </a:extLst>
          </p:cNvPr>
          <p:cNvSpPr txBox="1"/>
          <p:nvPr/>
        </p:nvSpPr>
        <p:spPr>
          <a:xfrm>
            <a:off x="2881535" y="1760046"/>
            <a:ext cx="2988559" cy="3985706"/>
          </a:xfrm>
          <a:prstGeom prst="rect">
            <a:avLst/>
          </a:prstGeom>
          <a:noFill/>
        </p:spPr>
        <p:txBody>
          <a:bodyPr wrap="square" rtlCol="0">
            <a:spAutoFit/>
          </a:bodyPr>
          <a:lstStyle/>
          <a:p>
            <a:pPr fontAlgn="base"/>
            <a:r>
              <a:rPr lang="en-GB" sz="1100" b="0" i="0" dirty="0">
                <a:solidFill>
                  <a:srgbClr val="000000"/>
                </a:solidFill>
                <a:effectLst/>
                <a:latin typeface="Georgia"/>
              </a:rPr>
              <a:t>Born Margaret Tennant but known as Peggy. She married John Loder in 1920 and they had four children. He later became </a:t>
            </a:r>
            <a:br>
              <a:rPr lang="en-GB" sz="1100" b="0" i="0" dirty="0">
                <a:effectLst/>
                <a:latin typeface="Georgia" panose="02040502050405020303" pitchFamily="18" charset="0"/>
              </a:rPr>
            </a:br>
            <a:r>
              <a:rPr lang="en-GB" sz="1100" b="0" i="0" dirty="0">
                <a:solidFill>
                  <a:srgbClr val="000000"/>
                </a:solidFill>
                <a:effectLst/>
                <a:latin typeface="Georgia"/>
              </a:rPr>
              <a:t>Lord Wakehurst</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John also became the 3rd Governor of Northern Ireland between 1952-64. They moved to Hillsborough Castle which was then known as Government House.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Lady Wakehurst visited a hospital for mental health patients and was shocked by the conditions there. In 1959, she started an independent charity called the Northern Ireland Association for Mental Health, now known as Inspire. The Headquarters for the charity was in Belfast and had a members’ club called Beacon House.  </a:t>
            </a:r>
          </a:p>
          <a:p>
            <a:pPr algn="l" rtl="0" fontAlgn="base"/>
            <a:endParaRPr lang="en-GB" sz="1100" b="0" i="0" dirty="0">
              <a:solidFill>
                <a:srgbClr val="000000"/>
              </a:solidFill>
              <a:effectLst/>
              <a:latin typeface="Georgia" panose="02040502050405020303" pitchFamily="18" charset="0"/>
            </a:endParaRPr>
          </a:p>
          <a:p>
            <a:pPr fontAlgn="base"/>
            <a:r>
              <a:rPr lang="en-GB" sz="1100" b="0" i="0" dirty="0">
                <a:solidFill>
                  <a:srgbClr val="000000"/>
                </a:solidFill>
                <a:effectLst/>
                <a:latin typeface="Georgia"/>
              </a:rPr>
              <a:t>Lady Wakehurst was also a founding member of the National Schizophrenia Fellowship. She was </a:t>
            </a:r>
            <a:r>
              <a:rPr lang="en-GB" sz="1100" dirty="0">
                <a:solidFill>
                  <a:srgbClr val="000000"/>
                </a:solidFill>
                <a:latin typeface="Georgia"/>
              </a:rPr>
              <a:t>its </a:t>
            </a:r>
            <a:r>
              <a:rPr lang="en-GB" sz="1100" b="0" i="0" dirty="0">
                <a:solidFill>
                  <a:srgbClr val="000000"/>
                </a:solidFill>
                <a:effectLst/>
                <a:latin typeface="Georgia"/>
              </a:rPr>
              <a:t>President from </a:t>
            </a:r>
            <a:br>
              <a:rPr lang="en-GB" sz="1100" b="0" i="0" dirty="0">
                <a:effectLst/>
                <a:latin typeface="Georgia" panose="02040502050405020303" pitchFamily="18" charset="0"/>
              </a:rPr>
            </a:br>
            <a:r>
              <a:rPr lang="en-GB" sz="1100" b="0" i="0" dirty="0">
                <a:solidFill>
                  <a:srgbClr val="000000"/>
                </a:solidFill>
                <a:effectLst/>
                <a:latin typeface="Georgia"/>
              </a:rPr>
              <a:t>1984 to 1986.</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p:txBody>
      </p:sp>
      <p:sp>
        <p:nvSpPr>
          <p:cNvPr id="6" name="TextBox 5">
            <a:extLst>
              <a:ext uri="{FF2B5EF4-FFF2-40B4-BE49-F238E27FC236}">
                <a16:creationId xmlns:a16="http://schemas.microsoft.com/office/drawing/2014/main" id="{1604B855-E6C7-E4AD-AD46-DEF579AA991B}"/>
              </a:ext>
            </a:extLst>
          </p:cNvPr>
          <p:cNvSpPr txBox="1"/>
          <p:nvPr/>
        </p:nvSpPr>
        <p:spPr>
          <a:xfrm>
            <a:off x="8693261" y="1689230"/>
            <a:ext cx="2988559" cy="5170646"/>
          </a:xfrm>
          <a:prstGeom prst="rect">
            <a:avLst/>
          </a:prstGeom>
          <a:noFill/>
        </p:spPr>
        <p:txBody>
          <a:bodyPr wrap="square" rtlCol="0">
            <a:spAutoFit/>
          </a:bodyPr>
          <a:lstStyle/>
          <a:p>
            <a:pPr fontAlgn="base"/>
            <a:r>
              <a:rPr lang="en-GB" sz="1100" b="0" i="0" dirty="0">
                <a:solidFill>
                  <a:srgbClr val="000000"/>
                </a:solidFill>
                <a:effectLst/>
                <a:latin typeface="Georgia"/>
              </a:rPr>
              <a:t>During the First World War the young Lady Rose helped run a </a:t>
            </a:r>
            <a:r>
              <a:rPr lang="en-GB" sz="1100" b="1" i="0" dirty="0">
                <a:solidFill>
                  <a:srgbClr val="000000"/>
                </a:solidFill>
                <a:effectLst/>
                <a:latin typeface="Georgia"/>
              </a:rPr>
              <a:t>convalescence hospital </a:t>
            </a:r>
            <a:r>
              <a:rPr lang="en-GB" sz="1100" b="0" i="0" dirty="0">
                <a:solidFill>
                  <a:srgbClr val="000000"/>
                </a:solidFill>
                <a:effectLst/>
                <a:latin typeface="Georgia"/>
              </a:rPr>
              <a:t>for soldiers at Glamis Castle, her family home.</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a:p>
            <a:pPr algn="l" rtl="0" fontAlgn="base"/>
            <a:endParaRPr lang="en-GB" sz="1100" dirty="0">
              <a:solidFill>
                <a:srgbClr val="000000"/>
              </a:solidFill>
              <a:latin typeface="Georgia" panose="02040502050405020303" pitchFamily="18" charset="0"/>
            </a:endParaRPr>
          </a:p>
          <a:p>
            <a:pPr fontAlgn="base"/>
            <a:r>
              <a:rPr lang="en-GB" sz="1100" b="0" i="0" dirty="0">
                <a:solidFill>
                  <a:srgbClr val="000000"/>
                </a:solidFill>
                <a:effectLst/>
                <a:latin typeface="Georgia"/>
              </a:rPr>
              <a:t>In 1916, she married William Leveson-Gower and they had two children. Later, William became Earl of Granville, and Rose became Lady Granville.</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Rose’s sister Elizabeth married into the royal family. Rose’s niece would become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Queen Elizabeth II.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Lady Rose’s husband became the 2nd </a:t>
            </a:r>
            <a:r>
              <a:rPr lang="en-GB" sz="1100" b="1" i="0" dirty="0">
                <a:solidFill>
                  <a:srgbClr val="000000"/>
                </a:solidFill>
                <a:effectLst/>
                <a:latin typeface="Georgia" panose="02040502050405020303" pitchFamily="18" charset="0"/>
              </a:rPr>
              <a:t>Governor of Northern Ireland </a:t>
            </a:r>
            <a:r>
              <a:rPr lang="en-GB" sz="1100" b="0" i="0" dirty="0">
                <a:solidFill>
                  <a:srgbClr val="000000"/>
                </a:solidFill>
                <a:effectLst/>
                <a:latin typeface="Georgia" panose="02040502050405020303" pitchFamily="18" charset="0"/>
              </a:rPr>
              <a:t>from 1945-52. Together, they moved to Hillsborough Castle, then called Government House.  As wife of the Governor, Lady Rose had unofficial responsibilities, including opening public buildings such as schools and hospitals. She often hosted important dinner parties and met with visitors at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Government House.  </a:t>
            </a:r>
            <a:r>
              <a:rPr lang="en-GB" sz="1100" b="0" i="0" dirty="0">
                <a:solidFill>
                  <a:srgbClr val="000000"/>
                </a:solidFill>
                <a:effectLst/>
                <a:latin typeface="Georgia"/>
              </a:rPr>
              <a:t>In 1946, she welcomed her niece, Princess Elizabeth, during </a:t>
            </a:r>
            <a:r>
              <a:rPr lang="en-GB" sz="1100" dirty="0">
                <a:solidFill>
                  <a:srgbClr val="000000"/>
                </a:solidFill>
                <a:latin typeface="Georgia"/>
              </a:rPr>
              <a:t>the princess's </a:t>
            </a:r>
            <a:r>
              <a:rPr lang="en-GB" sz="1100" b="0" i="0" dirty="0">
                <a:solidFill>
                  <a:srgbClr val="000000"/>
                </a:solidFill>
                <a:effectLst/>
                <a:latin typeface="Georgia"/>
              </a:rPr>
              <a:t>first official visit to Northern Ireland.</a:t>
            </a:r>
            <a:r>
              <a:rPr lang="en-GB" sz="1100" dirty="0">
                <a:solidFill>
                  <a:srgbClr val="000000"/>
                </a:solidFill>
                <a:latin typeface="Georgia"/>
              </a:rPr>
              <a:t> </a:t>
            </a:r>
            <a:endParaRPr lang="en-GB" sz="1100" b="0" i="0" dirty="0">
              <a:solidFill>
                <a:srgbClr val="000000"/>
              </a:solidFill>
              <a:effectLst/>
              <a:latin typeface="Georgia" panose="02040502050405020303" pitchFamily="18" charset="0"/>
            </a:endParaRPr>
          </a:p>
          <a:p>
            <a:pPr algn="l" rtl="0" fontAlgn="base"/>
            <a:endParaRPr lang="en-GB" sz="1100" b="0" i="0" dirty="0">
              <a:solidFill>
                <a:srgbClr val="000000"/>
              </a:solidFill>
              <a:effectLst/>
              <a:latin typeface="Georgia" panose="02040502050405020303" pitchFamily="18" charset="0"/>
            </a:endParaRPr>
          </a:p>
          <a:p>
            <a:pPr algn="l" rtl="0" fontAlgn="base"/>
            <a:endParaRPr lang="en-GB" sz="110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92217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188857"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MO MOWLAM</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1949 - 2005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Hertfordshire</a:t>
            </a:r>
          </a:p>
        </p:txBody>
      </p:sp>
      <p:pic>
        <p:nvPicPr>
          <p:cNvPr id="11" name="Picture 10" descr="A colourful stylised portrait of a woman with short hair in a pink shirt.">
            <a:hlinkClick r:id="rId4"/>
            <a:extLst>
              <a:ext uri="{FF2B5EF4-FFF2-40B4-BE49-F238E27FC236}">
                <a16:creationId xmlns:a16="http://schemas.microsoft.com/office/drawing/2014/main" id="{CC22FC8E-C45F-E6AF-61AA-CE26824F95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9176" y="484964"/>
            <a:ext cx="3564287" cy="5248341"/>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6" y="912419"/>
            <a:ext cx="7411031"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Secretary of State for Northern Ireland and a pivotal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player in the Northern Ireland Peace Process</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308598"/>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Born Marjorie Mowlam but was always known as Mo. Mo’s father was an Assistant Postmaster and her mother was a </a:t>
            </a:r>
            <a:r>
              <a:rPr lang="en-GB" sz="1100" b="1" dirty="0">
                <a:latin typeface="Georgia" panose="02040502050405020303" pitchFamily="18" charset="0"/>
                <a:ea typeface="Open Sans" panose="020B0606030504020204" pitchFamily="34" charset="0"/>
                <a:cs typeface="Open Sans" panose="020B0606030504020204" pitchFamily="34" charset="0"/>
              </a:rPr>
              <a:t>telephonist</a:t>
            </a:r>
            <a:r>
              <a:rPr lang="en-GB" sz="1100" dirty="0">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Went to Durham University.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Rowed for her college and joined the Labour Party.  </a:t>
            </a: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 </a:t>
            </a: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Mo worked for a Labour </a:t>
            </a:r>
            <a:r>
              <a:rPr lang="en-GB" sz="1100" b="1" dirty="0">
                <a:latin typeface="Georgia" panose="02040502050405020303" pitchFamily="18" charset="0"/>
                <a:ea typeface="Open Sans" panose="020B0606030504020204" pitchFamily="34" charset="0"/>
                <a:cs typeface="Open Sans" panose="020B0606030504020204" pitchFamily="34" charset="0"/>
              </a:rPr>
              <a:t>MP</a:t>
            </a:r>
            <a:r>
              <a:rPr lang="en-GB" sz="1100" dirty="0">
                <a:latin typeface="Georgia" panose="02040502050405020303" pitchFamily="18" charset="0"/>
                <a:ea typeface="Open Sans" panose="020B0606030504020204" pitchFamily="34" charset="0"/>
                <a:cs typeface="Open Sans" panose="020B0606030504020204" pitchFamily="34" charset="0"/>
              </a:rPr>
              <a:t> for a while and then moved to the United States to study. She lectured at universities in America and Britain. She was elected to Parliament in 1987 and became Labour spokesperson on Northern Ireland later that year. She married Jonathan Norton, a banker, in 1995, and had two stepchildren.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She became </a:t>
            </a:r>
            <a:r>
              <a:rPr lang="en-GB" sz="1100" b="1" dirty="0">
                <a:latin typeface="Georgia" panose="02040502050405020303" pitchFamily="18" charset="0"/>
                <a:ea typeface="Open Sans" panose="020B0606030504020204" pitchFamily="34" charset="0"/>
                <a:cs typeface="Open Sans" panose="020B0606030504020204" pitchFamily="34" charset="0"/>
              </a:rPr>
              <a:t>Secretary of State </a:t>
            </a:r>
            <a:r>
              <a:rPr lang="en-GB" sz="1100" dirty="0">
                <a:latin typeface="Georgia" panose="02040502050405020303" pitchFamily="18" charset="0"/>
                <a:ea typeface="Open Sans" panose="020B0606030504020204" pitchFamily="34" charset="0"/>
                <a:cs typeface="Open Sans" panose="020B0606030504020204" pitchFamily="34" charset="0"/>
              </a:rPr>
              <a:t>for Northern Ireland and played a key role in negotiating the 1998 </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b="1" dirty="0">
                <a:latin typeface="Georgia" panose="02040502050405020303" pitchFamily="18" charset="0"/>
                <a:ea typeface="Open Sans" panose="020B0606030504020204" pitchFamily="34" charset="0"/>
                <a:cs typeface="Open Sans" panose="020B0606030504020204" pitchFamily="34" charset="0"/>
              </a:rPr>
              <a:t>Good Friday Agreement</a:t>
            </a:r>
            <a:r>
              <a:rPr lang="en-GB" sz="1100" dirty="0">
                <a:latin typeface="Georgia" panose="02040502050405020303" pitchFamily="18" charset="0"/>
                <a:ea typeface="Open Sans" panose="020B0606030504020204" pitchFamily="34" charset="0"/>
                <a:cs typeface="Open Sans" panose="020B0606030504020204" pitchFamily="34" charset="0"/>
              </a:rPr>
              <a:t>. This was a major step in the Northern Ireland Peace Process.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123658"/>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When staying at Hillsborough Castle, she held concerts and open days, opening the estate to all people in Northern Ireland. She particularly liked the gardens and often took walks on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estate</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Mo was diagnosed with a brain tumour in 1997. </a:t>
            </a:r>
            <a:r>
              <a:rPr lang="en-GB" sz="1100" dirty="0">
                <a:effectLst/>
                <a:latin typeface="Georgia" panose="02040502050405020303" pitchFamily="18" charset="0"/>
              </a:rPr>
              <a:t>She lost her hair due to treatment. She frequently removed her wig during meetings to be more comfortable.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She passed away in 2005.</a:t>
            </a:r>
            <a:r>
              <a:rPr lang="en-GB" sz="1100" dirty="0">
                <a:effectLst/>
                <a:latin typeface="Georgia" panose="02040502050405020303" pitchFamily="18" charset="0"/>
                <a:ea typeface="Open Sans" panose="020B0606030504020204" pitchFamily="34" charset="0"/>
                <a:cs typeface="Open Sans" panose="020B0606030504020204" pitchFamily="34" charset="0"/>
              </a:rPr>
              <a:t>  She requested that some of her ashes be scattered in the gardens at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Hillsborough Castle. </a:t>
            </a: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p:txBody>
      </p:sp>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0940" y="3547700"/>
            <a:ext cx="2597738" cy="2597738"/>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8578344" y="4461597"/>
            <a:ext cx="2424647" cy="938719"/>
          </a:xfrm>
          <a:prstGeom prst="rect">
            <a:avLst/>
          </a:prstGeom>
          <a:noFill/>
        </p:spPr>
        <p:txBody>
          <a:bodyPr wrap="square" rtlCol="0">
            <a:spAutoFit/>
          </a:bodyPr>
          <a:lstStyle/>
          <a:p>
            <a:pPr algn="ctr"/>
            <a:r>
              <a:rPr lang="en-GB" sz="1100" dirty="0">
                <a:effectLst/>
                <a:latin typeface="Georgia" panose="02040502050405020303" pitchFamily="18" charset="0"/>
              </a:rPr>
              <a:t>She sometimes flooded the bathroom at Hillsborough Castle by getting distracted by her work and forgetting that she had </a:t>
            </a:r>
            <a:r>
              <a:rPr lang="en-GB" sz="1100" dirty="0">
                <a:latin typeface="Georgia" panose="02040502050405020303" pitchFamily="18" charset="0"/>
              </a:rPr>
              <a:t>begun</a:t>
            </a:r>
            <a:r>
              <a:rPr lang="en-GB" sz="1100" dirty="0">
                <a:effectLst/>
                <a:latin typeface="Georgia" panose="02040502050405020303" pitchFamily="18" charset="0"/>
              </a:rPr>
              <a:t> to run a bath. </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From the evidence in the biography, do you think her portrait reflects her personality?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838618"/>
            <a:ext cx="3038176" cy="430887"/>
          </a:xfrm>
          <a:prstGeom prst="rect">
            <a:avLst/>
          </a:prstGeom>
          <a:noFill/>
        </p:spPr>
        <p:txBody>
          <a:bodyPr wrap="square" rtlCol="0">
            <a:spAutoFit/>
          </a:bodyPr>
          <a:lstStyle/>
          <a:p>
            <a:r>
              <a:rPr lang="en-GB" sz="1100" dirty="0">
                <a:effectLst/>
                <a:latin typeface="Georgia" panose="02040502050405020303" pitchFamily="18" charset="0"/>
              </a:rPr>
              <a:t>Mo Mowlam was a very popular politician. Can you suggest why that was? </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85015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66120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9E4728-4DE7-A9B1-C233-7200F333F2C1}"/>
              </a:ext>
              <a:ext uri="{C183D7F6-B498-43B3-948B-1728B52AA6E4}">
                <adec:decorative xmlns:adec="http://schemas.microsoft.com/office/drawing/2017/decorative" val="1"/>
              </a:ext>
            </a:extLst>
          </p:cNvPr>
          <p:cNvSpPr txBox="1"/>
          <p:nvPr/>
        </p:nvSpPr>
        <p:spPr>
          <a:xfrm>
            <a:off x="510596" y="5537619"/>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323141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ELIZABETH II</a:t>
            </a:r>
          </a:p>
        </p:txBody>
      </p:sp>
      <p:pic>
        <p:nvPicPr>
          <p:cNvPr id="9" name="Picture 8" descr="A black and white photograph of a young woman with a crown on her head.">
            <a:hlinkClick r:id="rId4"/>
            <a:extLst>
              <a:ext uri="{FF2B5EF4-FFF2-40B4-BE49-F238E27FC236}">
                <a16:creationId xmlns:a16="http://schemas.microsoft.com/office/drawing/2014/main" id="{FB4AAD1C-9DE3-CF7F-8522-9817C59E6935}"/>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0596" y="499241"/>
            <a:ext cx="3553714" cy="5169146"/>
          </a:xfrm>
          <a:prstGeom prst="rect">
            <a:avLst/>
          </a:prstGeom>
        </p:spPr>
      </p:pic>
      <p:sp>
        <p:nvSpPr>
          <p:cNvPr id="22" name="TextBox 21">
            <a:extLst>
              <a:ext uri="{FF2B5EF4-FFF2-40B4-BE49-F238E27FC236}">
                <a16:creationId xmlns:a16="http://schemas.microsoft.com/office/drawing/2014/main" id="{3BF1A004-F71B-F10F-C57B-32A9032C7ED1}"/>
              </a:ext>
            </a:extLst>
          </p:cNvPr>
          <p:cNvSpPr txBox="1"/>
          <p:nvPr/>
        </p:nvSpPr>
        <p:spPr>
          <a:xfrm>
            <a:off x="503690" y="5736848"/>
            <a:ext cx="3476738"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1926 - 2022 </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9252" y="6059046"/>
            <a:ext cx="3549044"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1926 - 2022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longest reigning monarch in British History </a:t>
            </a:r>
          </a:p>
        </p:txBody>
      </p:sp>
      <p:sp>
        <p:nvSpPr>
          <p:cNvPr id="18" name="Rectangle 17">
            <a:extLst>
              <a:ext uri="{FF2B5EF4-FFF2-40B4-BE49-F238E27FC236}">
                <a16:creationId xmlns:a16="http://schemas.microsoft.com/office/drawing/2014/main" id="{7F5E730D-2F17-DEF4-17F1-C963328DDF92}"/>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308598"/>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Elizabeth was born in Mayfair, London. Her father was the Duke of York, who was the second son of George V. Her mother was Lady Elizabeth Bowes-Lyon. She had one younger sister, Margaret.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Described as a sensible and well-behaved child.</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Loved dogs and horses.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Her uncle, Edward VIII, </a:t>
            </a:r>
            <a:r>
              <a:rPr lang="en-GB" sz="1100" b="1" dirty="0">
                <a:effectLst/>
                <a:latin typeface="Georgia" panose="02040502050405020303" pitchFamily="18" charset="0"/>
                <a:ea typeface="Open Sans" panose="020B0606030504020204" pitchFamily="34" charset="0"/>
                <a:cs typeface="Open Sans" panose="020B0606030504020204" pitchFamily="34" charset="0"/>
              </a:rPr>
              <a:t>abdicated</a:t>
            </a:r>
            <a:r>
              <a:rPr lang="en-GB" sz="1100" dirty="0">
                <a:effectLst/>
                <a:latin typeface="Georgia" panose="02040502050405020303" pitchFamily="18" charset="0"/>
                <a:ea typeface="Open Sans" panose="020B0606030504020204" pitchFamily="34" charset="0"/>
                <a:cs typeface="Open Sans" panose="020B0606030504020204" pitchFamily="34" charset="0"/>
              </a:rPr>
              <a:t> in 1936. As a result, Elizabeth’s father became king, and she became first in line to the throne. She married Philip Mountbatten in 1947, and they had 4 children.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Elizabeth became queen in 1952 when her father died. Her coronation was the first to be broadcast on live television.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She made 25 official visits to Northern Ireland over her lifetime and often stayed at Hillsborough Castle.</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800767"/>
          </a:xfrm>
          <a:prstGeom prst="rect">
            <a:avLst/>
          </a:prstGeom>
          <a:noFill/>
        </p:spPr>
        <p:txBody>
          <a:bodyPr wrap="square" rtlCol="0">
            <a:spAutoFit/>
          </a:bodyPr>
          <a:lstStyle/>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On her first official visit in 1946, she was welcomed by her aunt and uncle, Lady Rose and Earl William of Granville. Her uncle, William was the Governor of Northern Ireland at the time. </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A month after her Coronation the Queen enjoyed a formal banquet at Hillsborough Castle. </a:t>
            </a:r>
          </a:p>
          <a:p>
            <a:pPr defTabSz="144000"/>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In 2005, a very significant and symbolic meeting took place. Elizabeth II met the President of Ireland, Mary McAleese, at Hillsborough Castle. This was the first meeting of the two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Heads of State</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on the island of Ireland since the Partition of Ireland in 1921.  </a:t>
            </a:r>
          </a:p>
          <a:p>
            <a:pPr marL="171450" indent="-171450" defTabSz="144000">
              <a:buFont typeface="Arial" panose="020B0604020202020204" pitchFamily="34" charset="0"/>
              <a:buChar char="•"/>
            </a:pP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Hillsborough was granted Royal Status by Queen Elizabeth II in 2021, becoming Royal Hillsborough. </a:t>
            </a:r>
          </a:p>
        </p:txBody>
      </p:sp>
      <p:sp>
        <p:nvSpPr>
          <p:cNvPr id="11" name="TextBox 10">
            <a:extLst>
              <a:ext uri="{FF2B5EF4-FFF2-40B4-BE49-F238E27FC236}">
                <a16:creationId xmlns:a16="http://schemas.microsoft.com/office/drawing/2014/main" id="{390F9BF8-3617-3276-7EC8-5C7454ED2F0A}"/>
              </a:ext>
              <a:ext uri="{C183D7F6-B498-43B3-948B-1728B52AA6E4}">
                <adec:decorative xmlns:adec="http://schemas.microsoft.com/office/drawing/2017/decorative" val="1"/>
              </a:ext>
            </a:extLst>
          </p:cNvPr>
          <p:cNvSpPr txBox="1"/>
          <p:nvPr/>
        </p:nvSpPr>
        <p:spPr>
          <a:xfrm>
            <a:off x="503690" y="5468331"/>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Royal Collection Trust / © His Majesty King Charles III 2024</a:t>
            </a:r>
          </a:p>
        </p:txBody>
      </p:sp>
      <p:pic>
        <p:nvPicPr>
          <p:cNvPr id="6" name="Picture 5">
            <a:extLst>
              <a:ext uri="{FF2B5EF4-FFF2-40B4-BE49-F238E27FC236}">
                <a16:creationId xmlns:a16="http://schemas.microsoft.com/office/drawing/2014/main" id="{CCDD8DAD-5277-10CB-CC61-629BD4734DF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6064" y="4178141"/>
            <a:ext cx="2292935" cy="2292935"/>
          </a:xfrm>
          <a:prstGeom prst="rect">
            <a:avLst/>
          </a:prstGeom>
        </p:spPr>
      </p:pic>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4598" y="152313"/>
            <a:ext cx="980840" cy="980840"/>
          </a:xfrm>
          <a:prstGeom prst="rect">
            <a:avLst/>
          </a:prstGeom>
        </p:spPr>
      </p:pic>
      <p:sp>
        <p:nvSpPr>
          <p:cNvPr id="7" name="TextBox 6">
            <a:extLst>
              <a:ext uri="{FF2B5EF4-FFF2-40B4-BE49-F238E27FC236}">
                <a16:creationId xmlns:a16="http://schemas.microsoft.com/office/drawing/2014/main" id="{C7813D73-DF26-8866-F990-A0E0EF348C64}"/>
              </a:ext>
            </a:extLst>
          </p:cNvPr>
          <p:cNvSpPr txBox="1"/>
          <p:nvPr/>
        </p:nvSpPr>
        <p:spPr>
          <a:xfrm>
            <a:off x="8083600" y="4970665"/>
            <a:ext cx="2577862" cy="707886"/>
          </a:xfrm>
          <a:prstGeom prst="rect">
            <a:avLst/>
          </a:prstGeom>
          <a:noFill/>
        </p:spPr>
        <p:txBody>
          <a:bodyPr wrap="square" rtlCol="0">
            <a:spAutoFit/>
          </a:bodyPr>
          <a:lstStyle/>
          <a:p>
            <a:pPr algn="ctr"/>
            <a:r>
              <a:rPr lang="en-GB" sz="1000" dirty="0">
                <a:effectLst/>
                <a:latin typeface="Georgia" panose="02040502050405020303" pitchFamily="18" charset="0"/>
              </a:rPr>
              <a:t>When the Queen ate in the </a:t>
            </a:r>
            <a:br>
              <a:rPr lang="en-GB" sz="1000" dirty="0">
                <a:effectLst/>
                <a:latin typeface="Georgia" panose="02040502050405020303" pitchFamily="18" charset="0"/>
              </a:rPr>
            </a:br>
            <a:r>
              <a:rPr lang="en-GB" sz="1000" dirty="0">
                <a:effectLst/>
                <a:latin typeface="Georgia" panose="02040502050405020303" pitchFamily="18" charset="0"/>
              </a:rPr>
              <a:t>Dining Room at Hillsborough Castle </a:t>
            </a:r>
            <a:br>
              <a:rPr lang="en-GB" sz="1000" dirty="0">
                <a:effectLst/>
                <a:latin typeface="Georgia" panose="02040502050405020303" pitchFamily="18" charset="0"/>
              </a:rPr>
            </a:br>
            <a:r>
              <a:rPr lang="en-GB" sz="1000" dirty="0">
                <a:effectLst/>
                <a:latin typeface="Georgia" panose="02040502050405020303" pitchFamily="18" charset="0"/>
              </a:rPr>
              <a:t>she liked to sit looking out onto </a:t>
            </a:r>
            <a:br>
              <a:rPr lang="en-GB" sz="1000" dirty="0">
                <a:effectLst/>
                <a:latin typeface="Georgia" panose="02040502050405020303" pitchFamily="18" charset="0"/>
              </a:rPr>
            </a:br>
            <a:r>
              <a:rPr lang="en-GB" sz="1000" dirty="0">
                <a:effectLst/>
                <a:latin typeface="Georgia" panose="02040502050405020303" pitchFamily="18" charset="0"/>
              </a:rPr>
              <a:t>the rose garden. </a:t>
            </a:r>
          </a:p>
        </p:txBody>
      </p:sp>
      <p:sp>
        <p:nvSpPr>
          <p:cNvPr id="2" name="Rectangle 1">
            <a:extLst>
              <a:ext uri="{FF2B5EF4-FFF2-40B4-BE49-F238E27FC236}">
                <a16:creationId xmlns:a16="http://schemas.microsoft.com/office/drawing/2014/main" id="{48251D20-35A4-CD45-CC9B-A1C715DB96F5}"/>
              </a:ext>
              <a:ext uri="{C183D7F6-B498-43B3-948B-1728B52AA6E4}">
                <adec:decorative xmlns:adec="http://schemas.microsoft.com/office/drawing/2017/decorative" val="1"/>
              </a:ext>
            </a:extLst>
          </p:cNvPr>
          <p:cNvSpPr/>
          <p:nvPr/>
        </p:nvSpPr>
        <p:spPr>
          <a:xfrm>
            <a:off x="4290638" y="4696486"/>
            <a:ext cx="3560620" cy="164214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CB896F-C450-4C6B-6B51-057062B6C5B7}"/>
              </a:ext>
              <a:ext uri="{C183D7F6-B498-43B3-948B-1728B52AA6E4}">
                <adec:decorative xmlns:adec="http://schemas.microsoft.com/office/drawing/2017/decorative" val="1"/>
              </a:ext>
            </a:extLst>
          </p:cNvPr>
          <p:cNvSpPr txBox="1"/>
          <p:nvPr/>
        </p:nvSpPr>
        <p:spPr>
          <a:xfrm>
            <a:off x="4361154" y="476626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 name="TextBox 4">
            <a:extLst>
              <a:ext uri="{FF2B5EF4-FFF2-40B4-BE49-F238E27FC236}">
                <a16:creationId xmlns:a16="http://schemas.microsoft.com/office/drawing/2014/main" id="{067324C3-4A8A-1115-6385-5DADC0DE1616}"/>
              </a:ext>
              <a:ext uri="{C183D7F6-B498-43B3-948B-1728B52AA6E4}">
                <adec:decorative xmlns:adec="http://schemas.microsoft.com/office/drawing/2017/decorative" val="1"/>
              </a:ext>
            </a:extLst>
          </p:cNvPr>
          <p:cNvSpPr txBox="1"/>
          <p:nvPr/>
        </p:nvSpPr>
        <p:spPr>
          <a:xfrm>
            <a:off x="4355198" y="5291631"/>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1" name="TextBox 20">
            <a:extLst>
              <a:ext uri="{FF2B5EF4-FFF2-40B4-BE49-F238E27FC236}">
                <a16:creationId xmlns:a16="http://schemas.microsoft.com/office/drawing/2014/main" id="{8B913635-F925-0FF0-F8DD-372C66736BCB}"/>
              </a:ext>
              <a:ext uri="{C183D7F6-B498-43B3-948B-1728B52AA6E4}">
                <adec:decorative xmlns:adec="http://schemas.microsoft.com/office/drawing/2017/decorative" val="1"/>
              </a:ext>
            </a:extLst>
          </p:cNvPr>
          <p:cNvSpPr txBox="1"/>
          <p:nvPr/>
        </p:nvSpPr>
        <p:spPr>
          <a:xfrm>
            <a:off x="4355198" y="570313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24" name="Straight Connector 23">
            <a:extLst>
              <a:ext uri="{FF2B5EF4-FFF2-40B4-BE49-F238E27FC236}">
                <a16:creationId xmlns:a16="http://schemas.microsoft.com/office/drawing/2014/main" id="{3B495752-01E5-DB04-DA46-EDE46F1A7669}"/>
              </a:ext>
              <a:ext uri="{C183D7F6-B498-43B3-948B-1728B52AA6E4}">
                <adec:decorative xmlns:adec="http://schemas.microsoft.com/office/drawing/2017/decorative" val="1"/>
              </a:ext>
            </a:extLst>
          </p:cNvPr>
          <p:cNvCxnSpPr>
            <a:cxnSpLocks/>
          </p:cNvCxnSpPr>
          <p:nvPr/>
        </p:nvCxnSpPr>
        <p:spPr>
          <a:xfrm>
            <a:off x="4421688" y="519506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0E07A3-6363-64C5-DFFC-6BBD25756E25}"/>
              </a:ext>
              <a:ext uri="{C183D7F6-B498-43B3-948B-1728B52AA6E4}">
                <adec:decorative xmlns:adec="http://schemas.microsoft.com/office/drawing/2017/decorative" val="1"/>
              </a:ext>
            </a:extLst>
          </p:cNvPr>
          <p:cNvCxnSpPr>
            <a:cxnSpLocks/>
          </p:cNvCxnSpPr>
          <p:nvPr/>
        </p:nvCxnSpPr>
        <p:spPr>
          <a:xfrm>
            <a:off x="4421688" y="563778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C511F23-75E8-BF0D-1A1A-138C92B6018F}"/>
              </a:ext>
            </a:extLst>
          </p:cNvPr>
          <p:cNvSpPr txBox="1"/>
          <p:nvPr/>
        </p:nvSpPr>
        <p:spPr>
          <a:xfrm>
            <a:off x="4646542" y="4754719"/>
            <a:ext cx="3038176" cy="430887"/>
          </a:xfrm>
          <a:prstGeom prst="rect">
            <a:avLst/>
          </a:prstGeom>
          <a:noFill/>
        </p:spPr>
        <p:txBody>
          <a:bodyPr wrap="square" lIns="91440" tIns="45720" rIns="91440" bIns="45720" rtlCol="0" anchor="t">
            <a:spAutoFit/>
          </a:bodyPr>
          <a:lstStyle/>
          <a:p>
            <a:r>
              <a:rPr lang="en-GB" sz="1100" dirty="0">
                <a:effectLst/>
                <a:latin typeface="Georgia"/>
              </a:rPr>
              <a:t>Why was Elizabeth not expected to become</a:t>
            </a:r>
            <a:r>
              <a:rPr lang="en-GB" sz="1100" dirty="0">
                <a:latin typeface="Georgia"/>
              </a:rPr>
              <a:t> </a:t>
            </a:r>
            <a:r>
              <a:rPr lang="en-GB" sz="1100" dirty="0">
                <a:effectLst/>
                <a:latin typeface="Georgia"/>
              </a:rPr>
              <a:t>queen as a young child?</a:t>
            </a:r>
            <a:r>
              <a:rPr lang="en-GB" sz="1100" dirty="0">
                <a:latin typeface="Georgia"/>
              </a:rPr>
              <a:t> </a:t>
            </a:r>
            <a:endParaRPr lang="en-GB" sz="1100" dirty="0">
              <a:effectLst/>
              <a:latin typeface="Georgia" panose="02040502050405020303" pitchFamily="18" charset="0"/>
            </a:endParaRPr>
          </a:p>
        </p:txBody>
      </p:sp>
      <p:sp>
        <p:nvSpPr>
          <p:cNvPr id="29" name="TextBox 28">
            <a:extLst>
              <a:ext uri="{FF2B5EF4-FFF2-40B4-BE49-F238E27FC236}">
                <a16:creationId xmlns:a16="http://schemas.microsoft.com/office/drawing/2014/main" id="{B8EE3286-F0D0-DE87-394E-8455F57C4EE2}"/>
              </a:ext>
            </a:extLst>
          </p:cNvPr>
          <p:cNvSpPr txBox="1"/>
          <p:nvPr/>
        </p:nvSpPr>
        <p:spPr>
          <a:xfrm>
            <a:off x="4640586" y="5231965"/>
            <a:ext cx="3038176" cy="430887"/>
          </a:xfrm>
          <a:prstGeom prst="rect">
            <a:avLst/>
          </a:prstGeom>
          <a:noFill/>
        </p:spPr>
        <p:txBody>
          <a:bodyPr wrap="square" rtlCol="0">
            <a:spAutoFit/>
          </a:bodyPr>
          <a:lstStyle/>
          <a:p>
            <a:r>
              <a:rPr lang="en-GB" sz="1100" dirty="0">
                <a:effectLst/>
                <a:latin typeface="Georgia" panose="02040502050405020303" pitchFamily="18" charset="0"/>
              </a:rPr>
              <a:t>Who welcomed her on her first official visit to Hillsborough Castle? </a:t>
            </a:r>
          </a:p>
        </p:txBody>
      </p:sp>
      <p:sp>
        <p:nvSpPr>
          <p:cNvPr id="30" name="TextBox 29">
            <a:extLst>
              <a:ext uri="{FF2B5EF4-FFF2-40B4-BE49-F238E27FC236}">
                <a16:creationId xmlns:a16="http://schemas.microsoft.com/office/drawing/2014/main" id="{946835D6-0264-DCD2-329D-A56B0285DFD7}"/>
              </a:ext>
            </a:extLst>
          </p:cNvPr>
          <p:cNvSpPr txBox="1"/>
          <p:nvPr/>
        </p:nvSpPr>
        <p:spPr>
          <a:xfrm>
            <a:off x="4640586" y="5691595"/>
            <a:ext cx="3038176" cy="600164"/>
          </a:xfrm>
          <a:prstGeom prst="rect">
            <a:avLst/>
          </a:prstGeom>
          <a:noFill/>
        </p:spPr>
        <p:txBody>
          <a:bodyPr wrap="square" rtlCol="0">
            <a:spAutoFit/>
          </a:bodyPr>
          <a:lstStyle/>
          <a:p>
            <a:r>
              <a:rPr lang="en-GB" sz="1100" dirty="0">
                <a:effectLst/>
                <a:latin typeface="Georgia" panose="02040502050405020303" pitchFamily="18" charset="0"/>
              </a:rPr>
              <a:t>What was significant about the meeting between Queen Elizabeth II and Mary McAleese at Hillsborough Castle in 2005? </a:t>
            </a:r>
          </a:p>
        </p:txBody>
      </p:sp>
    </p:spTree>
    <p:extLst>
      <p:ext uri="{BB962C8B-B14F-4D97-AF65-F5344CB8AC3E}">
        <p14:creationId xmlns:p14="http://schemas.microsoft.com/office/powerpoint/2010/main" val="47225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6" name="Title 5">
            <a:extLst>
              <a:ext uri="{FF2B5EF4-FFF2-40B4-BE49-F238E27FC236}">
                <a16:creationId xmlns:a16="http://schemas.microsoft.com/office/drawing/2014/main" id="{D15978E9-61DE-3FD5-B1D3-9BAC333743B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TEMPLATE WORKSHEET</a:t>
            </a:r>
          </a:p>
        </p:txBody>
      </p:sp>
    </p:spTree>
    <p:extLst>
      <p:ext uri="{BB962C8B-B14F-4D97-AF65-F5344CB8AC3E}">
        <p14:creationId xmlns:p14="http://schemas.microsoft.com/office/powerpoint/2010/main" val="38032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abdicate     </a:t>
            </a:r>
            <a:r>
              <a:rPr lang="en-GB" sz="1100" dirty="0">
                <a:effectLst/>
                <a:latin typeface="Georgia" panose="02040502050405020303" pitchFamily="18" charset="0"/>
                <a:ea typeface="Open Sans" panose="020B0606030504020204" pitchFamily="34" charset="0"/>
                <a:cs typeface="Open Sans" panose="020B0606030504020204" pitchFamily="34" charset="0"/>
              </a:rPr>
              <a:t>  |  give up the position of being king or queen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338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1409418"/>
            <a:ext cx="10613273" cy="261610"/>
          </a:xfrm>
          <a:prstGeom prst="rect">
            <a:avLst/>
          </a:prstGeom>
          <a:noFill/>
        </p:spPr>
        <p:txBody>
          <a:bodyPr wrap="square" lIns="91440" tIns="45720" rIns="91440" bIns="45720" rtlCol="0" anchor="t">
            <a:spAutoFit/>
          </a:bodyPr>
          <a:lstStyle/>
          <a:p>
            <a:r>
              <a:rPr lang="en-GB" sz="1100" b="1" dirty="0">
                <a:solidFill>
                  <a:srgbClr val="9D691F"/>
                </a:solidFill>
                <a:effectLst/>
                <a:latin typeface="Georgia"/>
                <a:ea typeface="Open Sans"/>
                <a:cs typeface="Open Sans"/>
              </a:rPr>
              <a:t>colony</a:t>
            </a:r>
            <a:r>
              <a:rPr lang="en-GB" sz="1100" b="1" dirty="0">
                <a:solidFill>
                  <a:srgbClr val="9D691F"/>
                </a:solidFill>
                <a:latin typeface="Georgia"/>
                <a:ea typeface="Open Sans"/>
                <a:cs typeface="Open Sans"/>
              </a:rPr>
              <a:t>      </a:t>
            </a:r>
            <a:r>
              <a:rPr lang="en-GB" sz="1100" dirty="0">
                <a:latin typeface="Georgia"/>
                <a:ea typeface="Open Sans"/>
                <a:cs typeface="Open Sans"/>
              </a:rPr>
              <a:t> </a:t>
            </a:r>
            <a:r>
              <a:rPr lang="en-GB" sz="1100" dirty="0">
                <a:effectLst/>
                <a:latin typeface="Georgia"/>
                <a:ea typeface="Open Sans"/>
                <a:cs typeface="Open Sans"/>
              </a:rPr>
              <a:t> |</a:t>
            </a:r>
            <a:r>
              <a:rPr lang="en-GB" sz="1100" dirty="0">
                <a:latin typeface="Georgia"/>
                <a:ea typeface="Open Sans"/>
                <a:cs typeface="Open Sans"/>
              </a:rPr>
              <a:t> </a:t>
            </a:r>
            <a:r>
              <a:rPr lang="en-GB" sz="1100" dirty="0">
                <a:effectLst/>
                <a:latin typeface="Georgia"/>
                <a:ea typeface="Open Sans"/>
                <a:cs typeface="Open Sans"/>
              </a:rPr>
              <a:t> group </a:t>
            </a:r>
            <a:r>
              <a:rPr lang="en-GB" sz="1100" dirty="0">
                <a:latin typeface="Georgia"/>
                <a:ea typeface="Open Sans"/>
                <a:cs typeface="Open Sans"/>
              </a:rPr>
              <a:t>of </a:t>
            </a:r>
            <a:r>
              <a:rPr lang="en-GB" sz="1100" dirty="0">
                <a:effectLst/>
                <a:latin typeface="Georgia"/>
                <a:ea typeface="Open Sans"/>
                <a:cs typeface="Open Sans"/>
              </a:rPr>
              <a:t>people from one country who build a settlement in another land</a:t>
            </a:r>
            <a:r>
              <a:rPr lang="en-GB" sz="1100" dirty="0">
                <a:latin typeface="Georgia"/>
                <a:ea typeface="Open Sans"/>
                <a:cs typeface="Open Sans"/>
              </a:rPr>
              <a:t>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170706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174310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comptroller     </a:t>
            </a:r>
            <a:r>
              <a:rPr lang="en-GB" sz="1100" dirty="0">
                <a:effectLst/>
                <a:latin typeface="Georgia" panose="02040502050405020303" pitchFamily="18" charset="0"/>
                <a:ea typeface="Open Sans" panose="020B0606030504020204" pitchFamily="34" charset="0"/>
                <a:cs typeface="Open Sans" panose="020B0606030504020204" pitchFamily="34" charset="0"/>
              </a:rPr>
              <a:t>  |  royal household official in charge of finances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20407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207678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convalescence hospital   </a:t>
            </a:r>
            <a:r>
              <a:rPr lang="en-GB" sz="1100" dirty="0">
                <a:effectLst/>
                <a:latin typeface="Georgia" panose="02040502050405020303" pitchFamily="18" charset="0"/>
                <a:ea typeface="Open Sans" panose="020B0606030504020204" pitchFamily="34" charset="0"/>
                <a:cs typeface="Open Sans" panose="020B0606030504020204" pitchFamily="34" charset="0"/>
              </a:rPr>
              <a:t>|  place to stay while you recover from surgery, illness or an injury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237443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241047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economic      </a:t>
            </a:r>
            <a:r>
              <a:rPr lang="en-GB" sz="1100" dirty="0">
                <a:effectLst/>
                <a:latin typeface="Georgia" panose="02040502050405020303" pitchFamily="18" charset="0"/>
                <a:ea typeface="Open Sans" panose="020B0606030504020204" pitchFamily="34" charset="0"/>
                <a:cs typeface="Open Sans" panose="020B0606030504020204" pitchFamily="34" charset="0"/>
              </a:rPr>
              <a:t>  |  word used in connection with goods and services, such as food and clean water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270811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274415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elected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chosen (to be a leader, for example) by other people voting for them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304180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307783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estate       </a:t>
            </a:r>
            <a:r>
              <a:rPr lang="en-GB" sz="1100" dirty="0">
                <a:effectLst/>
                <a:latin typeface="Georgia" panose="02040502050405020303" pitchFamily="18" charset="0"/>
                <a:ea typeface="Open Sans" panose="020B0606030504020204" pitchFamily="34" charset="0"/>
                <a:cs typeface="Open Sans" panose="020B0606030504020204" pitchFamily="34" charset="0"/>
              </a:rPr>
              <a:t>  |  large area of land, often with a big house and several smaller ones, owned by one person, family or organisation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337548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341152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famine      </a:t>
            </a:r>
            <a:r>
              <a:rPr lang="en-GB" sz="1100" dirty="0">
                <a:effectLst/>
                <a:latin typeface="Georgia" panose="02040502050405020303" pitchFamily="18" charset="0"/>
                <a:ea typeface="Open Sans" panose="020B0606030504020204" pitchFamily="34" charset="0"/>
                <a:cs typeface="Open Sans" panose="020B0606030504020204" pitchFamily="34" charset="0"/>
              </a:rPr>
              <a:t>  |  when large numbers of people cannot get enough food for a long period of time; people in a famine may die from starvation or disease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370916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374520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Georgian      </a:t>
            </a:r>
            <a:r>
              <a:rPr lang="en-GB" sz="1100" dirty="0">
                <a:effectLst/>
                <a:latin typeface="Georgia" panose="02040502050405020303" pitchFamily="18" charset="0"/>
                <a:ea typeface="Open Sans" panose="020B0606030504020204" pitchFamily="34" charset="0"/>
                <a:cs typeface="Open Sans" panose="020B0606030504020204" pitchFamily="34" charset="0"/>
              </a:rPr>
              <a:t>  |  time from 1714 to 1830 when Britain and Ireland were ruled by George I-George IV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40428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407889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Good Friday Agreement     </a:t>
            </a:r>
            <a:r>
              <a:rPr lang="en-GB" sz="1100" dirty="0">
                <a:effectLst/>
                <a:latin typeface="Georgia" panose="02040502050405020303" pitchFamily="18" charset="0"/>
                <a:ea typeface="Open Sans" panose="020B0606030504020204" pitchFamily="34" charset="0"/>
                <a:cs typeface="Open Sans" panose="020B0606030504020204" pitchFamily="34" charset="0"/>
              </a:rPr>
              <a:t>  |  deal agreed on how Northern Ireland should be governed; it ended 30 years of violent conflict in Northern Ireland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437653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441257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dirty="0">
                <a:effectLst/>
                <a:latin typeface="Georgia" panose="02040502050405020303" pitchFamily="18" charset="0"/>
                <a:ea typeface="Open Sans" panose="020B0606030504020204" pitchFamily="34" charset="0"/>
                <a:cs typeface="Open Sans" panose="020B0606030504020204" pitchFamily="34" charset="0"/>
              </a:rPr>
              <a:t>|  group of people that have the authority to rule a country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47102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474625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Governor of Northern Ireland      </a:t>
            </a:r>
            <a:r>
              <a:rPr lang="en-GB" sz="1100" dirty="0">
                <a:effectLst/>
                <a:latin typeface="Georgia" panose="02040502050405020303" pitchFamily="18" charset="0"/>
                <a:ea typeface="Open Sans" panose="020B0606030504020204" pitchFamily="34" charset="0"/>
                <a:cs typeface="Open Sans" panose="020B0606030504020204" pitchFamily="34" charset="0"/>
              </a:rPr>
              <a:t>  |  the king or queen’s official representative in Northern Ireland; the position was created in 1922 and ended in 1973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504390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5079942"/>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Great Famine       </a:t>
            </a:r>
            <a:r>
              <a:rPr lang="en-GB" sz="1100" dirty="0">
                <a:effectLst/>
                <a:latin typeface="Georgia" panose="02040502050405020303" pitchFamily="18" charset="0"/>
                <a:ea typeface="Open Sans" panose="020B0606030504020204" pitchFamily="34" charset="0"/>
                <a:cs typeface="Open Sans" panose="020B0606030504020204" pitchFamily="34" charset="0"/>
              </a:rPr>
              <a:t>  |  terrible famine in Ireland between 1845-49 when the potato crop, that many people depended on, was destroyed by a disease </a:t>
            </a:r>
          </a:p>
        </p:txBody>
      </p:sp>
      <p:pic>
        <p:nvPicPr>
          <p:cNvPr id="3" name="Picture 2">
            <a:extLst>
              <a:ext uri="{FF2B5EF4-FFF2-40B4-BE49-F238E27FC236}">
                <a16:creationId xmlns:a16="http://schemas.microsoft.com/office/drawing/2014/main" id="{84540C34-985C-1668-7D49-A95542A1D08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
        <p:nvSpPr>
          <p:cNvPr id="4" name="TextBox 3">
            <a:extLst>
              <a:ext uri="{FF2B5EF4-FFF2-40B4-BE49-F238E27FC236}">
                <a16:creationId xmlns:a16="http://schemas.microsoft.com/office/drawing/2014/main" id="{6BDD9448-BF93-0093-5DA7-81719FEF01D1}"/>
              </a:ext>
            </a:extLst>
          </p:cNvPr>
          <p:cNvSpPr txBox="1">
            <a:spLocks/>
          </p:cNvSpPr>
          <p:nvPr/>
        </p:nvSpPr>
        <p:spPr>
          <a:xfrm>
            <a:off x="596014" y="541362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Head of State      </a:t>
            </a:r>
            <a:r>
              <a:rPr lang="en-GB" sz="1100" dirty="0">
                <a:effectLst/>
                <a:latin typeface="Georgia" panose="02040502050405020303" pitchFamily="18" charset="0"/>
                <a:ea typeface="Open Sans" panose="020B0606030504020204" pitchFamily="34" charset="0"/>
                <a:cs typeface="Open Sans" panose="020B0606030504020204" pitchFamily="34" charset="0"/>
              </a:rPr>
              <a:t>  |  chief public representative of a country, such as the king, queen or president </a:t>
            </a:r>
          </a:p>
        </p:txBody>
      </p:sp>
      <p:cxnSp>
        <p:nvCxnSpPr>
          <p:cNvPr id="5" name="Straight Connector 4">
            <a:extLst>
              <a:ext uri="{FF2B5EF4-FFF2-40B4-BE49-F238E27FC236}">
                <a16:creationId xmlns:a16="http://schemas.microsoft.com/office/drawing/2014/main" id="{AC8C29BF-EBB4-89CC-BEA4-5808A759996B}"/>
              </a:ext>
              <a:ext uri="{C183D7F6-B498-43B3-948B-1728B52AA6E4}">
                <adec:decorative xmlns:adec="http://schemas.microsoft.com/office/drawing/2017/decorative" val="1"/>
              </a:ext>
            </a:extLst>
          </p:cNvPr>
          <p:cNvCxnSpPr>
            <a:cxnSpLocks/>
          </p:cNvCxnSpPr>
          <p:nvPr/>
        </p:nvCxnSpPr>
        <p:spPr>
          <a:xfrm>
            <a:off x="596014" y="571127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21A4C1E-A712-2DC6-F708-1CF6A15692C9}"/>
              </a:ext>
            </a:extLst>
          </p:cNvPr>
          <p:cNvSpPr txBox="1">
            <a:spLocks/>
          </p:cNvSpPr>
          <p:nvPr/>
        </p:nvSpPr>
        <p:spPr>
          <a:xfrm>
            <a:off x="596014" y="5747310"/>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indigenous      </a:t>
            </a:r>
            <a:r>
              <a:rPr lang="en-GB" sz="1100" dirty="0">
                <a:effectLst/>
                <a:latin typeface="Georgia" panose="02040502050405020303" pitchFamily="18" charset="0"/>
                <a:ea typeface="Open Sans" panose="020B0606030504020204" pitchFamily="34" charset="0"/>
                <a:cs typeface="Open Sans" panose="020B0606030504020204" pitchFamily="34" charset="0"/>
              </a:rPr>
              <a:t>  |  first people to live in a place </a:t>
            </a:r>
          </a:p>
        </p:txBody>
      </p:sp>
      <p:cxnSp>
        <p:nvCxnSpPr>
          <p:cNvPr id="8" name="Straight Connector 7">
            <a:extLst>
              <a:ext uri="{FF2B5EF4-FFF2-40B4-BE49-F238E27FC236}">
                <a16:creationId xmlns:a16="http://schemas.microsoft.com/office/drawing/2014/main" id="{175D977D-1B2B-007A-1EC7-1388D102B779}"/>
              </a:ext>
              <a:ext uri="{C183D7F6-B498-43B3-948B-1728B52AA6E4}">
                <adec:decorative xmlns:adec="http://schemas.microsoft.com/office/drawing/2017/decorative" val="1"/>
              </a:ext>
            </a:extLst>
          </p:cNvPr>
          <p:cNvCxnSpPr>
            <a:cxnSpLocks/>
          </p:cNvCxnSpPr>
          <p:nvPr/>
        </p:nvCxnSpPr>
        <p:spPr>
          <a:xfrm>
            <a:off x="596014" y="604495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164893-5DD0-FAAB-C03C-B67AD5002E67}"/>
              </a:ext>
            </a:extLst>
          </p:cNvPr>
          <p:cNvSpPr txBox="1">
            <a:spLocks/>
          </p:cNvSpPr>
          <p:nvPr/>
        </p:nvSpPr>
        <p:spPr>
          <a:xfrm>
            <a:off x="596014" y="608100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inherit   </a:t>
            </a:r>
            <a:r>
              <a:rPr lang="en-GB" sz="1100" dirty="0">
                <a:effectLst/>
                <a:latin typeface="Georgia" panose="02040502050405020303" pitchFamily="18" charset="0"/>
                <a:ea typeface="Open Sans" panose="020B0606030504020204" pitchFamily="34" charset="0"/>
                <a:cs typeface="Open Sans" panose="020B0606030504020204" pitchFamily="34" charset="0"/>
              </a:rPr>
              <a:t>|  given something such as money or a title after the death of the person who owned or held them before </a:t>
            </a:r>
          </a:p>
        </p:txBody>
      </p:sp>
      <p:cxnSp>
        <p:nvCxnSpPr>
          <p:cNvPr id="12" name="Straight Connector 11">
            <a:extLst>
              <a:ext uri="{FF2B5EF4-FFF2-40B4-BE49-F238E27FC236}">
                <a16:creationId xmlns:a16="http://schemas.microsoft.com/office/drawing/2014/main" id="{0F99747E-A925-C79B-5653-FDE30769BFB0}"/>
              </a:ext>
              <a:ext uri="{C183D7F6-B498-43B3-948B-1728B52AA6E4}">
                <adec:decorative xmlns:adec="http://schemas.microsoft.com/office/drawing/2017/decorative" val="1"/>
              </a:ext>
            </a:extLst>
          </p:cNvPr>
          <p:cNvCxnSpPr>
            <a:cxnSpLocks/>
          </p:cNvCxnSpPr>
          <p:nvPr/>
        </p:nvCxnSpPr>
        <p:spPr>
          <a:xfrm>
            <a:off x="596014" y="537758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78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3" name="Title 2">
            <a:extLst>
              <a:ext uri="{FF2B5EF4-FFF2-40B4-BE49-F238E27FC236}">
                <a16:creationId xmlns:a16="http://schemas.microsoft.com/office/drawing/2014/main" id="{18C7799D-2901-D26D-F458-B02484901AC6}"/>
              </a:ext>
            </a:extLst>
          </p:cNvPr>
          <p:cNvSpPr>
            <a:spLocks noGrp="1"/>
          </p:cNvSpPr>
          <p:nvPr>
            <p:ph type="title" idx="4294967295"/>
          </p:nvPr>
        </p:nvSpPr>
        <p:spPr>
          <a:xfrm>
            <a:off x="838200" y="-132556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E6E6E6"/>
                </a:solidFill>
                <a:effectLst/>
                <a:uLnTx/>
                <a:uFillTx/>
                <a:latin typeface="+mj-lt"/>
                <a:ea typeface="+mj-ea"/>
                <a:cs typeface="+mj-cs"/>
              </a:rPr>
              <a:t>VOCABULARY LIST 2</a:t>
            </a:r>
          </a:p>
        </p:txBody>
      </p:sp>
      <p:sp>
        <p:nvSpPr>
          <p:cNvPr id="9" name="Title 8">
            <a:extLst>
              <a:ext uri="{FF2B5EF4-FFF2-40B4-BE49-F238E27FC236}">
                <a16:creationId xmlns:a16="http://schemas.microsoft.com/office/drawing/2014/main" id="{B12204E2-A0DB-3756-FC77-31F68340F65B}"/>
              </a:ext>
            </a:extLst>
          </p:cNvPr>
          <p:cNvSpPr txBox="1">
            <a:spLocks/>
          </p:cNvSpPr>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 </a:t>
            </a:r>
            <a:endPar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121281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Knighthood       </a:t>
            </a:r>
            <a:r>
              <a:rPr lang="en-GB" sz="1100" dirty="0">
                <a:effectLst/>
                <a:latin typeface="Georgia" panose="02040502050405020303" pitchFamily="18" charset="0"/>
                <a:ea typeface="Open Sans" panose="020B0606030504020204" pitchFamily="34" charset="0"/>
                <a:cs typeface="Open Sans" panose="020B0606030504020204" pitchFamily="34" charset="0"/>
              </a:rPr>
              <a:t>  |   title awarded to a man for services to the king or queen; he can then use the title ‘Sir’ before his name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150518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153595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landlord       </a:t>
            </a:r>
            <a:r>
              <a:rPr lang="en-GB" sz="1100" dirty="0">
                <a:effectLst/>
                <a:latin typeface="Georgia" panose="02040502050405020303" pitchFamily="18" charset="0"/>
                <a:ea typeface="Open Sans" panose="020B0606030504020204" pitchFamily="34" charset="0"/>
                <a:cs typeface="Open Sans" panose="020B0606030504020204" pitchFamily="34" charset="0"/>
              </a:rPr>
              <a:t>  |  the owner of land or houses that another person pays rent (money) to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18283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185909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Marquess    </a:t>
            </a:r>
            <a:r>
              <a:rPr lang="en-GB" sz="1100" dirty="0">
                <a:effectLst/>
                <a:latin typeface="Georgia" panose="02040502050405020303" pitchFamily="18" charset="0"/>
                <a:ea typeface="Open Sans" panose="020B0606030504020204" pitchFamily="34" charset="0"/>
                <a:cs typeface="Open Sans" panose="020B0606030504020204" pitchFamily="34" charset="0"/>
              </a:rPr>
              <a:t>|  senior nobleman, above an Earl in rank but below a Duke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215146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21822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military       </a:t>
            </a:r>
            <a:r>
              <a:rPr lang="en-GB" sz="1100" dirty="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247460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250537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militia       </a:t>
            </a:r>
            <a:r>
              <a:rPr lang="en-GB" sz="1100" dirty="0">
                <a:effectLst/>
                <a:latin typeface="Georgia" panose="02040502050405020303" pitchFamily="18" charset="0"/>
                <a:ea typeface="Open Sans" panose="020B0606030504020204" pitchFamily="34" charset="0"/>
                <a:cs typeface="Open Sans" panose="020B0606030504020204" pitchFamily="34" charset="0"/>
              </a:rPr>
              <a:t>  |  military force whose job is to help the regular army in an emergency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27977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282851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MP       </a:t>
            </a:r>
            <a:r>
              <a:rPr lang="en-GB" sz="1100" dirty="0">
                <a:effectLst/>
                <a:latin typeface="Georgia" panose="02040502050405020303" pitchFamily="18" charset="0"/>
                <a:ea typeface="Open Sans" panose="020B0606030504020204" pitchFamily="34" charset="0"/>
                <a:cs typeface="Open Sans" panose="020B0606030504020204" pitchFamily="34" charset="0"/>
              </a:rPr>
              <a:t>  |  short for Member of Parliament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312088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315165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ornamental      </a:t>
            </a:r>
            <a:r>
              <a:rPr lang="en-GB" sz="1100" dirty="0">
                <a:effectLst/>
                <a:latin typeface="Georgia" panose="02040502050405020303" pitchFamily="18" charset="0"/>
                <a:ea typeface="Open Sans" panose="020B0606030504020204" pitchFamily="34" charset="0"/>
                <a:cs typeface="Open Sans" panose="020B0606030504020204" pitchFamily="34" charset="0"/>
              </a:rPr>
              <a:t>  |  used as a decoration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34440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347479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dirty="0">
                <a:effectLst/>
                <a:latin typeface="Georgia" panose="02040502050405020303" pitchFamily="18" charset="0"/>
                <a:ea typeface="Open Sans" panose="020B0606030504020204" pitchFamily="34" charset="0"/>
                <a:cs typeface="Open Sans" panose="020B0606030504020204" pitchFamily="34" charset="0"/>
              </a:rPr>
              <a:t>|  the group of people elected to make and change laws in a country</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376716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37979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parliamentary reform       </a:t>
            </a:r>
            <a:r>
              <a:rPr lang="en-GB" sz="1100" dirty="0">
                <a:effectLst/>
                <a:latin typeface="Georgia" panose="02040502050405020303" pitchFamily="18" charset="0"/>
                <a:ea typeface="Open Sans" panose="020B0606030504020204" pitchFamily="34" charset="0"/>
                <a:cs typeface="Open Sans" panose="020B0606030504020204" pitchFamily="34" charset="0"/>
              </a:rPr>
              <a:t>  |  changes to improve the voting system for Members of Parliament to make it fairer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409030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412107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patron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gives financial or other support to a person or organisation </a:t>
            </a:r>
          </a:p>
        </p:txBody>
      </p:sp>
      <p:pic>
        <p:nvPicPr>
          <p:cNvPr id="4" name="Picture 3">
            <a:extLst>
              <a:ext uri="{FF2B5EF4-FFF2-40B4-BE49-F238E27FC236}">
                <a16:creationId xmlns:a16="http://schemas.microsoft.com/office/drawing/2014/main" id="{4194F720-35FE-31AD-0641-7DC8D2624EA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5" name="TextBox 4">
            <a:extLst>
              <a:ext uri="{FF2B5EF4-FFF2-40B4-BE49-F238E27FC236}">
                <a16:creationId xmlns:a16="http://schemas.microsoft.com/office/drawing/2014/main" id="{36067BD1-BC96-779B-ADD0-ED314ED4D770}"/>
              </a:ext>
            </a:extLst>
          </p:cNvPr>
          <p:cNvSpPr txBox="1">
            <a:spLocks/>
          </p:cNvSpPr>
          <p:nvPr/>
        </p:nvSpPr>
        <p:spPr>
          <a:xfrm>
            <a:off x="596014" y="444421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Plantation of Ulster    </a:t>
            </a:r>
            <a:r>
              <a:rPr lang="en-GB" sz="1100" dirty="0">
                <a:effectLst/>
                <a:latin typeface="Georgia" panose="02040502050405020303" pitchFamily="18" charset="0"/>
                <a:ea typeface="Open Sans" panose="020B0606030504020204" pitchFamily="34" charset="0"/>
                <a:cs typeface="Open Sans" panose="020B0606030504020204" pitchFamily="34" charset="0"/>
              </a:rPr>
              <a:t>  |  colonies in Northern Ireland set up by Protestant settlers from England and Scotland, encouraged by King James I </a:t>
            </a:r>
          </a:p>
        </p:txBody>
      </p:sp>
      <p:cxnSp>
        <p:nvCxnSpPr>
          <p:cNvPr id="6" name="Straight Connector 5">
            <a:extLst>
              <a:ext uri="{FF2B5EF4-FFF2-40B4-BE49-F238E27FC236}">
                <a16:creationId xmlns:a16="http://schemas.microsoft.com/office/drawing/2014/main" id="{FDA5A2C7-1816-47D9-05E4-36BB0590E34F}"/>
              </a:ext>
              <a:ext uri="{C183D7F6-B498-43B3-948B-1728B52AA6E4}">
                <adec:decorative xmlns:adec="http://schemas.microsoft.com/office/drawing/2017/decorative" val="1"/>
              </a:ext>
            </a:extLst>
          </p:cNvPr>
          <p:cNvCxnSpPr>
            <a:cxnSpLocks/>
          </p:cNvCxnSpPr>
          <p:nvPr/>
        </p:nvCxnSpPr>
        <p:spPr>
          <a:xfrm>
            <a:off x="596014" y="473658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4C3238-D17F-63CF-7D40-7B110CFBDB5D}"/>
              </a:ext>
            </a:extLst>
          </p:cNvPr>
          <p:cNvSpPr txBox="1">
            <a:spLocks/>
          </p:cNvSpPr>
          <p:nvPr/>
        </p:nvSpPr>
        <p:spPr>
          <a:xfrm>
            <a:off x="596014" y="4767351"/>
            <a:ext cx="11673741" cy="261610"/>
          </a:xfrm>
          <a:prstGeom prst="rect">
            <a:avLst/>
          </a:prstGeom>
          <a:noFill/>
        </p:spPr>
        <p:txBody>
          <a:bodyPr wrap="square" lIns="91440" tIns="45720" rIns="91440" bIns="45720" rtlCol="0" anchor="t">
            <a:spAutoFit/>
          </a:bodyPr>
          <a:lstStyle/>
          <a:p>
            <a:r>
              <a:rPr lang="en-GB" sz="1100" b="1" dirty="0">
                <a:solidFill>
                  <a:srgbClr val="9D691F"/>
                </a:solidFill>
                <a:effectLst/>
                <a:latin typeface="Georgia"/>
                <a:ea typeface="Open Sans"/>
                <a:cs typeface="Open Sans"/>
              </a:rPr>
              <a:t>pleasure garden      </a:t>
            </a:r>
            <a:r>
              <a:rPr lang="en-GB" sz="1100" dirty="0">
                <a:effectLst/>
                <a:latin typeface="Georgia"/>
                <a:ea typeface="Open Sans"/>
                <a:cs typeface="Open Sans"/>
              </a:rPr>
              <a:t>| large park or garden that is open to the public for enjoyment, leisure activities and entertainment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BF7B9D3E-75FE-D507-7ED9-6A9DFD557E82}"/>
              </a:ext>
              <a:ext uri="{C183D7F6-B498-43B3-948B-1728B52AA6E4}">
                <adec:decorative xmlns:adec="http://schemas.microsoft.com/office/drawing/2017/decorative" val="1"/>
              </a:ext>
            </a:extLst>
          </p:cNvPr>
          <p:cNvCxnSpPr>
            <a:cxnSpLocks/>
          </p:cNvCxnSpPr>
          <p:nvPr/>
        </p:nvCxnSpPr>
        <p:spPr>
          <a:xfrm>
            <a:off x="596014" y="50597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AFC48A-6CBE-CC10-850E-6BB1CE63047F}"/>
              </a:ext>
            </a:extLst>
          </p:cNvPr>
          <p:cNvSpPr txBox="1">
            <a:spLocks/>
          </p:cNvSpPr>
          <p:nvPr/>
        </p:nvSpPr>
        <p:spPr>
          <a:xfrm>
            <a:off x="596014" y="509049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poverty     </a:t>
            </a:r>
            <a:r>
              <a:rPr lang="en-GB" sz="1100" dirty="0">
                <a:effectLst/>
                <a:latin typeface="Georgia" panose="02040502050405020303" pitchFamily="18" charset="0"/>
                <a:ea typeface="Open Sans" panose="020B0606030504020204" pitchFamily="34" charset="0"/>
                <a:cs typeface="Open Sans" panose="020B0606030504020204" pitchFamily="34" charset="0"/>
              </a:rPr>
              <a:t>  |  not having enough money for basic needs such as food, clothing and housing </a:t>
            </a:r>
          </a:p>
        </p:txBody>
      </p:sp>
      <p:cxnSp>
        <p:nvCxnSpPr>
          <p:cNvPr id="13" name="Straight Connector 12">
            <a:extLst>
              <a:ext uri="{FF2B5EF4-FFF2-40B4-BE49-F238E27FC236}">
                <a16:creationId xmlns:a16="http://schemas.microsoft.com/office/drawing/2014/main" id="{509215ED-E4BA-9311-B808-E746A60B3488}"/>
              </a:ext>
              <a:ext uri="{C183D7F6-B498-43B3-948B-1728B52AA6E4}">
                <adec:decorative xmlns:adec="http://schemas.microsoft.com/office/drawing/2017/decorative" val="1"/>
              </a:ext>
            </a:extLst>
          </p:cNvPr>
          <p:cNvCxnSpPr>
            <a:cxnSpLocks/>
          </p:cNvCxnSpPr>
          <p:nvPr/>
        </p:nvCxnSpPr>
        <p:spPr>
          <a:xfrm>
            <a:off x="596014" y="538286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28CBB0-A406-523C-C4C1-1258FDB2D478}"/>
              </a:ext>
            </a:extLst>
          </p:cNvPr>
          <p:cNvSpPr txBox="1">
            <a:spLocks/>
          </p:cNvSpPr>
          <p:nvPr/>
        </p:nvSpPr>
        <p:spPr>
          <a:xfrm>
            <a:off x="596014" y="541363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Privy Councillor     </a:t>
            </a:r>
            <a:r>
              <a:rPr lang="en-GB" sz="1100" dirty="0">
                <a:effectLst/>
                <a:latin typeface="Georgia" panose="02040502050405020303" pitchFamily="18" charset="0"/>
                <a:ea typeface="Open Sans" panose="020B0606030504020204" pitchFamily="34" charset="0"/>
                <a:cs typeface="Open Sans" panose="020B0606030504020204" pitchFamily="34" charset="0"/>
              </a:rPr>
              <a:t>  |   member of the Privy Council, a group of advisors to the king or queen </a:t>
            </a:r>
          </a:p>
        </p:txBody>
      </p:sp>
      <p:cxnSp>
        <p:nvCxnSpPr>
          <p:cNvPr id="15" name="Straight Connector 14">
            <a:extLst>
              <a:ext uri="{FF2B5EF4-FFF2-40B4-BE49-F238E27FC236}">
                <a16:creationId xmlns:a16="http://schemas.microsoft.com/office/drawing/2014/main" id="{919F156E-74EA-39DD-7A9F-23FAB935DA9C}"/>
              </a:ext>
              <a:ext uri="{C183D7F6-B498-43B3-948B-1728B52AA6E4}">
                <adec:decorative xmlns:adec="http://schemas.microsoft.com/office/drawing/2017/decorative" val="1"/>
              </a:ext>
            </a:extLst>
          </p:cNvPr>
          <p:cNvCxnSpPr>
            <a:cxnSpLocks/>
          </p:cNvCxnSpPr>
          <p:nvPr/>
        </p:nvCxnSpPr>
        <p:spPr>
          <a:xfrm>
            <a:off x="596014" y="570600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63633F-0F25-BF2E-960B-3A9FF095D791}"/>
              </a:ext>
            </a:extLst>
          </p:cNvPr>
          <p:cNvSpPr txBox="1">
            <a:spLocks/>
          </p:cNvSpPr>
          <p:nvPr/>
        </p:nvSpPr>
        <p:spPr>
          <a:xfrm>
            <a:off x="596014" y="573677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Provost Marshall     </a:t>
            </a:r>
            <a:r>
              <a:rPr lang="en-GB" sz="1100" dirty="0">
                <a:effectLst/>
                <a:latin typeface="Georgia" panose="02040502050405020303" pitchFamily="18" charset="0"/>
                <a:ea typeface="Open Sans" panose="020B0606030504020204" pitchFamily="34" charset="0"/>
                <a:cs typeface="Open Sans" panose="020B0606030504020204" pitchFamily="34" charset="0"/>
              </a:rPr>
              <a:t>  |  head of the military police </a:t>
            </a:r>
          </a:p>
        </p:txBody>
      </p:sp>
      <p:cxnSp>
        <p:nvCxnSpPr>
          <p:cNvPr id="17" name="Straight Connector 16">
            <a:extLst>
              <a:ext uri="{FF2B5EF4-FFF2-40B4-BE49-F238E27FC236}">
                <a16:creationId xmlns:a16="http://schemas.microsoft.com/office/drawing/2014/main" id="{D35CDA7C-FCB3-38BB-41B6-F4BAE6C13B06}"/>
              </a:ext>
              <a:ext uri="{C183D7F6-B498-43B3-948B-1728B52AA6E4}">
                <adec:decorative xmlns:adec="http://schemas.microsoft.com/office/drawing/2017/decorative" val="1"/>
              </a:ext>
            </a:extLst>
          </p:cNvPr>
          <p:cNvCxnSpPr>
            <a:cxnSpLocks/>
          </p:cNvCxnSpPr>
          <p:nvPr/>
        </p:nvCxnSpPr>
        <p:spPr>
          <a:xfrm>
            <a:off x="596014" y="60291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42E2AF-A27D-9D8D-FE8B-024D896AD0A2}"/>
              </a:ext>
            </a:extLst>
          </p:cNvPr>
          <p:cNvSpPr txBox="1">
            <a:spLocks/>
          </p:cNvSpPr>
          <p:nvPr/>
        </p:nvSpPr>
        <p:spPr>
          <a:xfrm>
            <a:off x="596014" y="6059925"/>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Roman Catholic Church      </a:t>
            </a:r>
            <a:r>
              <a:rPr lang="en-GB" sz="1100" dirty="0">
                <a:effectLst/>
                <a:latin typeface="Georgia" panose="02040502050405020303" pitchFamily="18" charset="0"/>
                <a:ea typeface="Open Sans" panose="020B0606030504020204" pitchFamily="34" charset="0"/>
                <a:cs typeface="Open Sans" panose="020B0606030504020204" pitchFamily="34" charset="0"/>
              </a:rPr>
              <a:t>  |  Christian religion with the Pope as its head </a:t>
            </a:r>
          </a:p>
        </p:txBody>
      </p:sp>
      <p:cxnSp>
        <p:nvCxnSpPr>
          <p:cNvPr id="20" name="Straight Connector 19">
            <a:extLst>
              <a:ext uri="{FF2B5EF4-FFF2-40B4-BE49-F238E27FC236}">
                <a16:creationId xmlns:a16="http://schemas.microsoft.com/office/drawing/2014/main" id="{EEC507FB-A89B-CE90-56A1-F7D608D2A1EF}"/>
              </a:ext>
              <a:ext uri="{C183D7F6-B498-43B3-948B-1728B52AA6E4}">
                <adec:decorative xmlns:adec="http://schemas.microsoft.com/office/drawing/2017/decorative" val="1"/>
              </a:ext>
            </a:extLst>
          </p:cNvPr>
          <p:cNvCxnSpPr>
            <a:cxnSpLocks/>
          </p:cNvCxnSpPr>
          <p:nvPr/>
        </p:nvCxnSpPr>
        <p:spPr>
          <a:xfrm>
            <a:off x="596014" y="441344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53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3" name="Title 2">
            <a:extLst>
              <a:ext uri="{FF2B5EF4-FFF2-40B4-BE49-F238E27FC236}">
                <a16:creationId xmlns:a16="http://schemas.microsoft.com/office/drawing/2014/main" id="{095C9330-3B71-B733-8B9C-32D112784DE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solidFill>
                  <a:srgbClr val="E6E6E6"/>
                </a:solidFill>
              </a:rPr>
              <a:t>VOCABULARY LIST 3</a:t>
            </a:r>
          </a:p>
        </p:txBody>
      </p:sp>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1190575"/>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scandal      </a:t>
            </a:r>
            <a:r>
              <a:rPr lang="en-GB" sz="1100" dirty="0">
                <a:effectLst/>
                <a:latin typeface="Georgia" panose="02040502050405020303" pitchFamily="18" charset="0"/>
                <a:ea typeface="Open Sans" panose="020B0606030504020204" pitchFamily="34" charset="0"/>
                <a:cs typeface="Open Sans" panose="020B0606030504020204" pitchFamily="34" charset="0"/>
              </a:rPr>
              <a:t>  |  action or event that shocks people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15168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1581457"/>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Secretary of State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senior minister in charge of a government department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190770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1972339"/>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Sheriff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represents the king or queen in a county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229858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236322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socialite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is well-known in fashionable society and goes to a lot of parties and social events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26894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2754103"/>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telephonist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operates telephone connections in a large building such as a hotel or office block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30803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3144985"/>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tenant      </a:t>
            </a:r>
            <a:r>
              <a:rPr lang="en-GB" sz="1100" dirty="0">
                <a:effectLst/>
                <a:latin typeface="Georgia" panose="02040502050405020303" pitchFamily="18" charset="0"/>
                <a:ea typeface="Open Sans" panose="020B0606030504020204" pitchFamily="34" charset="0"/>
                <a:cs typeface="Open Sans" panose="020B0606030504020204" pitchFamily="34" charset="0"/>
              </a:rPr>
              <a:t>  |  person who pays rent (money) to live in a house, or to farm on land, owned by someone else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347123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353587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wealthy      </a:t>
            </a:r>
            <a:r>
              <a:rPr lang="en-GB" sz="1100" dirty="0">
                <a:effectLst/>
                <a:latin typeface="Georgia" panose="02040502050405020303" pitchFamily="18" charset="0"/>
                <a:ea typeface="Open Sans" panose="020B0606030504020204" pitchFamily="34" charset="0"/>
                <a:cs typeface="Open Sans" panose="020B0606030504020204" pitchFamily="34" charset="0"/>
              </a:rPr>
              <a:t>  |  a large amount of money, property, land or valuable possessions </a:t>
            </a:r>
          </a:p>
        </p:txBody>
      </p:sp>
      <p:pic>
        <p:nvPicPr>
          <p:cNvPr id="8" name="Picture 7">
            <a:extLst>
              <a:ext uri="{FF2B5EF4-FFF2-40B4-BE49-F238E27FC236}">
                <a16:creationId xmlns:a16="http://schemas.microsoft.com/office/drawing/2014/main" id="{80D3CDC9-AA5A-C4F4-A319-F7BBAB991B7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264811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188857" y="386924"/>
            <a:ext cx="41680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SIR MOYSES HILL</a:t>
            </a:r>
          </a:p>
        </p:txBody>
      </p:sp>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1553 - 1629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Devon</a:t>
            </a:r>
          </a:p>
        </p:txBody>
      </p:sp>
      <p:pic>
        <p:nvPicPr>
          <p:cNvPr id="4" name="Picture 3" descr="A painting of a man in period clothing. He wears a red robe white a large white collar.">
            <a:extLst>
              <a:ext uri="{FF2B5EF4-FFF2-40B4-BE49-F238E27FC236}">
                <a16:creationId xmlns:a16="http://schemas.microsoft.com/office/drawing/2014/main" id="{745DC546-79AB-95CA-2B8F-C788FA5129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596" y="499241"/>
            <a:ext cx="3553714" cy="5243685"/>
          </a:xfrm>
          <a:prstGeom prst="rect">
            <a:avLst/>
          </a:prstGeom>
        </p:spPr>
      </p:pic>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3788816"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key person in the Plantation of Ulster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308598"/>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Moyses had an important role in the </a:t>
            </a:r>
            <a:r>
              <a:rPr lang="en-GB" sz="1100" b="1" dirty="0">
                <a:latin typeface="Georgia" panose="02040502050405020303" pitchFamily="18" charset="0"/>
                <a:ea typeface="Open Sans" panose="020B0606030504020204" pitchFamily="34" charset="0"/>
                <a:cs typeface="Open Sans" panose="020B0606030504020204" pitchFamily="34" charset="0"/>
              </a:rPr>
              <a:t>Plantation of Ulster</a:t>
            </a:r>
            <a:r>
              <a:rPr lang="en-GB" sz="1100" dirty="0">
                <a:latin typeface="Georgia" panose="02040502050405020303" pitchFamily="18" charset="0"/>
                <a:ea typeface="Open Sans" panose="020B0606030504020204" pitchFamily="34" charset="0"/>
                <a:cs typeface="Open Sans" panose="020B0606030504020204" pitchFamily="34" charset="0"/>
              </a:rPr>
              <a:t>. He personally profited from land confiscated from Catholics. The Hill family became very rich and influential as a result.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He came to Ireland with the English army in 1573.</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Became governor of </a:t>
            </a:r>
            <a:r>
              <a:rPr lang="en-GB" sz="1100" dirty="0" err="1">
                <a:latin typeface="Georgia" panose="02040502050405020303" pitchFamily="18" charset="0"/>
                <a:ea typeface="Open Sans" panose="020B0606030504020204" pitchFamily="34" charset="0"/>
                <a:cs typeface="Open Sans" panose="020B0606030504020204" pitchFamily="34" charset="0"/>
              </a:rPr>
              <a:t>Olderfleet</a:t>
            </a:r>
            <a:r>
              <a:rPr lang="en-GB" sz="1100" dirty="0">
                <a:latin typeface="Georgia" panose="02040502050405020303" pitchFamily="18" charset="0"/>
                <a:ea typeface="Open Sans" panose="020B0606030504020204" pitchFamily="34" charset="0"/>
                <a:cs typeface="Open Sans" panose="020B0606030504020204" pitchFamily="34" charset="0"/>
              </a:rPr>
              <a:t> Castle in Larne.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Given land in Larne and Carrickfergus.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Became </a:t>
            </a:r>
            <a:r>
              <a:rPr lang="en-GB" sz="1100" b="1" dirty="0">
                <a:latin typeface="Georgia" panose="02040502050405020303" pitchFamily="18" charset="0"/>
                <a:ea typeface="Open Sans" panose="020B0606030504020204" pitchFamily="34" charset="0"/>
                <a:cs typeface="Open Sans" panose="020B0606030504020204" pitchFamily="34" charset="0"/>
              </a:rPr>
              <a:t>Sheriff</a:t>
            </a:r>
            <a:r>
              <a:rPr lang="en-GB" sz="1100" dirty="0">
                <a:latin typeface="Georgia" panose="02040502050405020303" pitchFamily="18" charset="0"/>
                <a:ea typeface="Open Sans" panose="020B0606030504020204" pitchFamily="34" charset="0"/>
                <a:cs typeface="Open Sans" panose="020B0606030504020204" pitchFamily="34" charset="0"/>
              </a:rPr>
              <a:t> of Carrickfergus in 1591 and later became Mayor.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Received a </a:t>
            </a:r>
            <a:r>
              <a:rPr lang="en-GB" sz="1100" b="1" dirty="0">
                <a:latin typeface="Georgia" panose="02040502050405020303" pitchFamily="18" charset="0"/>
                <a:ea typeface="Open Sans" panose="020B0606030504020204" pitchFamily="34" charset="0"/>
                <a:cs typeface="Open Sans" panose="020B0606030504020204" pitchFamily="34" charset="0"/>
              </a:rPr>
              <a:t>Knighthood</a:t>
            </a:r>
            <a:r>
              <a:rPr lang="en-GB" sz="1100" dirty="0">
                <a:latin typeface="Georgia" panose="02040502050405020303" pitchFamily="18" charset="0"/>
                <a:ea typeface="Open Sans" panose="020B0606030504020204" pitchFamily="34" charset="0"/>
                <a:cs typeface="Open Sans" panose="020B0606030504020204" pitchFamily="34" charset="0"/>
              </a:rPr>
              <a:t> in 1603.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Moyses was </a:t>
            </a:r>
            <a:r>
              <a:rPr lang="en-GB" sz="1100" b="1" dirty="0">
                <a:latin typeface="Georgia"/>
                <a:ea typeface="Open Sans"/>
                <a:cs typeface="Open Sans"/>
              </a:rPr>
              <a:t>elected</a:t>
            </a:r>
            <a:r>
              <a:rPr lang="en-GB" sz="1100" dirty="0">
                <a:latin typeface="Georgia"/>
                <a:ea typeface="Open Sans"/>
                <a:cs typeface="Open Sans"/>
              </a:rPr>
              <a:t> to the Irish </a:t>
            </a:r>
            <a:r>
              <a:rPr lang="en-GB" sz="1100" b="1" dirty="0">
                <a:latin typeface="Georgia"/>
                <a:ea typeface="Open Sans"/>
                <a:cs typeface="Open Sans"/>
              </a:rPr>
              <a:t>Parliament</a:t>
            </a:r>
            <a:r>
              <a:rPr lang="en-GB" sz="1100" dirty="0">
                <a:latin typeface="Georgia"/>
                <a:ea typeface="Open Sans"/>
                <a:cs typeface="Open Sans"/>
              </a:rPr>
              <a:t> as </a:t>
            </a:r>
            <a:r>
              <a:rPr lang="en-GB" sz="1100" b="1" dirty="0">
                <a:latin typeface="Georgia"/>
                <a:ea typeface="Open Sans"/>
                <a:cs typeface="Open Sans"/>
              </a:rPr>
              <a:t>MP</a:t>
            </a:r>
            <a:r>
              <a:rPr lang="en-GB" sz="1100" dirty="0">
                <a:latin typeface="Georgia"/>
                <a:ea typeface="Open Sans"/>
                <a:cs typeface="Open Sans"/>
              </a:rPr>
              <a:t> for County Antrim in 1613. This was the Hill family’s first step into politics.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 was given the tile </a:t>
            </a:r>
            <a:r>
              <a:rPr lang="en-GB" sz="1100" b="1" dirty="0">
                <a:effectLst/>
                <a:latin typeface="Georgia" panose="02040502050405020303" pitchFamily="18" charset="0"/>
                <a:ea typeface="Open Sans" panose="020B0606030504020204" pitchFamily="34" charset="0"/>
                <a:cs typeface="Open Sans" panose="020B0606030504020204" pitchFamily="34" charset="0"/>
              </a:rPr>
              <a:t>Provost Marshall</a:t>
            </a:r>
            <a:r>
              <a:rPr lang="en-GB" sz="1100" dirty="0">
                <a:effectLst/>
                <a:latin typeface="Georgia" panose="02040502050405020303" pitchFamily="18" charset="0"/>
                <a:ea typeface="Open Sans" panose="020B0606030504020204" pitchFamily="34" charset="0"/>
                <a:cs typeface="Open Sans" panose="020B0606030504020204" pitchFamily="34" charset="0"/>
              </a:rPr>
              <a:t> of Ulster which meant he was now head of the </a:t>
            </a:r>
            <a:r>
              <a:rPr lang="en-GB" sz="1100" b="1" dirty="0">
                <a:effectLst/>
                <a:latin typeface="Georgia" panose="02040502050405020303" pitchFamily="18" charset="0"/>
                <a:ea typeface="Open Sans" panose="020B0606030504020204" pitchFamily="34" charset="0"/>
                <a:cs typeface="Open Sans" panose="020B0606030504020204" pitchFamily="34" charset="0"/>
              </a:rPr>
              <a:t>Military</a:t>
            </a:r>
            <a:r>
              <a:rPr lang="en-GB" sz="1100" dirty="0">
                <a:effectLst/>
                <a:latin typeface="Georgia" panose="02040502050405020303" pitchFamily="18" charset="0"/>
                <a:ea typeface="Open Sans" panose="020B0606030504020204" pitchFamily="34" charset="0"/>
                <a:cs typeface="Open Sans" panose="020B0606030504020204" pitchFamily="34" charset="0"/>
              </a:rPr>
              <a:t> Police. He was formally pardoned by King James I in 1617.</a:t>
            </a: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123658"/>
          </a:xfrm>
          <a:prstGeom prst="rect">
            <a:avLst/>
          </a:prstGeom>
          <a:noFill/>
        </p:spPr>
        <p:txBody>
          <a:bodyPr wrap="square" lIns="91440" tIns="45720" rIns="91440" bIns="45720" rtlCol="0" anchor="t">
            <a:spAutoFit/>
          </a:bodyPr>
          <a:lstStyle/>
          <a:p>
            <a:pPr defTabSz="144000"/>
            <a:r>
              <a:rPr lang="en-GB" sz="1100" dirty="0">
                <a:latin typeface="Georgia"/>
                <a:ea typeface="Open Sans"/>
                <a:cs typeface="Open Sans"/>
              </a:rPr>
              <a:t>T</a:t>
            </a:r>
            <a:r>
              <a:rPr lang="en-GB" sz="1100" dirty="0">
                <a:effectLst/>
                <a:latin typeface="Georgia"/>
                <a:ea typeface="Open Sans"/>
                <a:cs typeface="Open Sans"/>
              </a:rPr>
              <a:t>his meant he was forgiven in advance </a:t>
            </a:r>
            <a:r>
              <a:rPr lang="en-GB" sz="1100" dirty="0">
                <a:latin typeface="Georgia"/>
                <a:ea typeface="Open Sans"/>
                <a:cs typeface="Open Sans"/>
              </a:rPr>
              <a:t>for </a:t>
            </a:r>
            <a:r>
              <a:rPr lang="en-GB" sz="1100" dirty="0">
                <a:effectLst/>
                <a:latin typeface="Georgia"/>
                <a:ea typeface="Open Sans"/>
                <a:cs typeface="Open Sans"/>
              </a:rPr>
              <a:t>any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a:ea typeface="Open Sans"/>
                <a:cs typeface="Open Sans"/>
              </a:rPr>
              <a:t>murders of innocent people that he might commit, as part of his role.</a:t>
            </a:r>
            <a:r>
              <a:rPr lang="en-GB" sz="1100" dirty="0">
                <a:latin typeface="Georgia"/>
                <a:ea typeface="Open Sans"/>
                <a:cs typeface="Open Sans"/>
              </a:rPr>
              <a:t>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Moyses settled in Ulster and bought land in County Antrim and in County Down. He created a large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estate</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that included the village then known as </a:t>
            </a:r>
            <a:r>
              <a:rPr lang="en-GB" sz="1100" dirty="0" err="1">
                <a:effectLst/>
                <a:latin typeface="Georgia" panose="02040502050405020303" pitchFamily="18" charset="0"/>
                <a:ea typeface="Open Sans Semibold" panose="020B0606030504020204" pitchFamily="34" charset="0"/>
                <a:cs typeface="Open Sans Semibold" panose="020B0606030504020204" pitchFamily="34" charset="0"/>
              </a:rPr>
              <a:t>Cromlyn</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owned by the Magennis clan. </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err="1">
                <a:effectLst/>
                <a:latin typeface="Georgia" panose="02040502050405020303" pitchFamily="18" charset="0"/>
                <a:ea typeface="Open Sans Semibold" panose="020B0606030504020204" pitchFamily="34" charset="0"/>
                <a:cs typeface="Open Sans Semibold" panose="020B0606030504020204" pitchFamily="34" charset="0"/>
              </a:rPr>
              <a:t>Cromlyn</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was later renamed Hillsborough after his family. Hillsborough Castle was built there in the </a:t>
            </a:r>
            <a:b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b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mid-1700s. </a:t>
            </a:r>
          </a:p>
        </p:txBody>
      </p:sp>
      <p:sp>
        <p:nvSpPr>
          <p:cNvPr id="27" name="TextBox 26">
            <a:extLst>
              <a:ext uri="{FF2B5EF4-FFF2-40B4-BE49-F238E27FC236}">
                <a16:creationId xmlns:a16="http://schemas.microsoft.com/office/drawing/2014/main" id="{7F4955FB-88D0-29C1-C73D-B9AD04116A33}"/>
              </a:ext>
            </a:extLst>
          </p:cNvPr>
          <p:cNvSpPr txBox="1"/>
          <p:nvPr/>
        </p:nvSpPr>
        <p:spPr>
          <a:xfrm>
            <a:off x="9381019" y="3269944"/>
            <a:ext cx="2440412" cy="1446550"/>
          </a:xfrm>
          <a:prstGeom prst="rect">
            <a:avLst/>
          </a:prstGeom>
          <a:noFill/>
        </p:spPr>
        <p:txBody>
          <a:bodyPr wrap="square">
            <a:spAutoFit/>
          </a:bodyPr>
          <a:lstStyle/>
          <a:p>
            <a:pPr algn="r"/>
            <a:r>
              <a:rPr lang="en-GB" sz="1100" i="1" dirty="0">
                <a:solidFill>
                  <a:srgbClr val="9D691F"/>
                </a:solidFill>
                <a:latin typeface="Georgia" panose="02040502050405020303" pitchFamily="18" charset="0"/>
              </a:rPr>
              <a:t>‘An implacable persecutor of the Catholics and an ever-willing instrument in carrying out the detestable policy of King James I’ </a:t>
            </a:r>
          </a:p>
          <a:p>
            <a:pPr algn="r"/>
            <a:endParaRPr lang="en-GB" sz="1100" i="1" dirty="0">
              <a:solidFill>
                <a:srgbClr val="9D691F"/>
              </a:solidFill>
              <a:latin typeface="Georgia" panose="02040502050405020303" pitchFamily="18" charset="0"/>
            </a:endParaRPr>
          </a:p>
          <a:p>
            <a:pPr algn="r"/>
            <a:r>
              <a:rPr lang="en-GB" sz="1100" dirty="0">
                <a:solidFill>
                  <a:srgbClr val="9D691F"/>
                </a:solidFill>
                <a:latin typeface="Georgia" panose="02040502050405020303" pitchFamily="18" charset="0"/>
              </a:rPr>
              <a:t>Father Donatus Mooney </a:t>
            </a:r>
            <a:br>
              <a:rPr lang="en-GB" sz="1100" dirty="0">
                <a:solidFill>
                  <a:srgbClr val="9D691F"/>
                </a:solidFill>
                <a:latin typeface="Georgia" panose="02040502050405020303" pitchFamily="18" charset="0"/>
              </a:rPr>
            </a:br>
            <a:r>
              <a:rPr lang="en-GB" sz="1100" dirty="0">
                <a:solidFill>
                  <a:srgbClr val="9D691F"/>
                </a:solidFill>
                <a:latin typeface="Georgia" panose="02040502050405020303" pitchFamily="18" charset="0"/>
              </a:rPr>
              <a:t>writing about Moyses Hill </a:t>
            </a:r>
            <a:br>
              <a:rPr lang="en-GB" sz="1100" dirty="0">
                <a:solidFill>
                  <a:srgbClr val="9D691F"/>
                </a:solidFill>
                <a:latin typeface="Georgia" panose="02040502050405020303" pitchFamily="18" charset="0"/>
              </a:rPr>
            </a:br>
            <a:r>
              <a:rPr lang="en-GB" sz="1100" dirty="0">
                <a:solidFill>
                  <a:srgbClr val="9D691F"/>
                </a:solidFill>
                <a:latin typeface="Georgia" panose="02040502050405020303" pitchFamily="18" charset="0"/>
              </a:rPr>
              <a:t>during his lifetime. </a:t>
            </a:r>
            <a:endParaRPr lang="en-GB" sz="1100" dirty="0">
              <a:solidFill>
                <a:srgbClr val="9D691F"/>
              </a:solidFill>
              <a:effectLst/>
              <a:latin typeface="Georgia" panose="02040502050405020303" pitchFamily="18" charset="0"/>
            </a:endParaRPr>
          </a:p>
        </p:txBody>
      </p:sp>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8839" y="4021111"/>
            <a:ext cx="2292935" cy="2292935"/>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8056379" y="4947926"/>
            <a:ext cx="2257854" cy="430887"/>
          </a:xfrm>
          <a:prstGeom prst="rect">
            <a:avLst/>
          </a:prstGeom>
          <a:noFill/>
        </p:spPr>
        <p:txBody>
          <a:bodyPr wrap="square" rtlCol="0">
            <a:spAutoFit/>
          </a:bodyPr>
          <a:lstStyle/>
          <a:p>
            <a:pPr algn="ctr"/>
            <a:r>
              <a:rPr lang="en-GB" sz="1100" dirty="0">
                <a:effectLst/>
                <a:latin typeface="Georgia" panose="02040502050405020303" pitchFamily="18" charset="0"/>
              </a:rPr>
              <a:t>The only portrait we have of him was painted after his death. </a:t>
            </a:r>
          </a:p>
        </p:txBody>
      </p:sp>
      <p:sp>
        <p:nvSpPr>
          <p:cNvPr id="28" name="TextBox 27">
            <a:extLst>
              <a:ext uri="{FF2B5EF4-FFF2-40B4-BE49-F238E27FC236}">
                <a16:creationId xmlns:a16="http://schemas.microsoft.com/office/drawing/2014/main" id="{E13E78C5-5D99-3019-E2BE-47C2FEAA5AF3}"/>
              </a:ext>
            </a:extLst>
          </p:cNvPr>
          <p:cNvSpPr txBox="1"/>
          <p:nvPr/>
        </p:nvSpPr>
        <p:spPr>
          <a:xfrm>
            <a:off x="524956" y="5532129"/>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5" name="Rectangle 4">
            <a:extLst>
              <a:ext uri="{FF2B5EF4-FFF2-40B4-BE49-F238E27FC236}">
                <a16:creationId xmlns:a16="http://schemas.microsoft.com/office/drawing/2014/main" id="{260FA339-CBAE-BDC8-FAAC-47C19B5B2F4B}"/>
              </a:ext>
              <a:ext uri="{C183D7F6-B498-43B3-948B-1728B52AA6E4}">
                <adec:decorative xmlns:adec="http://schemas.microsoft.com/office/drawing/2017/decorative" val="1"/>
              </a:ext>
            </a:extLst>
          </p:cNvPr>
          <p:cNvSpPr/>
          <p:nvPr/>
        </p:nvSpPr>
        <p:spPr>
          <a:xfrm>
            <a:off x="4290638" y="4671549"/>
            <a:ext cx="3560620" cy="16670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EAB93B-303B-36D7-ACD4-7A0BCB769499}"/>
              </a:ext>
              <a:ext uri="{C183D7F6-B498-43B3-948B-1728B52AA6E4}">
                <adec:decorative xmlns:adec="http://schemas.microsoft.com/office/drawing/2017/decorative" val="1"/>
              </a:ext>
            </a:extLst>
          </p:cNvPr>
          <p:cNvSpPr txBox="1"/>
          <p:nvPr/>
        </p:nvSpPr>
        <p:spPr>
          <a:xfrm>
            <a:off x="4361154" y="474689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483B45DC-F08A-B6C9-3477-1D75BF03D008}"/>
              </a:ext>
              <a:ext uri="{C183D7F6-B498-43B3-948B-1728B52AA6E4}">
                <adec:decorative xmlns:adec="http://schemas.microsoft.com/office/drawing/2017/decorative" val="1"/>
              </a:ext>
            </a:extLst>
          </p:cNvPr>
          <p:cNvSpPr txBox="1"/>
          <p:nvPr/>
        </p:nvSpPr>
        <p:spPr>
          <a:xfrm>
            <a:off x="4355198" y="519526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1" name="TextBox 20">
            <a:extLst>
              <a:ext uri="{FF2B5EF4-FFF2-40B4-BE49-F238E27FC236}">
                <a16:creationId xmlns:a16="http://schemas.microsoft.com/office/drawing/2014/main" id="{D3B96060-6EE5-1A30-F5B5-2724F3254116}"/>
              </a:ext>
              <a:ext uri="{C183D7F6-B498-43B3-948B-1728B52AA6E4}">
                <adec:decorative xmlns:adec="http://schemas.microsoft.com/office/drawing/2017/decorative" val="1"/>
              </a:ext>
            </a:extLst>
          </p:cNvPr>
          <p:cNvSpPr txBox="1"/>
          <p:nvPr/>
        </p:nvSpPr>
        <p:spPr>
          <a:xfrm>
            <a:off x="4355198" y="582054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29" name="Straight Connector 28">
            <a:extLst>
              <a:ext uri="{FF2B5EF4-FFF2-40B4-BE49-F238E27FC236}">
                <a16:creationId xmlns:a16="http://schemas.microsoft.com/office/drawing/2014/main" id="{2F0577B1-137B-479A-9E26-3130C7A48910}"/>
              </a:ext>
              <a:ext uri="{C183D7F6-B498-43B3-948B-1728B52AA6E4}">
                <adec:decorative xmlns:adec="http://schemas.microsoft.com/office/drawing/2017/decorative" val="1"/>
              </a:ext>
            </a:extLst>
          </p:cNvPr>
          <p:cNvCxnSpPr>
            <a:cxnSpLocks/>
          </p:cNvCxnSpPr>
          <p:nvPr/>
        </p:nvCxnSpPr>
        <p:spPr>
          <a:xfrm>
            <a:off x="4421688" y="5175699"/>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E5C4BA-6D55-7C27-928B-3CB1199665B8}"/>
              </a:ext>
              <a:ext uri="{C183D7F6-B498-43B3-948B-1728B52AA6E4}">
                <adec:decorative xmlns:adec="http://schemas.microsoft.com/office/drawing/2017/decorative" val="1"/>
              </a:ext>
            </a:extLst>
          </p:cNvPr>
          <p:cNvCxnSpPr>
            <a:cxnSpLocks/>
          </p:cNvCxnSpPr>
          <p:nvPr/>
        </p:nvCxnSpPr>
        <p:spPr>
          <a:xfrm>
            <a:off x="4421688" y="579167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00C8EA4-CADC-7082-CC83-06893F99275A}"/>
              </a:ext>
            </a:extLst>
          </p:cNvPr>
          <p:cNvSpPr txBox="1"/>
          <p:nvPr/>
        </p:nvSpPr>
        <p:spPr>
          <a:xfrm>
            <a:off x="4646542" y="4735357"/>
            <a:ext cx="3038176" cy="430887"/>
          </a:xfrm>
          <a:prstGeom prst="rect">
            <a:avLst/>
          </a:prstGeom>
          <a:noFill/>
        </p:spPr>
        <p:txBody>
          <a:bodyPr wrap="square" rtlCol="0">
            <a:spAutoFit/>
          </a:bodyPr>
          <a:lstStyle/>
          <a:p>
            <a:r>
              <a:rPr lang="en-GB" sz="1100" dirty="0">
                <a:effectLst/>
                <a:latin typeface="Georgia" panose="02040502050405020303" pitchFamily="18" charset="0"/>
              </a:rPr>
              <a:t>What clues are there in the portrait that it was painted after Moyses Hill’s death? </a:t>
            </a:r>
          </a:p>
        </p:txBody>
      </p:sp>
      <p:sp>
        <p:nvSpPr>
          <p:cNvPr id="32" name="TextBox 31">
            <a:extLst>
              <a:ext uri="{FF2B5EF4-FFF2-40B4-BE49-F238E27FC236}">
                <a16:creationId xmlns:a16="http://schemas.microsoft.com/office/drawing/2014/main" id="{25F89721-C1CC-734A-2F83-43CF3467B871}"/>
              </a:ext>
            </a:extLst>
          </p:cNvPr>
          <p:cNvSpPr txBox="1"/>
          <p:nvPr/>
        </p:nvSpPr>
        <p:spPr>
          <a:xfrm>
            <a:off x="4640586" y="5183728"/>
            <a:ext cx="3038176" cy="600164"/>
          </a:xfrm>
          <a:prstGeom prst="rect">
            <a:avLst/>
          </a:prstGeom>
          <a:noFill/>
        </p:spPr>
        <p:txBody>
          <a:bodyPr wrap="square" rtlCol="0">
            <a:spAutoFit/>
          </a:bodyPr>
          <a:lstStyle/>
          <a:p>
            <a:r>
              <a:rPr lang="en-GB" sz="1100" dirty="0">
                <a:effectLst/>
                <a:latin typeface="Georgia" panose="02040502050405020303" pitchFamily="18" charset="0"/>
              </a:rPr>
              <a:t>The Hill family motto is: “Through God and the Sword I have obtained”. Do you think this is a good description of Moyses Hill’s life? </a:t>
            </a:r>
          </a:p>
        </p:txBody>
      </p:sp>
      <p:sp>
        <p:nvSpPr>
          <p:cNvPr id="33" name="TextBox 32">
            <a:extLst>
              <a:ext uri="{FF2B5EF4-FFF2-40B4-BE49-F238E27FC236}">
                <a16:creationId xmlns:a16="http://schemas.microsoft.com/office/drawing/2014/main" id="{CB095161-08B5-4B21-F03F-9C9CEC17F7B4}"/>
              </a:ext>
            </a:extLst>
          </p:cNvPr>
          <p:cNvSpPr txBox="1"/>
          <p:nvPr/>
        </p:nvSpPr>
        <p:spPr>
          <a:xfrm>
            <a:off x="4640586" y="5809008"/>
            <a:ext cx="3038176" cy="430887"/>
          </a:xfrm>
          <a:prstGeom prst="rect">
            <a:avLst/>
          </a:prstGeom>
          <a:noFill/>
        </p:spPr>
        <p:txBody>
          <a:bodyPr wrap="square" rtlCol="0">
            <a:spAutoFit/>
          </a:bodyPr>
          <a:lstStyle/>
          <a:p>
            <a:r>
              <a:rPr lang="en-GB" sz="1100" dirty="0">
                <a:effectLst/>
                <a:latin typeface="Georgia" panose="02040502050405020303" pitchFamily="18" charset="0"/>
              </a:rPr>
              <a:t>Do you think Father Donatus Mooney’s description is reliable? </a:t>
            </a:r>
          </a:p>
        </p:txBody>
      </p:sp>
    </p:spTree>
    <p:extLst>
      <p:ext uri="{BB962C8B-B14F-4D97-AF65-F5344CB8AC3E}">
        <p14:creationId xmlns:p14="http://schemas.microsoft.com/office/powerpoint/2010/main" val="333398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WILLS HILL</a:t>
            </a:r>
          </a:p>
        </p:txBody>
      </p:sp>
      <p:pic>
        <p:nvPicPr>
          <p:cNvPr id="4" name="Picture 3" descr="A painting of a man in period clothing. He wears a black coat and yellow shirt.">
            <a:extLst>
              <a:ext uri="{FF2B5EF4-FFF2-40B4-BE49-F238E27FC236}">
                <a16:creationId xmlns:a16="http://schemas.microsoft.com/office/drawing/2014/main" id="{7AD98AFA-D7B3-BB82-877E-F8534DA36E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91" t="9292" r="9573" b="772"/>
          <a:stretch/>
        </p:blipFill>
        <p:spPr>
          <a:xfrm>
            <a:off x="510596" y="496262"/>
            <a:ext cx="3564287" cy="5229955"/>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1718 - 1793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Gloucestershire</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7262408"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1st Marquess of Downshire</a:t>
            </a:r>
          </a:p>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Politician, patron of the arts and developer of Hillsborough</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Wills was the second son of Trevor Hill, 1st Viscount of Hillsborough, and his wife, Mary. Wills Hill’s nickname was the Black Earl.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Went to Winchester School in England but was often at Hillsborough.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Married Lady Margaretta Fitzgerald in 1747.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They had five children, but two of them didn’t survive childhood.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Began his political career aged 23. Wrote a ‘Proposal for Uniting the Kingdoms of Great Britain and Ireland’ in 1751. Appointed </a:t>
            </a:r>
            <a:r>
              <a:rPr lang="en-GB" sz="1100" b="1" dirty="0">
                <a:latin typeface="Georgia" panose="02040502050405020303" pitchFamily="18" charset="0"/>
                <a:ea typeface="Open Sans" panose="020B0606030504020204" pitchFamily="34" charset="0"/>
                <a:cs typeface="Open Sans" panose="020B0606030504020204" pitchFamily="34" charset="0"/>
              </a:rPr>
              <a:t>Privy Councillor</a:t>
            </a:r>
            <a:r>
              <a:rPr lang="en-GB" sz="1100" dirty="0">
                <a:latin typeface="Georgia" panose="02040502050405020303" pitchFamily="18" charset="0"/>
                <a:ea typeface="Open Sans" panose="020B0606030504020204" pitchFamily="34" charset="0"/>
                <a:cs typeface="Open Sans" panose="020B0606030504020204" pitchFamily="34" charset="0"/>
              </a:rPr>
              <a:t> and </a:t>
            </a:r>
            <a:r>
              <a:rPr lang="en-GB" sz="1100" b="1" dirty="0">
                <a:latin typeface="Georgia" panose="02040502050405020303" pitchFamily="18" charset="0"/>
                <a:ea typeface="Open Sans" panose="020B0606030504020204" pitchFamily="34" charset="0"/>
                <a:cs typeface="Open Sans" panose="020B0606030504020204" pitchFamily="34" charset="0"/>
              </a:rPr>
              <a:t>Comptroller</a:t>
            </a:r>
            <a:r>
              <a:rPr lang="en-GB" sz="1100" dirty="0">
                <a:latin typeface="Georgia" panose="02040502050405020303" pitchFamily="18" charset="0"/>
                <a:ea typeface="Open Sans" panose="020B0606030504020204" pitchFamily="34" charset="0"/>
                <a:cs typeface="Open Sans" panose="020B0606030504020204" pitchFamily="34" charset="0"/>
              </a:rPr>
              <a:t> of the household of King George II in 1754. Known as a powerful speaker in parliament. In 1768 he became the first </a:t>
            </a:r>
            <a:r>
              <a:rPr lang="en-GB" sz="1100" b="1" dirty="0">
                <a:latin typeface="Georgia" panose="02040502050405020303" pitchFamily="18" charset="0"/>
                <a:ea typeface="Open Sans" panose="020B0606030504020204" pitchFamily="34" charset="0"/>
                <a:cs typeface="Open Sans" panose="020B0606030504020204" pitchFamily="34" charset="0"/>
              </a:rPr>
              <a:t>Secretary of State</a:t>
            </a:r>
            <a:r>
              <a:rPr lang="en-GB" sz="1100" dirty="0">
                <a:latin typeface="Georgia" panose="02040502050405020303" pitchFamily="18" charset="0"/>
                <a:ea typeface="Open Sans" panose="020B0606030504020204" pitchFamily="34" charset="0"/>
                <a:cs typeface="Open Sans" panose="020B0606030504020204" pitchFamily="34" charset="0"/>
              </a:rPr>
              <a:t> for the British Colonies in North America.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In 1744, he started to develop Hillsborough into a modern </a:t>
            </a:r>
            <a:r>
              <a:rPr lang="en-GB" sz="1100" b="1" dirty="0">
                <a:effectLst/>
                <a:latin typeface="Georgia" panose="02040502050405020303" pitchFamily="18" charset="0"/>
                <a:ea typeface="Open Sans" panose="020B0606030504020204" pitchFamily="34" charset="0"/>
                <a:cs typeface="Open Sans" panose="020B0606030504020204" pitchFamily="34" charset="0"/>
              </a:rPr>
              <a:t>Georgian</a:t>
            </a:r>
            <a:r>
              <a:rPr lang="en-GB" sz="1100" dirty="0">
                <a:effectLst/>
                <a:latin typeface="Georgia" panose="02040502050405020303" pitchFamily="18" charset="0"/>
                <a:ea typeface="Open Sans" panose="020B0606030504020204" pitchFamily="34" charset="0"/>
                <a:cs typeface="Open Sans" panose="020B0606030504020204" pitchFamily="34" charset="0"/>
              </a:rPr>
              <a:t> town. </a:t>
            </a:r>
          </a:p>
        </p:txBody>
      </p:sp>
      <p:pic>
        <p:nvPicPr>
          <p:cNvPr id="47" name="Picture 46">
            <a:extLst>
              <a:ext uri="{FF2B5EF4-FFF2-40B4-BE49-F238E27FC236}">
                <a16:creationId xmlns:a16="http://schemas.microsoft.com/office/drawing/2014/main" id="{AFF0CBA8-16E7-5C6A-7B37-4C6FF3C6B76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64148" y="3744664"/>
            <a:ext cx="2292935" cy="2292935"/>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8769369" y="4675688"/>
            <a:ext cx="1682493" cy="430887"/>
          </a:xfrm>
          <a:prstGeom prst="rect">
            <a:avLst/>
          </a:prstGeom>
          <a:noFill/>
        </p:spPr>
        <p:txBody>
          <a:bodyPr wrap="square" rtlCol="0">
            <a:spAutoFit/>
          </a:bodyPr>
          <a:lstStyle/>
          <a:p>
            <a:pPr algn="ctr"/>
            <a:r>
              <a:rPr lang="en-GB" sz="1100" dirty="0">
                <a:effectLst/>
                <a:latin typeface="Georgia" panose="02040502050405020303" pitchFamily="18" charset="0"/>
              </a:rPr>
              <a:t>His favourite luxury food was turtle. </a:t>
            </a:r>
          </a:p>
        </p:txBody>
      </p:sp>
      <p:sp>
        <p:nvSpPr>
          <p:cNvPr id="12" name="Rectangle 11">
            <a:extLst>
              <a:ext uri="{FF2B5EF4-FFF2-40B4-BE49-F238E27FC236}">
                <a16:creationId xmlns:a16="http://schemas.microsoft.com/office/drawing/2014/main" id="{E64E74A8-EFA1-0905-0185-3158DA6ECFCE}"/>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D88A1-7ACB-6EC5-FF29-F93AD0C7A520}"/>
              </a:ext>
            </a:extLst>
          </p:cNvPr>
          <p:cNvSpPr txBox="1"/>
          <p:nvPr/>
        </p:nvSpPr>
        <p:spPr>
          <a:xfrm>
            <a:off x="4629234" y="5134859"/>
            <a:ext cx="3044132" cy="430887"/>
          </a:xfrm>
          <a:prstGeom prst="rect">
            <a:avLst/>
          </a:prstGeom>
          <a:noFill/>
        </p:spPr>
        <p:txBody>
          <a:bodyPr wrap="square" rtlCol="0">
            <a:spAutoFit/>
          </a:bodyPr>
          <a:lstStyle/>
          <a:p>
            <a:r>
              <a:rPr lang="en-GB" sz="1100" dirty="0">
                <a:latin typeface="Georgia" panose="02040502050405020303" pitchFamily="18" charset="0"/>
                <a:ea typeface="Open Sans" panose="020B0606030504020204" pitchFamily="34" charset="0"/>
                <a:cs typeface="Open Sans" panose="020B0606030504020204" pitchFamily="34" charset="0"/>
              </a:rPr>
              <a:t>Looking at his portrait, how would you describe Wills Hill</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14" name="TextBox 13">
            <a:extLst>
              <a:ext uri="{FF2B5EF4-FFF2-40B4-BE49-F238E27FC236}">
                <a16:creationId xmlns:a16="http://schemas.microsoft.com/office/drawing/2014/main" id="{4B211197-1440-6ABE-9873-E5B1A80E088D}"/>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5343910-726F-C7F6-5C42-6FE85492193C}"/>
              </a:ext>
            </a:extLst>
          </p:cNvPr>
          <p:cNvSpPr txBox="1"/>
          <p:nvPr/>
        </p:nvSpPr>
        <p:spPr>
          <a:xfrm>
            <a:off x="4629234" y="5838618"/>
            <a:ext cx="3038176" cy="430887"/>
          </a:xfrm>
          <a:prstGeom prst="rect">
            <a:avLst/>
          </a:prstGeom>
          <a:noFill/>
        </p:spPr>
        <p:txBody>
          <a:bodyPr wrap="square" rtlCol="0">
            <a:spAutoFit/>
          </a:bodyPr>
          <a:lstStyle/>
          <a:p>
            <a:r>
              <a:rPr lang="en-GB" sz="1100" dirty="0">
                <a:effectLst/>
                <a:latin typeface="Georgia" panose="02040502050405020303" pitchFamily="18" charset="0"/>
              </a:rPr>
              <a:t>Is there any evidence in the biography that makes you have a different view of him? </a:t>
            </a:r>
          </a:p>
        </p:txBody>
      </p:sp>
      <p:sp>
        <p:nvSpPr>
          <p:cNvPr id="16" name="TextBox 15">
            <a:extLst>
              <a:ext uri="{FF2B5EF4-FFF2-40B4-BE49-F238E27FC236}">
                <a16:creationId xmlns:a16="http://schemas.microsoft.com/office/drawing/2014/main" id="{EC8C46F4-A9A4-8EBC-5337-ABE5E13D6105}"/>
              </a:ext>
              <a:ext uri="{C183D7F6-B498-43B3-948B-1728B52AA6E4}">
                <adec:decorative xmlns:adec="http://schemas.microsoft.com/office/drawing/2017/decorative" val="1"/>
              </a:ext>
            </a:extLst>
          </p:cNvPr>
          <p:cNvSpPr txBox="1"/>
          <p:nvPr/>
        </p:nvSpPr>
        <p:spPr>
          <a:xfrm>
            <a:off x="4343846" y="585015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7" name="Straight Connector 16">
            <a:extLst>
              <a:ext uri="{FF2B5EF4-FFF2-40B4-BE49-F238E27FC236}">
                <a16:creationId xmlns:a16="http://schemas.microsoft.com/office/drawing/2014/main" id="{26DFA4CC-047D-6D58-EA41-44283020E80F}"/>
              </a:ext>
              <a:ext uri="{C183D7F6-B498-43B3-948B-1728B52AA6E4}">
                <adec:decorative xmlns:adec="http://schemas.microsoft.com/office/drawing/2017/decorative" val="1"/>
              </a:ext>
            </a:extLst>
          </p:cNvPr>
          <p:cNvCxnSpPr>
            <a:cxnSpLocks/>
          </p:cNvCxnSpPr>
          <p:nvPr/>
        </p:nvCxnSpPr>
        <p:spPr>
          <a:xfrm>
            <a:off x="4410336" y="5767531"/>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13E78C5-5D99-3019-E2BE-47C2FEAA5AF3}"/>
              </a:ext>
              <a:ext uri="{C183D7F6-B498-43B3-948B-1728B52AA6E4}">
                <adec:decorative xmlns:adec="http://schemas.microsoft.com/office/drawing/2017/decorative" val="1"/>
              </a:ext>
            </a:extLst>
          </p:cNvPr>
          <p:cNvSpPr txBox="1"/>
          <p:nvPr/>
        </p:nvSpPr>
        <p:spPr>
          <a:xfrm>
            <a:off x="514323" y="5521496"/>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2" name="TextBox 1">
            <a:extLst>
              <a:ext uri="{FF2B5EF4-FFF2-40B4-BE49-F238E27FC236}">
                <a16:creationId xmlns:a16="http://schemas.microsoft.com/office/drawing/2014/main" id="{D97A6E6C-E98C-0171-798C-512A52845CB3}"/>
              </a:ext>
            </a:extLst>
          </p:cNvPr>
          <p:cNvSpPr txBox="1"/>
          <p:nvPr/>
        </p:nvSpPr>
        <p:spPr>
          <a:xfrm>
            <a:off x="7981448" y="1362951"/>
            <a:ext cx="3618440" cy="2292935"/>
          </a:xfrm>
          <a:prstGeom prst="rect">
            <a:avLst/>
          </a:prstGeom>
          <a:noFill/>
        </p:spPr>
        <p:txBody>
          <a:bodyPr wrap="square" rtlCol="0">
            <a:spAutoFit/>
          </a:bodyPr>
          <a:lstStyle/>
          <a:p>
            <a:pPr defTabSz="144000"/>
            <a:r>
              <a:rPr lang="en-GB" sz="1100" dirty="0">
                <a:effectLst/>
                <a:latin typeface="Georgia"/>
                <a:ea typeface="Open Sans"/>
                <a:cs typeface="Open Sans"/>
              </a:rPr>
              <a:t>He was responsible for building many key features</a:t>
            </a:r>
            <a:r>
              <a:rPr lang="en-GB" sz="1100" dirty="0">
                <a:latin typeface="Georgia"/>
                <a:ea typeface="Open Sans"/>
                <a:cs typeface="Open Sans"/>
              </a:rPr>
              <a:t> </a:t>
            </a:r>
            <a:r>
              <a:rPr lang="en-GB" sz="1100" dirty="0">
                <a:effectLst/>
                <a:latin typeface="Georgia"/>
                <a:ea typeface="Open Sans"/>
                <a:cs typeface="Open Sans"/>
              </a:rPr>
              <a:t>, including the Castle.</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 rebuilt the church and created a </a:t>
            </a:r>
            <a:r>
              <a:rPr lang="en-GB" sz="1100" b="1" dirty="0">
                <a:effectLst/>
                <a:latin typeface="Georgia" panose="02040502050405020303" pitchFamily="18" charset="0"/>
                <a:ea typeface="Open Sans" panose="020B0606030504020204" pitchFamily="34" charset="0"/>
                <a:cs typeface="Open Sans" panose="020B0606030504020204" pitchFamily="34" charset="0"/>
              </a:rPr>
              <a:t>pleasure garden</a:t>
            </a:r>
            <a:r>
              <a:rPr lang="en-GB" sz="1100" dirty="0">
                <a:effectLst/>
                <a:latin typeface="Georgia" panose="02040502050405020303" pitchFamily="18" charset="0"/>
                <a:ea typeface="Open Sans" panose="020B0606030504020204" pitchFamily="34" charset="0"/>
                <a:cs typeface="Open Sans" panose="020B0606030504020204" pitchFamily="34" charset="0"/>
              </a:rPr>
              <a:t> in the grounds of the old fort.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He became the Earl of Hillsborough, and later the first </a:t>
            </a:r>
            <a:r>
              <a:rPr lang="en-GB" sz="1100" b="1" dirty="0">
                <a:effectLst/>
                <a:latin typeface="Georgia" panose="02040502050405020303" pitchFamily="18" charset="0"/>
                <a:ea typeface="Open Sans" panose="020B0606030504020204" pitchFamily="34" charset="0"/>
                <a:cs typeface="Open Sans" panose="020B0606030504020204" pitchFamily="34" charset="0"/>
              </a:rPr>
              <a:t>Marquess</a:t>
            </a:r>
            <a:r>
              <a:rPr lang="en-GB" sz="1100" dirty="0">
                <a:effectLst/>
                <a:latin typeface="Georgia" panose="02040502050405020303" pitchFamily="18" charset="0"/>
                <a:ea typeface="Open Sans" panose="020B0606030504020204" pitchFamily="34" charset="0"/>
                <a:cs typeface="Open Sans" panose="020B0606030504020204" pitchFamily="34" charset="0"/>
              </a:rPr>
              <a:t> of Downshire.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Loved music, opera and theatre.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Featured in newspaper’s gossip columns.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Described as charming and easy going but so strong he could knock a man down with a single blow.  </a:t>
            </a:r>
          </a:p>
          <a:p>
            <a:pPr marL="171450" indent="-171450" defTabSz="144000">
              <a:buFont typeface="Arial" panose="020B0604020202020204" pitchFamily="34" charset="0"/>
              <a:buChar char="•"/>
            </a:pPr>
            <a:r>
              <a:rPr lang="en-GB" sz="1100" dirty="0">
                <a:effectLst/>
                <a:latin typeface="Georgia" panose="02040502050405020303" pitchFamily="18" charset="0"/>
                <a:ea typeface="Open Sans" panose="020B0606030504020204" pitchFamily="34" charset="0"/>
                <a:cs typeface="Open Sans" panose="020B0606030504020204" pitchFamily="34" charset="0"/>
              </a:rPr>
              <a:t>Owned several properties and estates in England. </a:t>
            </a: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13279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188857"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MARY SANDYS</a:t>
            </a:r>
          </a:p>
        </p:txBody>
      </p:sp>
      <p:pic>
        <p:nvPicPr>
          <p:cNvPr id="4" name="Picture 3" descr="A painting of a woman in period clothing. She wears a white gown with a large collar and hat. She has bright blue eyes and fair skin.">
            <a:extLst>
              <a:ext uri="{FF2B5EF4-FFF2-40B4-BE49-F238E27FC236}">
                <a16:creationId xmlns:a16="http://schemas.microsoft.com/office/drawing/2014/main" id="{745DC546-79AB-95CA-2B8F-C788FA5129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78"/>
          <a:stretch/>
        </p:blipFill>
        <p:spPr>
          <a:xfrm>
            <a:off x="510596" y="499241"/>
            <a:ext cx="3553714" cy="5243685"/>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1764 - 1836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Berkshire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6603190"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Marchioness of Downshire and Baroness Sandys</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2800767"/>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Mary was a </a:t>
            </a:r>
            <a:r>
              <a:rPr lang="en-GB" sz="1100" b="1" dirty="0">
                <a:latin typeface="Georgia" panose="02040502050405020303" pitchFamily="18" charset="0"/>
                <a:ea typeface="Open Sans" panose="020B0606030504020204" pitchFamily="34" charset="0"/>
                <a:cs typeface="Open Sans" panose="020B0606030504020204" pitchFamily="34" charset="0"/>
              </a:rPr>
              <a:t>wealthy</a:t>
            </a:r>
            <a:r>
              <a:rPr lang="en-GB" sz="1100" dirty="0">
                <a:latin typeface="Georgia" panose="02040502050405020303" pitchFamily="18" charset="0"/>
                <a:ea typeface="Open Sans" panose="020B0606030504020204" pitchFamily="34" charset="0"/>
                <a:cs typeface="Open Sans" panose="020B0606030504020204" pitchFamily="34" charset="0"/>
              </a:rPr>
              <a:t> heiress, who married Arthur Hill in 1786. She became an important political hostess and head of a powerful family.</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Arthur became the 2nd </a:t>
            </a:r>
            <a:r>
              <a:rPr lang="en-GB" sz="1100" b="1" dirty="0">
                <a:latin typeface="Georgia" panose="02040502050405020303" pitchFamily="18" charset="0"/>
                <a:ea typeface="Open Sans" panose="020B0606030504020204" pitchFamily="34" charset="0"/>
                <a:cs typeface="Open Sans" panose="020B0606030504020204" pitchFamily="34" charset="0"/>
              </a:rPr>
              <a:t>Marquess</a:t>
            </a:r>
            <a:r>
              <a:rPr lang="en-GB" sz="1100" dirty="0">
                <a:latin typeface="Georgia" panose="02040502050405020303" pitchFamily="18" charset="0"/>
                <a:ea typeface="Open Sans" panose="020B0606030504020204" pitchFamily="34" charset="0"/>
                <a:cs typeface="Open Sans" panose="020B0606030504020204" pitchFamily="34" charset="0"/>
              </a:rPr>
              <a:t> of Downshire in 1793 but died in 1801.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 She became head of the family with seven</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young children.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Mary was responsible for managing her own </a:t>
            </a:r>
            <a:r>
              <a:rPr lang="en-GB" sz="1100" b="1" dirty="0">
                <a:latin typeface="Georgia" panose="02040502050405020303" pitchFamily="18" charset="0"/>
                <a:ea typeface="Open Sans" panose="020B0606030504020204" pitchFamily="34" charset="0"/>
                <a:cs typeface="Open Sans" panose="020B0606030504020204" pitchFamily="34" charset="0"/>
              </a:rPr>
              <a:t>estates</a:t>
            </a:r>
            <a:r>
              <a:rPr lang="en-GB" sz="1100" dirty="0">
                <a:latin typeface="Georgia" panose="02040502050405020303" pitchFamily="18" charset="0"/>
                <a:ea typeface="Open Sans" panose="020B0606030504020204" pitchFamily="34" charset="0"/>
                <a:cs typeface="Open Sans" panose="020B0606030504020204" pitchFamily="34" charset="0"/>
              </a:rPr>
              <a:t> and her eldest son’s.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Mary was a close friend of the Prince of Wales who later became King George IV. She hosted dinners and held balls in London.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769441"/>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At the time, women could not vote or be </a:t>
            </a:r>
            <a:r>
              <a:rPr lang="en-GB" sz="1100" b="1" dirty="0">
                <a:latin typeface="Georgia" panose="02040502050405020303" pitchFamily="18" charset="0"/>
                <a:ea typeface="Open Sans" panose="020B0606030504020204" pitchFamily="34" charset="0"/>
                <a:cs typeface="Open Sans" panose="020B0606030504020204" pitchFamily="34" charset="0"/>
              </a:rPr>
              <a:t>elected</a:t>
            </a:r>
            <a:r>
              <a:rPr lang="en-GB" sz="1100" dirty="0">
                <a:latin typeface="Georgia" panose="02040502050405020303" pitchFamily="18" charset="0"/>
                <a:ea typeface="Open Sans" panose="020B0606030504020204" pitchFamily="34" charset="0"/>
                <a:cs typeface="Open Sans" panose="020B0606030504020204" pitchFamily="34" charset="0"/>
              </a:rPr>
              <a:t> to power, but she was very involved in political campaigns. She even bribed people to vote the way </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she wanted them to. </a:t>
            </a: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p:txBody>
      </p:sp>
      <p:sp>
        <p:nvSpPr>
          <p:cNvPr id="27" name="TextBox 26">
            <a:extLst>
              <a:ext uri="{FF2B5EF4-FFF2-40B4-BE49-F238E27FC236}">
                <a16:creationId xmlns:a16="http://schemas.microsoft.com/office/drawing/2014/main" id="{7F4955FB-88D0-29C1-C73D-B9AD04116A33}"/>
              </a:ext>
            </a:extLst>
          </p:cNvPr>
          <p:cNvSpPr txBox="1"/>
          <p:nvPr/>
        </p:nvSpPr>
        <p:spPr>
          <a:xfrm>
            <a:off x="9144000" y="2281115"/>
            <a:ext cx="2677431" cy="938719"/>
          </a:xfrm>
          <a:prstGeom prst="rect">
            <a:avLst/>
          </a:prstGeom>
          <a:noFill/>
        </p:spPr>
        <p:txBody>
          <a:bodyPr wrap="square">
            <a:spAutoFit/>
          </a:bodyPr>
          <a:lstStyle/>
          <a:p>
            <a:pPr algn="r"/>
            <a:r>
              <a:rPr lang="en-GB" sz="1100" i="1" dirty="0">
                <a:solidFill>
                  <a:srgbClr val="9D691F"/>
                </a:solidFill>
                <a:latin typeface="Georgia" panose="02040502050405020303" pitchFamily="18" charset="0"/>
              </a:rPr>
              <a:t>‘I got all the wives to promise that their husbands would vote on the right side’ </a:t>
            </a:r>
          </a:p>
          <a:p>
            <a:pPr algn="r"/>
            <a:endParaRPr lang="en-GB" sz="1100" i="1" dirty="0">
              <a:solidFill>
                <a:srgbClr val="9D691F"/>
              </a:solidFill>
              <a:latin typeface="Georgia" panose="02040502050405020303" pitchFamily="18" charset="0"/>
            </a:endParaRPr>
          </a:p>
          <a:p>
            <a:pPr algn="r"/>
            <a:r>
              <a:rPr lang="en-GB" sz="1100" dirty="0">
                <a:solidFill>
                  <a:srgbClr val="9D691F"/>
                </a:solidFill>
                <a:latin typeface="Georgia" panose="02040502050405020303" pitchFamily="18" charset="0"/>
              </a:rPr>
              <a:t>Mary writing about her political campaigning in a letter. </a:t>
            </a:r>
            <a:endParaRPr lang="en-GB" sz="1100" dirty="0">
              <a:solidFill>
                <a:srgbClr val="9D691F"/>
              </a:solidFill>
              <a:effectLst/>
              <a:latin typeface="Georgia" panose="02040502050405020303" pitchFamily="18" charset="0"/>
            </a:endParaRPr>
          </a:p>
        </p:txBody>
      </p:sp>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0982" y="3495343"/>
            <a:ext cx="2552884" cy="2552884"/>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8485886" y="4471703"/>
            <a:ext cx="2403075" cy="600164"/>
          </a:xfrm>
          <a:prstGeom prst="rect">
            <a:avLst/>
          </a:prstGeom>
          <a:noFill/>
        </p:spPr>
        <p:txBody>
          <a:bodyPr wrap="square" rtlCol="0">
            <a:spAutoFit/>
          </a:bodyPr>
          <a:lstStyle/>
          <a:p>
            <a:pPr algn="ctr"/>
            <a:r>
              <a:rPr lang="en-GB" sz="1100" dirty="0">
                <a:effectLst/>
                <a:latin typeface="Georgia" panose="02040502050405020303" pitchFamily="18" charset="0"/>
              </a:rPr>
              <a:t>Hated travelling between London and Hillsborough because she had</a:t>
            </a:r>
            <a:br>
              <a:rPr lang="en-GB" sz="1100" dirty="0">
                <a:effectLst/>
                <a:latin typeface="Georgia" panose="02040502050405020303" pitchFamily="18" charset="0"/>
              </a:rPr>
            </a:br>
            <a:r>
              <a:rPr lang="en-GB" sz="1100" dirty="0">
                <a:effectLst/>
                <a:latin typeface="Georgia" panose="02040502050405020303" pitchFamily="18" charset="0"/>
              </a:rPr>
              <a:t>a fear of the sea. </a:t>
            </a:r>
          </a:p>
        </p:txBody>
      </p:sp>
      <p:sp>
        <p:nvSpPr>
          <p:cNvPr id="28" name="TextBox 27">
            <a:extLst>
              <a:ext uri="{FF2B5EF4-FFF2-40B4-BE49-F238E27FC236}">
                <a16:creationId xmlns:a16="http://schemas.microsoft.com/office/drawing/2014/main" id="{E13E78C5-5D99-3019-E2BE-47C2FEAA5AF3}"/>
              </a:ext>
              <a:ext uri="{C183D7F6-B498-43B3-948B-1728B52AA6E4}">
                <adec:decorative xmlns:adec="http://schemas.microsoft.com/office/drawing/2017/decorative" val="1"/>
              </a:ext>
            </a:extLst>
          </p:cNvPr>
          <p:cNvSpPr txBox="1"/>
          <p:nvPr/>
        </p:nvSpPr>
        <p:spPr>
          <a:xfrm>
            <a:off x="524956" y="5425801"/>
            <a:ext cx="3044132" cy="307777"/>
          </a:xfrm>
          <a:prstGeom prst="rect">
            <a:avLst/>
          </a:prstGeom>
          <a:noFill/>
        </p:spPr>
        <p:txBody>
          <a:bodyPr wrap="square" rtlCol="0">
            <a:spAutoFit/>
          </a:bodyPr>
          <a:lstStyle/>
          <a:p>
            <a:r>
              <a:rPr lang="en-GB" sz="700" dirty="0">
                <a:effectLst/>
                <a:latin typeface="Georgia" panose="02040502050405020303" pitchFamily="18" charset="0"/>
                <a:ea typeface="Open Sans" panose="020B0606030504020204" pitchFamily="34" charset="0"/>
                <a:cs typeface="Open Sans" panose="020B0606030504020204" pitchFamily="34" charset="0"/>
              </a:rPr>
              <a:t>These miniatures were gifted to Historic Royal Palaces by the trustees of the Sandys Trust (Registered Charity Number 1168357)</a:t>
            </a:r>
          </a:p>
        </p:txBody>
      </p:sp>
      <p:sp>
        <p:nvSpPr>
          <p:cNvPr id="2" name="Rectangle 1">
            <a:extLst>
              <a:ext uri="{FF2B5EF4-FFF2-40B4-BE49-F238E27FC236}">
                <a16:creationId xmlns:a16="http://schemas.microsoft.com/office/drawing/2014/main" id="{5952F333-94FA-0248-B183-CAE744F96EEC}"/>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AAD2CB-EF62-0DDC-7D1E-29E87602C5D3}"/>
              </a:ext>
            </a:extLst>
          </p:cNvPr>
          <p:cNvSpPr txBox="1"/>
          <p:nvPr/>
        </p:nvSpPr>
        <p:spPr>
          <a:xfrm>
            <a:off x="4629234" y="5134859"/>
            <a:ext cx="3044132" cy="261610"/>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How is Mary portrayed in the portrait? </a:t>
            </a:r>
          </a:p>
        </p:txBody>
      </p:sp>
      <p:sp>
        <p:nvSpPr>
          <p:cNvPr id="12" name="TextBox 11">
            <a:extLst>
              <a:ext uri="{FF2B5EF4-FFF2-40B4-BE49-F238E27FC236}">
                <a16:creationId xmlns:a16="http://schemas.microsoft.com/office/drawing/2014/main" id="{943F6585-4660-2D49-9C21-44587FB65FF3}"/>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3" name="TextBox 12">
            <a:extLst>
              <a:ext uri="{FF2B5EF4-FFF2-40B4-BE49-F238E27FC236}">
                <a16:creationId xmlns:a16="http://schemas.microsoft.com/office/drawing/2014/main" id="{BA07AA69-436C-5FB5-3593-1FE27F046B97}"/>
              </a:ext>
            </a:extLst>
          </p:cNvPr>
          <p:cNvSpPr txBox="1"/>
          <p:nvPr/>
        </p:nvSpPr>
        <p:spPr>
          <a:xfrm>
            <a:off x="4629234" y="5627044"/>
            <a:ext cx="3038176" cy="600164"/>
          </a:xfrm>
          <a:prstGeom prst="rect">
            <a:avLst/>
          </a:prstGeom>
          <a:noFill/>
        </p:spPr>
        <p:txBody>
          <a:bodyPr wrap="square" rtlCol="0">
            <a:spAutoFit/>
          </a:bodyPr>
          <a:lstStyle/>
          <a:p>
            <a:r>
              <a:rPr lang="en-GB" sz="1100" dirty="0">
                <a:effectLst/>
                <a:latin typeface="Georgia" panose="02040502050405020303" pitchFamily="18" charset="0"/>
              </a:rPr>
              <a:t>What evidence is there to suggest that Mary had roles and responsibilities beyond being a mother? </a:t>
            </a:r>
          </a:p>
        </p:txBody>
      </p:sp>
      <p:sp>
        <p:nvSpPr>
          <p:cNvPr id="14" name="TextBox 13">
            <a:extLst>
              <a:ext uri="{FF2B5EF4-FFF2-40B4-BE49-F238E27FC236}">
                <a16:creationId xmlns:a16="http://schemas.microsoft.com/office/drawing/2014/main" id="{A2B0A792-1337-6EAA-7599-A1DF31638051}"/>
              </a:ext>
              <a:ext uri="{C183D7F6-B498-43B3-948B-1728B52AA6E4}">
                <adec:decorative xmlns:adec="http://schemas.microsoft.com/office/drawing/2017/decorative" val="1"/>
              </a:ext>
            </a:extLst>
          </p:cNvPr>
          <p:cNvSpPr txBox="1"/>
          <p:nvPr/>
        </p:nvSpPr>
        <p:spPr>
          <a:xfrm>
            <a:off x="4343846" y="563858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5" name="Straight Connector 14">
            <a:extLst>
              <a:ext uri="{FF2B5EF4-FFF2-40B4-BE49-F238E27FC236}">
                <a16:creationId xmlns:a16="http://schemas.microsoft.com/office/drawing/2014/main" id="{8FE18A21-1ED6-B065-A582-4C064A7CFCDC}"/>
              </a:ext>
              <a:ext uri="{C183D7F6-B498-43B3-948B-1728B52AA6E4}">
                <adec:decorative xmlns:adec="http://schemas.microsoft.com/office/drawing/2017/decorative" val="1"/>
              </a:ext>
            </a:extLst>
          </p:cNvPr>
          <p:cNvCxnSpPr>
            <a:cxnSpLocks/>
          </p:cNvCxnSpPr>
          <p:nvPr/>
        </p:nvCxnSpPr>
        <p:spPr>
          <a:xfrm>
            <a:off x="4410336" y="5544367"/>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4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188856" y="386924"/>
            <a:ext cx="699334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spc="100" dirty="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CHARLOTTE AND MARY HILL</a:t>
            </a:r>
            <a:endPar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16" name="Picture 15" descr="A painting of two women sat close to each other. They wear matching clothing of pink dresses and gold jewellery. ">
            <a:extLst>
              <a:ext uri="{FF2B5EF4-FFF2-40B4-BE49-F238E27FC236}">
                <a16:creationId xmlns:a16="http://schemas.microsoft.com/office/drawing/2014/main" id="{5A1C9E7E-8E8B-08E3-F758-8EA8CF3B0A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99316" y="1317570"/>
            <a:ext cx="5159721" cy="3553713"/>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Mary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1796 - 1830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 </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519216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Sisters who kept a diary about their busy social lives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139321"/>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Charlotte and Mary were the daughters of the 2nd </a:t>
            </a:r>
            <a:r>
              <a:rPr lang="en-GB" sz="1100" b="1" dirty="0">
                <a:latin typeface="Georgia" panose="02040502050405020303" pitchFamily="18" charset="0"/>
                <a:ea typeface="Open Sans" panose="020B0606030504020204" pitchFamily="34" charset="0"/>
                <a:cs typeface="Open Sans" panose="020B0606030504020204" pitchFamily="34" charset="0"/>
              </a:rPr>
              <a:t>Marquess</a:t>
            </a:r>
            <a:r>
              <a:rPr lang="en-GB" sz="1100" dirty="0">
                <a:latin typeface="Georgia" panose="02040502050405020303" pitchFamily="18" charset="0"/>
                <a:ea typeface="Open Sans" panose="020B0606030504020204" pitchFamily="34" charset="0"/>
                <a:cs typeface="Open Sans" panose="020B0606030504020204" pitchFamily="34" charset="0"/>
              </a:rPr>
              <a:t> of Downshire and his wife Mary Sandys.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They did not go to boarding school like their</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five brothers.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Taught at home by a governess and tutors.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They studied French, music, singing, dancing</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and drawing.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After their father died, their mother relied on them to support her with running the </a:t>
            </a:r>
            <a:r>
              <a:rPr lang="en-GB" sz="1100" b="1" dirty="0">
                <a:latin typeface="Georgia"/>
                <a:ea typeface="Open Sans"/>
                <a:cs typeface="Open Sans"/>
              </a:rPr>
              <a:t>estates</a:t>
            </a:r>
            <a:r>
              <a:rPr lang="en-GB" sz="1100" dirty="0">
                <a:latin typeface="Georgia"/>
                <a:ea typeface="Open Sans"/>
                <a:cs typeface="Open Sans"/>
              </a:rPr>
              <a:t> and her busy social life in London.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They wrote a joint diary from their late teens recording their lives and they took it in turns to write entries. They recorded everyday details, from what they ate for breakfast, to information about events such as The Battle of Waterloo.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462213"/>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Their brother Arthur fought as part of this battle.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They also took it in turns to assist their mother, alternating every week. They went with her on social visits, replied to her business and personal letters and helped run the household. They called it being ‘mama’s secretary’ or ‘lady-in-waiting’.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Eventually, their brother took over running the Hill family </a:t>
            </a:r>
            <a:r>
              <a:rPr lang="en-GB" sz="1100" b="1" dirty="0">
                <a:latin typeface="Georgia" panose="02040502050405020303" pitchFamily="18" charset="0"/>
                <a:ea typeface="Open Sans" panose="020B0606030504020204" pitchFamily="34" charset="0"/>
                <a:cs typeface="Open Sans" panose="020B0606030504020204" pitchFamily="34" charset="0"/>
              </a:rPr>
              <a:t>estates</a:t>
            </a:r>
            <a:r>
              <a:rPr lang="en-GB" sz="1100" dirty="0">
                <a:latin typeface="Georgia" panose="02040502050405020303" pitchFamily="18" charset="0"/>
                <a:ea typeface="Open Sans" panose="020B0606030504020204" pitchFamily="34" charset="0"/>
                <a:cs typeface="Open Sans" panose="020B0606030504020204" pitchFamily="34" charset="0"/>
              </a:rPr>
              <a:t>, but their mother still had her own </a:t>
            </a:r>
            <a:r>
              <a:rPr lang="en-GB" sz="1100" b="1" dirty="0">
                <a:latin typeface="Georgia" panose="02040502050405020303" pitchFamily="18" charset="0"/>
                <a:ea typeface="Open Sans" panose="020B0606030504020204" pitchFamily="34" charset="0"/>
                <a:cs typeface="Open Sans" panose="020B0606030504020204" pitchFamily="34" charset="0"/>
              </a:rPr>
              <a:t>estates</a:t>
            </a:r>
            <a:r>
              <a:rPr lang="en-GB" sz="1100" dirty="0">
                <a:latin typeface="Georgia" panose="02040502050405020303" pitchFamily="18" charset="0"/>
                <a:ea typeface="Open Sans" panose="020B0606030504020204" pitchFamily="34" charset="0"/>
                <a:cs typeface="Open Sans" panose="020B0606030504020204" pitchFamily="34" charset="0"/>
              </a:rPr>
              <a:t> to manage. Interestingly, their mother went to her son for business advice but to her daughters for help with day-to-day running of her </a:t>
            </a:r>
            <a:r>
              <a:rPr lang="en-GB" sz="1100" b="1" dirty="0">
                <a:latin typeface="Georgia" panose="02040502050405020303" pitchFamily="18" charset="0"/>
                <a:ea typeface="Open Sans" panose="020B0606030504020204" pitchFamily="34" charset="0"/>
                <a:cs typeface="Open Sans" panose="020B0606030504020204" pitchFamily="34" charset="0"/>
              </a:rPr>
              <a:t>estates</a:t>
            </a:r>
            <a:r>
              <a:rPr lang="en-GB" sz="1100" dirty="0">
                <a:latin typeface="Georgia" panose="02040502050405020303" pitchFamily="18" charset="0"/>
                <a:ea typeface="Open Sans" panose="020B0606030504020204" pitchFamily="34" charset="0"/>
                <a:cs typeface="Open Sans" panose="020B0606030504020204" pitchFamily="34" charset="0"/>
              </a:rPr>
              <a:t>. Neither of the sisters ever married. </a:t>
            </a: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p:txBody>
      </p:sp>
      <p:sp>
        <p:nvSpPr>
          <p:cNvPr id="27" name="TextBox 26">
            <a:extLst>
              <a:ext uri="{FF2B5EF4-FFF2-40B4-BE49-F238E27FC236}">
                <a16:creationId xmlns:a16="http://schemas.microsoft.com/office/drawing/2014/main" id="{7F4955FB-88D0-29C1-C73D-B9AD04116A33}"/>
              </a:ext>
            </a:extLst>
          </p:cNvPr>
          <p:cNvSpPr txBox="1"/>
          <p:nvPr/>
        </p:nvSpPr>
        <p:spPr>
          <a:xfrm>
            <a:off x="9381019" y="3716530"/>
            <a:ext cx="2440412" cy="1107996"/>
          </a:xfrm>
          <a:prstGeom prst="rect">
            <a:avLst/>
          </a:prstGeom>
          <a:noFill/>
        </p:spPr>
        <p:txBody>
          <a:bodyPr wrap="square">
            <a:spAutoFit/>
          </a:bodyPr>
          <a:lstStyle/>
          <a:p>
            <a:pPr algn="r"/>
            <a:r>
              <a:rPr lang="en-GB" sz="1100" i="1" dirty="0">
                <a:solidFill>
                  <a:srgbClr val="9D691F"/>
                </a:solidFill>
                <a:latin typeface="Georgia" panose="02040502050405020303" pitchFamily="18" charset="0"/>
              </a:rPr>
              <a:t>‘’Told him certainly not, we had other fish to fry’ </a:t>
            </a:r>
          </a:p>
          <a:p>
            <a:pPr algn="r"/>
            <a:endParaRPr lang="en-GB" sz="1100" i="1" dirty="0">
              <a:solidFill>
                <a:srgbClr val="9D691F"/>
              </a:solidFill>
              <a:latin typeface="Georgia" panose="02040502050405020303" pitchFamily="18" charset="0"/>
            </a:endParaRPr>
          </a:p>
          <a:p>
            <a:pPr algn="r"/>
            <a:r>
              <a:rPr lang="en-GB" sz="1100" dirty="0">
                <a:solidFill>
                  <a:srgbClr val="9D691F"/>
                </a:solidFill>
                <a:latin typeface="Georgia" panose="02040502050405020303" pitchFamily="18" charset="0"/>
              </a:rPr>
              <a:t>The sisters reply to a man who said girls spend all their time thinking about what to wear. </a:t>
            </a:r>
            <a:endParaRPr lang="en-GB" sz="1100" dirty="0">
              <a:solidFill>
                <a:srgbClr val="9D691F"/>
              </a:solidFill>
              <a:effectLst/>
              <a:latin typeface="Georgia" panose="02040502050405020303" pitchFamily="18" charset="0"/>
            </a:endParaRPr>
          </a:p>
        </p:txBody>
      </p:sp>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5041" y="4191239"/>
            <a:ext cx="2292935" cy="2292935"/>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7992581" y="5122263"/>
            <a:ext cx="2257854" cy="430887"/>
          </a:xfrm>
          <a:prstGeom prst="rect">
            <a:avLst/>
          </a:prstGeom>
          <a:noFill/>
        </p:spPr>
        <p:txBody>
          <a:bodyPr wrap="square" rtlCol="0">
            <a:spAutoFit/>
          </a:bodyPr>
          <a:lstStyle/>
          <a:p>
            <a:pPr algn="ctr"/>
            <a:r>
              <a:rPr lang="en-GB" sz="1100" dirty="0">
                <a:effectLst/>
                <a:latin typeface="Georgia" panose="02040502050405020303" pitchFamily="18" charset="0"/>
              </a:rPr>
              <a:t>26 volumes of the sisters’ diaries have survived. </a:t>
            </a:r>
          </a:p>
        </p:txBody>
      </p:sp>
      <p:sp>
        <p:nvSpPr>
          <p:cNvPr id="5" name="Rectangle 4">
            <a:extLst>
              <a:ext uri="{FF2B5EF4-FFF2-40B4-BE49-F238E27FC236}">
                <a16:creationId xmlns:a16="http://schemas.microsoft.com/office/drawing/2014/main" id="{260FA339-CBAE-BDC8-FAAC-47C19B5B2F4B}"/>
              </a:ext>
              <a:ext uri="{C183D7F6-B498-43B3-948B-1728B52AA6E4}">
                <adec:decorative xmlns:adec="http://schemas.microsoft.com/office/drawing/2017/decorative" val="1"/>
              </a:ext>
            </a:extLst>
          </p:cNvPr>
          <p:cNvSpPr/>
          <p:nvPr/>
        </p:nvSpPr>
        <p:spPr>
          <a:xfrm>
            <a:off x="4290638" y="4502273"/>
            <a:ext cx="3560620" cy="183635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EAB93B-303B-36D7-ACD4-7A0BCB769499}"/>
              </a:ext>
              <a:ext uri="{C183D7F6-B498-43B3-948B-1728B52AA6E4}">
                <adec:decorative xmlns:adec="http://schemas.microsoft.com/office/drawing/2017/decorative" val="1"/>
              </a:ext>
            </a:extLst>
          </p:cNvPr>
          <p:cNvSpPr txBox="1"/>
          <p:nvPr/>
        </p:nvSpPr>
        <p:spPr>
          <a:xfrm>
            <a:off x="4361154" y="4544877"/>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483B45DC-F08A-B6C9-3477-1D75BF03D008}"/>
              </a:ext>
              <a:ext uri="{C183D7F6-B498-43B3-948B-1728B52AA6E4}">
                <adec:decorative xmlns:adec="http://schemas.microsoft.com/office/drawing/2017/decorative" val="1"/>
              </a:ext>
            </a:extLst>
          </p:cNvPr>
          <p:cNvSpPr txBox="1"/>
          <p:nvPr/>
        </p:nvSpPr>
        <p:spPr>
          <a:xfrm>
            <a:off x="4355198" y="499324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1" name="TextBox 20">
            <a:extLst>
              <a:ext uri="{FF2B5EF4-FFF2-40B4-BE49-F238E27FC236}">
                <a16:creationId xmlns:a16="http://schemas.microsoft.com/office/drawing/2014/main" id="{D3B96060-6EE5-1A30-F5B5-2724F3254116}"/>
              </a:ext>
              <a:ext uri="{C183D7F6-B498-43B3-948B-1728B52AA6E4}">
                <adec:decorative xmlns:adec="http://schemas.microsoft.com/office/drawing/2017/decorative" val="1"/>
              </a:ext>
            </a:extLst>
          </p:cNvPr>
          <p:cNvSpPr txBox="1"/>
          <p:nvPr/>
        </p:nvSpPr>
        <p:spPr>
          <a:xfrm>
            <a:off x="4355198" y="559725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29" name="Straight Connector 28">
            <a:extLst>
              <a:ext uri="{FF2B5EF4-FFF2-40B4-BE49-F238E27FC236}">
                <a16:creationId xmlns:a16="http://schemas.microsoft.com/office/drawing/2014/main" id="{2F0577B1-137B-479A-9E26-3130C7A48910}"/>
              </a:ext>
              <a:ext uri="{C183D7F6-B498-43B3-948B-1728B52AA6E4}">
                <adec:decorative xmlns:adec="http://schemas.microsoft.com/office/drawing/2017/decorative" val="1"/>
              </a:ext>
            </a:extLst>
          </p:cNvPr>
          <p:cNvCxnSpPr>
            <a:cxnSpLocks/>
          </p:cNvCxnSpPr>
          <p:nvPr/>
        </p:nvCxnSpPr>
        <p:spPr>
          <a:xfrm>
            <a:off x="4421688" y="4973678"/>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E5C4BA-6D55-7C27-928B-3CB1199665B8}"/>
              </a:ext>
              <a:ext uri="{C183D7F6-B498-43B3-948B-1728B52AA6E4}">
                <adec:decorative xmlns:adec="http://schemas.microsoft.com/office/drawing/2017/decorative" val="1"/>
              </a:ext>
            </a:extLst>
          </p:cNvPr>
          <p:cNvCxnSpPr>
            <a:cxnSpLocks/>
          </p:cNvCxnSpPr>
          <p:nvPr/>
        </p:nvCxnSpPr>
        <p:spPr>
          <a:xfrm>
            <a:off x="4421688" y="5589653"/>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00C8EA4-CADC-7082-CC83-06893F99275A}"/>
              </a:ext>
            </a:extLst>
          </p:cNvPr>
          <p:cNvSpPr txBox="1"/>
          <p:nvPr/>
        </p:nvSpPr>
        <p:spPr>
          <a:xfrm>
            <a:off x="4646542" y="4533336"/>
            <a:ext cx="3038176" cy="430887"/>
          </a:xfrm>
          <a:prstGeom prst="rect">
            <a:avLst/>
          </a:prstGeom>
          <a:noFill/>
        </p:spPr>
        <p:txBody>
          <a:bodyPr wrap="square" rtlCol="0">
            <a:spAutoFit/>
          </a:bodyPr>
          <a:lstStyle/>
          <a:p>
            <a:r>
              <a:rPr lang="en-GB" sz="1100" dirty="0">
                <a:effectLst/>
                <a:latin typeface="Georgia" panose="02040502050405020303" pitchFamily="18" charset="0"/>
              </a:rPr>
              <a:t>What did the sisters mean by ‘we had other fish to fry’? </a:t>
            </a:r>
          </a:p>
        </p:txBody>
      </p:sp>
      <p:sp>
        <p:nvSpPr>
          <p:cNvPr id="32" name="TextBox 31">
            <a:extLst>
              <a:ext uri="{FF2B5EF4-FFF2-40B4-BE49-F238E27FC236}">
                <a16:creationId xmlns:a16="http://schemas.microsoft.com/office/drawing/2014/main" id="{25F89721-C1CC-734A-2F83-43CF3467B871}"/>
              </a:ext>
            </a:extLst>
          </p:cNvPr>
          <p:cNvSpPr txBox="1"/>
          <p:nvPr/>
        </p:nvSpPr>
        <p:spPr>
          <a:xfrm>
            <a:off x="4640586" y="4981707"/>
            <a:ext cx="3038176" cy="600164"/>
          </a:xfrm>
          <a:prstGeom prst="rect">
            <a:avLst/>
          </a:prstGeom>
          <a:noFill/>
        </p:spPr>
        <p:txBody>
          <a:bodyPr wrap="square" rtlCol="0">
            <a:spAutoFit/>
          </a:bodyPr>
          <a:lstStyle/>
          <a:p>
            <a:r>
              <a:rPr lang="en-GB" sz="1100" dirty="0">
                <a:effectLst/>
                <a:latin typeface="Georgia" panose="02040502050405020303" pitchFamily="18" charset="0"/>
              </a:rPr>
              <a:t>From the evidence in the biography, how was the education for </a:t>
            </a:r>
            <a:r>
              <a:rPr lang="en-GB" sz="1100" b="1" dirty="0">
                <a:effectLst/>
                <a:latin typeface="Georgia" panose="02040502050405020303" pitchFamily="18" charset="0"/>
              </a:rPr>
              <a:t>wealthy</a:t>
            </a:r>
            <a:r>
              <a:rPr lang="en-GB" sz="1100" dirty="0">
                <a:effectLst/>
                <a:latin typeface="Georgia" panose="02040502050405020303" pitchFamily="18" charset="0"/>
              </a:rPr>
              <a:t> girls and boys different at this time? </a:t>
            </a:r>
          </a:p>
        </p:txBody>
      </p:sp>
      <p:sp>
        <p:nvSpPr>
          <p:cNvPr id="33" name="TextBox 32">
            <a:extLst>
              <a:ext uri="{FF2B5EF4-FFF2-40B4-BE49-F238E27FC236}">
                <a16:creationId xmlns:a16="http://schemas.microsoft.com/office/drawing/2014/main" id="{CB095161-08B5-4B21-F03F-9C9CEC17F7B4}"/>
              </a:ext>
            </a:extLst>
          </p:cNvPr>
          <p:cNvSpPr txBox="1"/>
          <p:nvPr/>
        </p:nvSpPr>
        <p:spPr>
          <a:xfrm>
            <a:off x="4640586" y="5585715"/>
            <a:ext cx="3038176" cy="769441"/>
          </a:xfrm>
          <a:prstGeom prst="rect">
            <a:avLst/>
          </a:prstGeom>
          <a:noFill/>
        </p:spPr>
        <p:txBody>
          <a:bodyPr wrap="square" rtlCol="0">
            <a:spAutoFit/>
          </a:bodyPr>
          <a:lstStyle/>
          <a:p>
            <a:r>
              <a:rPr lang="en-GB" sz="1100" dirty="0">
                <a:effectLst/>
                <a:latin typeface="Georgia" panose="02040502050405020303" pitchFamily="18" charset="0"/>
              </a:rPr>
              <a:t>There is an impression of young women at the time of being only interested in going to balls and trying to find a husband. Do you think Charlotte and Mary fit this stereotype? </a:t>
            </a:r>
          </a:p>
        </p:txBody>
      </p:sp>
      <p:sp>
        <p:nvSpPr>
          <p:cNvPr id="13" name="TextBox 12">
            <a:extLst>
              <a:ext uri="{FF2B5EF4-FFF2-40B4-BE49-F238E27FC236}">
                <a16:creationId xmlns:a16="http://schemas.microsoft.com/office/drawing/2014/main" id="{3F66259B-728E-37C8-D963-599BCBA01A51}"/>
              </a:ext>
            </a:extLst>
          </p:cNvPr>
          <p:cNvSpPr txBox="1"/>
          <p:nvPr/>
        </p:nvSpPr>
        <p:spPr>
          <a:xfrm>
            <a:off x="503690" y="5736848"/>
            <a:ext cx="3476738"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Charlotte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1794 - 1821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 </a:t>
            </a:r>
          </a:p>
        </p:txBody>
      </p:sp>
      <p:sp>
        <p:nvSpPr>
          <p:cNvPr id="14" name="Rectangle 13">
            <a:extLst>
              <a:ext uri="{FF2B5EF4-FFF2-40B4-BE49-F238E27FC236}">
                <a16:creationId xmlns:a16="http://schemas.microsoft.com/office/drawing/2014/main" id="{41B46E0C-E770-CF59-0DF4-CB682383A646}"/>
              </a:ext>
              <a:ext uri="{C183D7F6-B498-43B3-948B-1728B52AA6E4}">
                <adec:decorative xmlns:adec="http://schemas.microsoft.com/office/drawing/2017/decorative" val="1"/>
              </a:ext>
            </a:extLst>
          </p:cNvPr>
          <p:cNvSpPr/>
          <p:nvPr/>
        </p:nvSpPr>
        <p:spPr>
          <a:xfrm>
            <a:off x="503691" y="5719756"/>
            <a:ext cx="3560620"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D71E55-9ACF-CDA7-189D-9FA302A75384}"/>
              </a:ext>
              <a:ext uri="{C183D7F6-B498-43B3-948B-1728B52AA6E4}">
                <adec:decorative xmlns:adec="http://schemas.microsoft.com/office/drawing/2017/decorative" val="1"/>
              </a:ext>
            </a:extLst>
          </p:cNvPr>
          <p:cNvSpPr txBox="1"/>
          <p:nvPr/>
        </p:nvSpPr>
        <p:spPr>
          <a:xfrm>
            <a:off x="503688" y="5366510"/>
            <a:ext cx="3044132" cy="307777"/>
          </a:xfrm>
          <a:prstGeom prst="rect">
            <a:avLst/>
          </a:prstGeom>
          <a:noFill/>
        </p:spPr>
        <p:txBody>
          <a:bodyPr wrap="square" rtlCol="0">
            <a:spAutoFit/>
          </a:bodyPr>
          <a:lstStyle/>
          <a:p>
            <a:r>
              <a:rPr lang="en-GB" sz="700" dirty="0">
                <a:effectLst/>
                <a:latin typeface="Georgia" panose="02040502050405020303" pitchFamily="18" charset="0"/>
                <a:ea typeface="Open Sans" panose="020B0606030504020204" pitchFamily="34" charset="0"/>
                <a:cs typeface="Open Sans" panose="020B0606030504020204" pitchFamily="34" charset="0"/>
              </a:rPr>
              <a:t>These miniatures were gifted to Historic Royal Palaces by the trustees of the Sandys Trust (Registered Charity Number 1168357)</a:t>
            </a:r>
          </a:p>
        </p:txBody>
      </p:sp>
    </p:spTree>
    <p:extLst>
      <p:ext uri="{BB962C8B-B14F-4D97-AF65-F5344CB8AC3E}">
        <p14:creationId xmlns:p14="http://schemas.microsoft.com/office/powerpoint/2010/main" val="72394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2" name="Title 7">
            <a:extLst>
              <a:ext uri="{FF2B5EF4-FFF2-40B4-BE49-F238E27FC236}">
                <a16:creationId xmlns:a16="http://schemas.microsoft.com/office/drawing/2014/main" id="{ED4D0F7B-5E07-02B3-79FA-C2AD26F2C87C}"/>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ARTHUR HILL </a:t>
            </a:r>
          </a:p>
        </p:txBody>
      </p:sp>
      <p:pic>
        <p:nvPicPr>
          <p:cNvPr id="34" name="Picture 33" descr="A painting of a man wearing dark clothing, in a gold frame.">
            <a:hlinkClick r:id="rId4"/>
            <a:extLst>
              <a:ext uri="{FF2B5EF4-FFF2-40B4-BE49-F238E27FC236}">
                <a16:creationId xmlns:a16="http://schemas.microsoft.com/office/drawing/2014/main" id="{3141E100-FD0E-B3C7-0F4F-4FF7701287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2388" y="514567"/>
            <a:ext cx="3536086" cy="5155214"/>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1788 - 1845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519216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3rd Marquess of Downshire </a:t>
            </a:r>
          </a:p>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well-respected Irish landlord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139321"/>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Arthur Hill became </a:t>
            </a:r>
            <a:r>
              <a:rPr lang="en-GB" sz="1100" b="1" dirty="0">
                <a:latin typeface="Georgia" panose="02040502050405020303" pitchFamily="18" charset="0"/>
                <a:ea typeface="Open Sans" panose="020B0606030504020204" pitchFamily="34" charset="0"/>
                <a:cs typeface="Open Sans" panose="020B0606030504020204" pitchFamily="34" charset="0"/>
              </a:rPr>
              <a:t>Marquess</a:t>
            </a:r>
            <a:r>
              <a:rPr lang="en-GB" sz="1100" dirty="0">
                <a:latin typeface="Georgia" panose="02040502050405020303" pitchFamily="18" charset="0"/>
                <a:ea typeface="Open Sans" panose="020B0606030504020204" pitchFamily="34" charset="0"/>
                <a:cs typeface="Open Sans" panose="020B0606030504020204" pitchFamily="34" charset="0"/>
              </a:rPr>
              <a:t> of Downshire aged 12, after his father died.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Went to Eton College and Oxford University.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His mother managed his </a:t>
            </a:r>
            <a:r>
              <a:rPr lang="en-GB" sz="1100" b="1" dirty="0">
                <a:latin typeface="Georgia" panose="02040502050405020303" pitchFamily="18" charset="0"/>
                <a:ea typeface="Open Sans" panose="020B0606030504020204" pitchFamily="34" charset="0"/>
                <a:cs typeface="Open Sans" panose="020B0606030504020204" pitchFamily="34" charset="0"/>
              </a:rPr>
              <a:t>estates</a:t>
            </a:r>
            <a:r>
              <a:rPr lang="en-GB" sz="1100" dirty="0">
                <a:latin typeface="Georgia" panose="02040502050405020303" pitchFamily="18" charset="0"/>
                <a:ea typeface="Open Sans" panose="020B0606030504020204" pitchFamily="34" charset="0"/>
                <a:cs typeface="Open Sans" panose="020B0606030504020204" pitchFamily="34" charset="0"/>
              </a:rPr>
              <a:t> until he ‘came of age’ at 21.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Arthur made Hillsborough Castle his main home soon after his 21st birthday. He had </a:t>
            </a:r>
            <a:r>
              <a:rPr lang="en-GB" sz="1100" b="1" dirty="0">
                <a:latin typeface="Georgia" panose="02040502050405020303" pitchFamily="18" charset="0"/>
                <a:ea typeface="Open Sans" panose="020B0606030504020204" pitchFamily="34" charset="0"/>
                <a:cs typeface="Open Sans" panose="020B0606030504020204" pitchFamily="34" charset="0"/>
              </a:rPr>
              <a:t>inherited estates</a:t>
            </a:r>
            <a:r>
              <a:rPr lang="en-GB" sz="1100" dirty="0">
                <a:latin typeface="Georgia" panose="02040502050405020303" pitchFamily="18" charset="0"/>
                <a:ea typeface="Open Sans" panose="020B0606030504020204" pitchFamily="34" charset="0"/>
                <a:cs typeface="Open Sans" panose="020B0606030504020204" pitchFamily="34" charset="0"/>
              </a:rPr>
              <a:t> in Ireland but also huge debts from his parents and grandfather. He was described as a serious and sensible young man, and successfully paid off his debts.  Arthur also wanted to improve the living conditions of his </a:t>
            </a:r>
            <a:r>
              <a:rPr lang="en-GB" sz="1100" b="1" dirty="0">
                <a:latin typeface="Georgia" panose="02040502050405020303" pitchFamily="18" charset="0"/>
                <a:ea typeface="Open Sans" panose="020B0606030504020204" pitchFamily="34" charset="0"/>
                <a:cs typeface="Open Sans" panose="020B0606030504020204" pitchFamily="34" charset="0"/>
              </a:rPr>
              <a:t>tenants</a:t>
            </a:r>
            <a:r>
              <a:rPr lang="en-GB" sz="1100" dirty="0">
                <a:latin typeface="Georgia" panose="02040502050405020303" pitchFamily="18" charset="0"/>
                <a:ea typeface="Open Sans" panose="020B0606030504020204" pitchFamily="34" charset="0"/>
                <a:cs typeface="Open Sans" panose="020B0606030504020204" pitchFamily="34" charset="0"/>
              </a:rPr>
              <a:t>.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Married Lady Maria Windsor in 1811 and they had five children.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Lived a relatively simple life. </a:t>
            </a:r>
          </a:p>
        </p:txBody>
      </p:sp>
      <p:sp>
        <p:nvSpPr>
          <p:cNvPr id="25" name="TextBox 24">
            <a:extLst>
              <a:ext uri="{FF2B5EF4-FFF2-40B4-BE49-F238E27FC236}">
                <a16:creationId xmlns:a16="http://schemas.microsoft.com/office/drawing/2014/main" id="{7239B626-E470-0840-109D-8271BFADF3F8}"/>
              </a:ext>
            </a:extLst>
          </p:cNvPr>
          <p:cNvSpPr txBox="1"/>
          <p:nvPr/>
        </p:nvSpPr>
        <p:spPr>
          <a:xfrm>
            <a:off x="7983841" y="1121960"/>
            <a:ext cx="3618440" cy="2462213"/>
          </a:xfrm>
          <a:prstGeom prst="rect">
            <a:avLst/>
          </a:prstGeom>
          <a:noFill/>
        </p:spPr>
        <p:txBody>
          <a:bodyPr wrap="square" lIns="91440" tIns="45720" rIns="91440" bIns="45720" rtlCol="0" anchor="t">
            <a:spAutoFit/>
          </a:bodyPr>
          <a:lstStyle/>
          <a:p>
            <a:pPr marL="171450" indent="-171450" defTabSz="144000">
              <a:buFont typeface="Arial" panose="020B0604020202020204" pitchFamily="34" charset="0"/>
              <a:buChar char="•"/>
            </a:pPr>
            <a:r>
              <a:rPr lang="en-GB" sz="1100" dirty="0">
                <a:latin typeface="Georgia"/>
                <a:ea typeface="Open Sans"/>
                <a:cs typeface="Open Sans"/>
              </a:rPr>
              <a:t>Did not spend money bribing people to vote the way he wanted (like his mother had done).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a:ea typeface="Open Sans"/>
                <a:cs typeface="Open Sans"/>
              </a:rPr>
              <a:t>Supported </a:t>
            </a:r>
            <a:r>
              <a:rPr lang="en-GB" sz="1100" b="1" dirty="0">
                <a:latin typeface="Georgia"/>
                <a:ea typeface="Open Sans"/>
                <a:cs typeface="Open Sans"/>
              </a:rPr>
              <a:t>parliamentary reform</a:t>
            </a:r>
            <a:r>
              <a:rPr lang="en-GB" sz="1100" dirty="0">
                <a:latin typeface="Georgia"/>
                <a:ea typeface="Open Sans"/>
                <a:cs typeface="Open Sans"/>
              </a:rPr>
              <a:t> but did not want a political job.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He cared about the poor </a:t>
            </a:r>
            <a:r>
              <a:rPr lang="en-GB" sz="1100" b="1" dirty="0">
                <a:latin typeface="Georgia"/>
                <a:ea typeface="Open Sans"/>
                <a:cs typeface="Open Sans"/>
              </a:rPr>
              <a:t>economic</a:t>
            </a:r>
            <a:r>
              <a:rPr lang="en-GB" sz="1100" dirty="0">
                <a:latin typeface="Georgia"/>
                <a:ea typeface="Open Sans"/>
                <a:cs typeface="Open Sans"/>
              </a:rPr>
              <a:t> and social conditions of many people in Ireland. He disapproved of other Irish </a:t>
            </a:r>
            <a:r>
              <a:rPr lang="en-GB" sz="1100" b="1" dirty="0">
                <a:latin typeface="Georgia"/>
                <a:ea typeface="Open Sans"/>
                <a:cs typeface="Open Sans"/>
              </a:rPr>
              <a:t>landlords</a:t>
            </a:r>
            <a:r>
              <a:rPr lang="en-GB" sz="1100" dirty="0">
                <a:latin typeface="Georgia"/>
                <a:ea typeface="Open Sans"/>
                <a:cs typeface="Open Sans"/>
              </a:rPr>
              <a:t> who didn’t spend much time on their estates in Ireland and instead lived in England.  He visited </a:t>
            </a:r>
            <a:r>
              <a:rPr lang="en-GB" sz="1100" b="1" dirty="0">
                <a:latin typeface="Georgia"/>
                <a:ea typeface="Open Sans"/>
                <a:cs typeface="Open Sans"/>
              </a:rPr>
              <a:t>tenants</a:t>
            </a:r>
            <a:r>
              <a:rPr lang="en-GB" sz="1100" dirty="0">
                <a:latin typeface="Georgia"/>
                <a:ea typeface="Open Sans"/>
                <a:cs typeface="Open Sans"/>
              </a:rPr>
              <a:t> and personally answered their letters. He also invited all the local children to a party every year at Hillsborough Castle.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When he died many </a:t>
            </a:r>
            <a:r>
              <a:rPr lang="en-GB" sz="1100" b="1" dirty="0">
                <a:latin typeface="Georgia" panose="02040502050405020303" pitchFamily="18" charset="0"/>
                <a:ea typeface="Open Sans" panose="020B0606030504020204" pitchFamily="34" charset="0"/>
                <a:cs typeface="Open Sans" panose="020B0606030504020204" pitchFamily="34" charset="0"/>
              </a:rPr>
              <a:t>tenants</a:t>
            </a:r>
            <a:r>
              <a:rPr lang="en-GB" sz="1100" dirty="0">
                <a:latin typeface="Georgia" panose="02040502050405020303" pitchFamily="18" charset="0"/>
                <a:ea typeface="Open Sans" panose="020B0606030504020204" pitchFamily="34" charset="0"/>
                <a:cs typeface="Open Sans" panose="020B0606030504020204" pitchFamily="34" charset="0"/>
              </a:rPr>
              <a:t> attended his funeral.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A4320112-3B6C-2F0D-C25E-9D0E65984DF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pic>
        <p:nvPicPr>
          <p:cNvPr id="6" name="Picture 5">
            <a:extLst>
              <a:ext uri="{FF2B5EF4-FFF2-40B4-BE49-F238E27FC236}">
                <a16:creationId xmlns:a16="http://schemas.microsoft.com/office/drawing/2014/main" id="{45A7E21E-6224-2C7B-2895-C5A0CF87793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6394" y="3781597"/>
            <a:ext cx="2235168" cy="2235168"/>
          </a:xfrm>
          <a:prstGeom prst="rect">
            <a:avLst/>
          </a:prstGeom>
        </p:spPr>
      </p:pic>
      <p:sp>
        <p:nvSpPr>
          <p:cNvPr id="7" name="TextBox 6">
            <a:extLst>
              <a:ext uri="{FF2B5EF4-FFF2-40B4-BE49-F238E27FC236}">
                <a16:creationId xmlns:a16="http://schemas.microsoft.com/office/drawing/2014/main" id="{06BCD1FF-56A7-609B-335A-604A895021B8}"/>
              </a:ext>
            </a:extLst>
          </p:cNvPr>
          <p:cNvSpPr txBox="1"/>
          <p:nvPr/>
        </p:nvSpPr>
        <p:spPr>
          <a:xfrm>
            <a:off x="7863826" y="4626491"/>
            <a:ext cx="2235168" cy="577081"/>
          </a:xfrm>
          <a:prstGeom prst="rect">
            <a:avLst/>
          </a:prstGeom>
          <a:noFill/>
        </p:spPr>
        <p:txBody>
          <a:bodyPr wrap="square" rtlCol="0">
            <a:spAutoFit/>
          </a:bodyPr>
          <a:lstStyle/>
          <a:p>
            <a:pPr algn="ctr"/>
            <a:r>
              <a:rPr lang="en-GB" sz="1050" dirty="0">
                <a:latin typeface="Georgia" panose="02040502050405020303" pitchFamily="18" charset="0"/>
              </a:rPr>
              <a:t>W</a:t>
            </a:r>
            <a:r>
              <a:rPr lang="en-GB" sz="1050" dirty="0">
                <a:effectLst/>
                <a:latin typeface="Georgia" panose="02040502050405020303" pitchFamily="18" charset="0"/>
              </a:rPr>
              <a:t>as a strong supporter of Irish language and helped to preserve Irish poetry and folk songs. </a:t>
            </a:r>
          </a:p>
        </p:txBody>
      </p:sp>
      <p:pic>
        <p:nvPicPr>
          <p:cNvPr id="8" name="Picture 7">
            <a:extLst>
              <a:ext uri="{FF2B5EF4-FFF2-40B4-BE49-F238E27FC236}">
                <a16:creationId xmlns:a16="http://schemas.microsoft.com/office/drawing/2014/main" id="{5F6501D6-AFB6-4B5B-860D-45772E6FAA3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11562" y="4483874"/>
            <a:ext cx="1718025" cy="1718025"/>
          </a:xfrm>
          <a:prstGeom prst="rect">
            <a:avLst/>
          </a:prstGeom>
        </p:spPr>
      </p:pic>
      <p:sp>
        <p:nvSpPr>
          <p:cNvPr id="9" name="TextBox 8">
            <a:extLst>
              <a:ext uri="{FF2B5EF4-FFF2-40B4-BE49-F238E27FC236}">
                <a16:creationId xmlns:a16="http://schemas.microsoft.com/office/drawing/2014/main" id="{53D62735-D6C6-F18D-3FF4-ADA1E3DC94A7}"/>
              </a:ext>
            </a:extLst>
          </p:cNvPr>
          <p:cNvSpPr txBox="1"/>
          <p:nvPr/>
        </p:nvSpPr>
        <p:spPr>
          <a:xfrm>
            <a:off x="10037886" y="5127442"/>
            <a:ext cx="1865378" cy="430887"/>
          </a:xfrm>
          <a:prstGeom prst="rect">
            <a:avLst/>
          </a:prstGeom>
          <a:noFill/>
        </p:spPr>
        <p:txBody>
          <a:bodyPr wrap="square" rtlCol="0">
            <a:spAutoFit/>
          </a:bodyPr>
          <a:lstStyle/>
          <a:p>
            <a:pPr algn="ctr"/>
            <a:r>
              <a:rPr lang="en-GB" sz="1100" dirty="0">
                <a:effectLst/>
                <a:latin typeface="Georgia" panose="02040502050405020303" pitchFamily="18" charset="0"/>
              </a:rPr>
              <a:t>Three of his brothers </a:t>
            </a:r>
            <a:br>
              <a:rPr lang="en-GB" sz="1100" dirty="0">
                <a:effectLst/>
                <a:latin typeface="Georgia" panose="02040502050405020303" pitchFamily="18" charset="0"/>
              </a:rPr>
            </a:br>
            <a:r>
              <a:rPr lang="en-GB" sz="1100" dirty="0">
                <a:effectLst/>
                <a:latin typeface="Georgia" panose="02040502050405020303" pitchFamily="18" charset="0"/>
              </a:rPr>
              <a:t>were also called Arthur. </a:t>
            </a:r>
          </a:p>
        </p:txBody>
      </p:sp>
      <p:sp>
        <p:nvSpPr>
          <p:cNvPr id="12" name="Rectangle 11">
            <a:extLst>
              <a:ext uri="{FF2B5EF4-FFF2-40B4-BE49-F238E27FC236}">
                <a16:creationId xmlns:a16="http://schemas.microsoft.com/office/drawing/2014/main" id="{FBF78E0C-8022-12A2-ED51-9F407AF3DAEB}"/>
              </a:ext>
              <a:ext uri="{C183D7F6-B498-43B3-948B-1728B52AA6E4}">
                <adec:decorative xmlns:adec="http://schemas.microsoft.com/office/drawing/2017/decorative" val="1"/>
              </a:ext>
            </a:extLst>
          </p:cNvPr>
          <p:cNvSpPr/>
          <p:nvPr/>
        </p:nvSpPr>
        <p:spPr>
          <a:xfrm>
            <a:off x="4290638" y="4502273"/>
            <a:ext cx="3560620" cy="183635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EE0ED35-4EC1-A90E-E2BF-36DCC5E9EBC9}"/>
              </a:ext>
              <a:ext uri="{C183D7F6-B498-43B3-948B-1728B52AA6E4}">
                <adec:decorative xmlns:adec="http://schemas.microsoft.com/office/drawing/2017/decorative" val="1"/>
              </a:ext>
            </a:extLst>
          </p:cNvPr>
          <p:cNvSpPr txBox="1"/>
          <p:nvPr/>
        </p:nvSpPr>
        <p:spPr>
          <a:xfrm>
            <a:off x="4361154" y="4576776"/>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a:extLst>
              <a:ext uri="{FF2B5EF4-FFF2-40B4-BE49-F238E27FC236}">
                <a16:creationId xmlns:a16="http://schemas.microsoft.com/office/drawing/2014/main" id="{B2240D76-F70F-3DED-38DA-5D5A6B0C4861}"/>
              </a:ext>
              <a:ext uri="{C183D7F6-B498-43B3-948B-1728B52AA6E4}">
                <adec:decorative xmlns:adec="http://schemas.microsoft.com/office/drawing/2017/decorative" val="1"/>
              </a:ext>
            </a:extLst>
          </p:cNvPr>
          <p:cNvSpPr txBox="1"/>
          <p:nvPr/>
        </p:nvSpPr>
        <p:spPr>
          <a:xfrm>
            <a:off x="4355198" y="506767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8343580B-0948-979E-39CE-101DBB68A53F}"/>
              </a:ext>
              <a:ext uri="{C183D7F6-B498-43B3-948B-1728B52AA6E4}">
                <adec:decorative xmlns:adec="http://schemas.microsoft.com/office/drawing/2017/decorative" val="1"/>
              </a:ext>
            </a:extLst>
          </p:cNvPr>
          <p:cNvSpPr txBox="1"/>
          <p:nvPr/>
        </p:nvSpPr>
        <p:spPr>
          <a:xfrm>
            <a:off x="4355198" y="5533458"/>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8" name="Straight Connector 17">
            <a:extLst>
              <a:ext uri="{FF2B5EF4-FFF2-40B4-BE49-F238E27FC236}">
                <a16:creationId xmlns:a16="http://schemas.microsoft.com/office/drawing/2014/main" id="{ADF1976C-BCEA-9D24-3F6A-705B9A8A4E3E}"/>
              </a:ext>
              <a:ext uri="{C183D7F6-B498-43B3-948B-1728B52AA6E4}">
                <adec:decorative xmlns:adec="http://schemas.microsoft.com/office/drawing/2017/decorative" val="1"/>
              </a:ext>
            </a:extLst>
          </p:cNvPr>
          <p:cNvCxnSpPr>
            <a:cxnSpLocks/>
          </p:cNvCxnSpPr>
          <p:nvPr/>
        </p:nvCxnSpPr>
        <p:spPr>
          <a:xfrm>
            <a:off x="4421688" y="5005577"/>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109842-6B64-8065-8F43-9B79B322C01B}"/>
              </a:ext>
              <a:ext uri="{C183D7F6-B498-43B3-948B-1728B52AA6E4}">
                <adec:decorative xmlns:adec="http://schemas.microsoft.com/office/drawing/2017/decorative" val="1"/>
              </a:ext>
            </a:extLst>
          </p:cNvPr>
          <p:cNvCxnSpPr>
            <a:cxnSpLocks/>
          </p:cNvCxnSpPr>
          <p:nvPr/>
        </p:nvCxnSpPr>
        <p:spPr>
          <a:xfrm>
            <a:off x="4421688" y="5525855"/>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06FD9C1-F449-6AAA-F9FB-166B18EE95D6}"/>
              </a:ext>
            </a:extLst>
          </p:cNvPr>
          <p:cNvSpPr txBox="1"/>
          <p:nvPr/>
        </p:nvSpPr>
        <p:spPr>
          <a:xfrm>
            <a:off x="4646542" y="4565235"/>
            <a:ext cx="3038176" cy="430887"/>
          </a:xfrm>
          <a:prstGeom prst="rect">
            <a:avLst/>
          </a:prstGeom>
          <a:noFill/>
        </p:spPr>
        <p:txBody>
          <a:bodyPr wrap="square" rtlCol="0">
            <a:spAutoFit/>
          </a:bodyPr>
          <a:lstStyle/>
          <a:p>
            <a:r>
              <a:rPr lang="en-GB" sz="1100" dirty="0">
                <a:effectLst/>
                <a:latin typeface="Georgia" panose="02040502050405020303" pitchFamily="18" charset="0"/>
              </a:rPr>
              <a:t>How do you think Arthur’s portrait reflects his personality and lifestyle? </a:t>
            </a:r>
          </a:p>
        </p:txBody>
      </p:sp>
      <p:sp>
        <p:nvSpPr>
          <p:cNvPr id="27" name="TextBox 26">
            <a:extLst>
              <a:ext uri="{FF2B5EF4-FFF2-40B4-BE49-F238E27FC236}">
                <a16:creationId xmlns:a16="http://schemas.microsoft.com/office/drawing/2014/main" id="{4C4AF8B1-F353-FF5E-113D-45B829FED8A8}"/>
              </a:ext>
            </a:extLst>
          </p:cNvPr>
          <p:cNvSpPr txBox="1"/>
          <p:nvPr/>
        </p:nvSpPr>
        <p:spPr>
          <a:xfrm>
            <a:off x="4640586" y="5056138"/>
            <a:ext cx="3038176" cy="430887"/>
          </a:xfrm>
          <a:prstGeom prst="rect">
            <a:avLst/>
          </a:prstGeom>
          <a:noFill/>
        </p:spPr>
        <p:txBody>
          <a:bodyPr wrap="square" rtlCol="0">
            <a:spAutoFit/>
          </a:bodyPr>
          <a:lstStyle/>
          <a:p>
            <a:r>
              <a:rPr lang="en-GB" sz="1100" dirty="0">
                <a:effectLst/>
                <a:latin typeface="Georgia" panose="02040502050405020303" pitchFamily="18" charset="0"/>
              </a:rPr>
              <a:t>From the biography, why do you think he was a well-respected landlord? </a:t>
            </a:r>
          </a:p>
        </p:txBody>
      </p:sp>
      <p:sp>
        <p:nvSpPr>
          <p:cNvPr id="28" name="TextBox 27">
            <a:extLst>
              <a:ext uri="{FF2B5EF4-FFF2-40B4-BE49-F238E27FC236}">
                <a16:creationId xmlns:a16="http://schemas.microsoft.com/office/drawing/2014/main" id="{A8C74637-6010-3AB5-DA17-F105A0E305F1}"/>
              </a:ext>
            </a:extLst>
          </p:cNvPr>
          <p:cNvSpPr txBox="1"/>
          <p:nvPr/>
        </p:nvSpPr>
        <p:spPr>
          <a:xfrm>
            <a:off x="4640586" y="5521917"/>
            <a:ext cx="3038176" cy="769441"/>
          </a:xfrm>
          <a:prstGeom prst="rect">
            <a:avLst/>
          </a:prstGeom>
          <a:noFill/>
        </p:spPr>
        <p:txBody>
          <a:bodyPr wrap="square" rtlCol="0">
            <a:spAutoFit/>
          </a:bodyPr>
          <a:lstStyle/>
          <a:p>
            <a:r>
              <a:rPr lang="en-GB" sz="1100" dirty="0">
                <a:effectLst/>
                <a:latin typeface="Georgia" panose="02040502050405020303" pitchFamily="18" charset="0"/>
              </a:rPr>
              <a:t>Do you think Arthur could have done </a:t>
            </a:r>
            <a:br>
              <a:rPr lang="en-GB" sz="1100" dirty="0">
                <a:effectLst/>
                <a:latin typeface="Georgia" panose="02040502050405020303" pitchFamily="18" charset="0"/>
              </a:rPr>
            </a:br>
            <a:r>
              <a:rPr lang="en-GB" sz="1100" dirty="0">
                <a:effectLst/>
                <a:latin typeface="Georgia" panose="02040502050405020303" pitchFamily="18" charset="0"/>
              </a:rPr>
              <a:t>more to improve social and economic conditions in Ireland if he had become more active in politics? </a:t>
            </a:r>
          </a:p>
        </p:txBody>
      </p:sp>
      <p:sp>
        <p:nvSpPr>
          <p:cNvPr id="35" name="TextBox 34">
            <a:extLst>
              <a:ext uri="{FF2B5EF4-FFF2-40B4-BE49-F238E27FC236}">
                <a16:creationId xmlns:a16="http://schemas.microsoft.com/office/drawing/2014/main" id="{9FC0115F-C464-8B5D-4DC3-B09595D539F0}"/>
              </a:ext>
              <a:ext uri="{C183D7F6-B498-43B3-948B-1728B52AA6E4}">
                <adec:decorative xmlns:adec="http://schemas.microsoft.com/office/drawing/2017/decorative" val="1"/>
              </a:ext>
            </a:extLst>
          </p:cNvPr>
          <p:cNvSpPr txBox="1"/>
          <p:nvPr/>
        </p:nvSpPr>
        <p:spPr>
          <a:xfrm>
            <a:off x="515708" y="5458301"/>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Reproduced by permission of the Provost and Fellows of Eton College</a:t>
            </a:r>
          </a:p>
        </p:txBody>
      </p:sp>
    </p:spTree>
    <p:extLst>
      <p:ext uri="{BB962C8B-B14F-4D97-AF65-F5344CB8AC3E}">
        <p14:creationId xmlns:p14="http://schemas.microsoft.com/office/powerpoint/2010/main" val="275024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2" name="Title 7">
            <a:extLst>
              <a:ext uri="{FF2B5EF4-FFF2-40B4-BE49-F238E27FC236}">
                <a16:creationId xmlns:a16="http://schemas.microsoft.com/office/drawing/2014/main" id="{ED4D0F7B-5E07-02B3-79FA-C2AD26F2C87C}"/>
              </a:ext>
            </a:extLst>
          </p:cNvPr>
          <p:cNvSpPr txBox="1">
            <a:spLocks noGrp="1"/>
          </p:cNvSpPr>
          <p:nvPr>
            <p:ph type="title" idx="4294967295"/>
          </p:nvPr>
        </p:nvSpPr>
        <p:spPr>
          <a:xfrm>
            <a:off x="4782684"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ARTHUR HILL</a:t>
            </a:r>
          </a:p>
        </p:txBody>
      </p:sp>
      <p:pic>
        <p:nvPicPr>
          <p:cNvPr id="36" name="Picture 35" descr="Painting of a man in red military clothing. He stands with a hand of his hip and a sword at his side.">
            <a:hlinkClick r:id="rId4"/>
            <a:extLst>
              <a:ext uri="{FF2B5EF4-FFF2-40B4-BE49-F238E27FC236}">
                <a16:creationId xmlns:a16="http://schemas.microsoft.com/office/drawing/2014/main" id="{E1354153-EC9A-D2F1-3937-5CA850936B1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2388" y="514567"/>
            <a:ext cx="3536086" cy="5155214"/>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1812 - 1868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Hillsborough</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519216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4th Marquess of Downshire </a:t>
            </a:r>
          </a:p>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caring landlord who led a colourful life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139321"/>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Arthur was born at Hillsborough Castle and was known as Lord Hillsborough. When his father died, he became the 4th </a:t>
            </a:r>
            <a:r>
              <a:rPr lang="en-GB" sz="1100" b="1" dirty="0">
                <a:latin typeface="Georgia" panose="02040502050405020303" pitchFamily="18" charset="0"/>
                <a:ea typeface="Open Sans" panose="020B0606030504020204" pitchFamily="34" charset="0"/>
                <a:cs typeface="Open Sans" panose="020B0606030504020204" pitchFamily="34" charset="0"/>
              </a:rPr>
              <a:t>Marquess</a:t>
            </a:r>
            <a:r>
              <a:rPr lang="en-GB" sz="1100" dirty="0">
                <a:latin typeface="Georgia" panose="02040502050405020303" pitchFamily="18" charset="0"/>
                <a:ea typeface="Open Sans" panose="020B0606030504020204" pitchFamily="34" charset="0"/>
                <a:cs typeface="Open Sans" panose="020B0606030504020204" pitchFamily="34" charset="0"/>
              </a:rPr>
              <a:t> of Downshire.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Spent early childhood with a private tutor</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at Hillsborough.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Sent to boarding school aged 10.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Was often in trouble for bad behaviour and disappointing classwork.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Struggled with mathematics.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Letters home show that he was homesick for Hillsborough. </a:t>
            </a:r>
          </a:p>
          <a:p>
            <a:pPr marL="171450" indent="-171450" defTabSz="144000">
              <a:buFont typeface="Arial" panose="020B0604020202020204" pitchFamily="34" charset="0"/>
              <a:buChar char="•"/>
            </a:pP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He was said to have a good heart but also a fierce temper. He was involved in several fights including one at Oxford University in which a friend of his died. However, he was also known for two heroic acts in which he saved people from drowning. </a:t>
            </a: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1954381"/>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Became an officer in local </a:t>
            </a:r>
            <a:r>
              <a:rPr lang="en-GB" sz="1100" b="1" dirty="0">
                <a:latin typeface="Georgia" panose="02040502050405020303" pitchFamily="18" charset="0"/>
                <a:ea typeface="Open Sans" panose="020B0606030504020204" pitchFamily="34" charset="0"/>
                <a:cs typeface="Open Sans" panose="020B0606030504020204" pitchFamily="34" charset="0"/>
              </a:rPr>
              <a:t>militia</a:t>
            </a:r>
            <a:r>
              <a:rPr lang="en-GB" sz="1100" dirty="0">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From 1836 until 1845 he was Member of Parliament for County Down.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Married Caroline Frances Stapleton Cotton in 1837.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They had a famous wedding party at </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Hillsborough Fort for over 3,000 </a:t>
            </a:r>
            <a:r>
              <a:rPr lang="en-GB" sz="1100" b="1" dirty="0">
                <a:latin typeface="Georgia" panose="02040502050405020303" pitchFamily="18" charset="0"/>
                <a:ea typeface="Open Sans" panose="020B0606030504020204" pitchFamily="34" charset="0"/>
                <a:cs typeface="Open Sans" panose="020B0606030504020204" pitchFamily="34" charset="0"/>
              </a:rPr>
              <a:t>tenants</a:t>
            </a:r>
            <a:r>
              <a:rPr lang="en-GB" sz="1100" dirty="0">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They had four children. </a:t>
            </a:r>
          </a:p>
          <a:p>
            <a:pPr marL="171450" indent="-171450" defTabSz="144000">
              <a:buFont typeface="Arial" panose="020B0604020202020204" pitchFamily="34" charset="0"/>
              <a:buChar char="•"/>
            </a:pPr>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In 1845, during the Great Famine, Arthur donated lots of money to help his </a:t>
            </a:r>
            <a:r>
              <a:rPr lang="en-GB" sz="1100" b="1" dirty="0">
                <a:latin typeface="Georgia" panose="02040502050405020303" pitchFamily="18" charset="0"/>
                <a:ea typeface="Open Sans" panose="020B0606030504020204" pitchFamily="34" charset="0"/>
                <a:cs typeface="Open Sans" panose="020B0606030504020204" pitchFamily="34" charset="0"/>
              </a:rPr>
              <a:t>tenants</a:t>
            </a:r>
            <a:r>
              <a:rPr lang="en-GB" sz="1100" dirty="0">
                <a:latin typeface="Georgia" panose="02040502050405020303" pitchFamily="18" charset="0"/>
                <a:ea typeface="Open Sans" panose="020B0606030504020204" pitchFamily="34" charset="0"/>
                <a:cs typeface="Open Sans" panose="020B0606030504020204" pitchFamily="34" charset="0"/>
              </a:rPr>
              <a:t>. He stayed in Ireland throughout most of the </a:t>
            </a:r>
            <a:r>
              <a:rPr lang="en-GB" sz="1100" b="1" dirty="0">
                <a:latin typeface="Georgia" panose="02040502050405020303" pitchFamily="18" charset="0"/>
                <a:ea typeface="Open Sans" panose="020B0606030504020204" pitchFamily="34" charset="0"/>
                <a:cs typeface="Open Sans" panose="020B0606030504020204" pitchFamily="34" charset="0"/>
              </a:rPr>
              <a:t>famine</a:t>
            </a:r>
            <a:r>
              <a:rPr lang="en-GB" sz="1100" dirty="0">
                <a:latin typeface="Georgia" panose="02040502050405020303" pitchFamily="18" charset="0"/>
                <a:ea typeface="Open Sans" panose="020B0606030504020204" pitchFamily="34" charset="0"/>
                <a:cs typeface="Open Sans" panose="020B0606030504020204" pitchFamily="34" charset="0"/>
              </a:rPr>
              <a:t> to help them.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260FA339-CBAE-BDC8-FAAC-47C19B5B2F4B}"/>
              </a:ext>
              <a:ext uri="{C183D7F6-B498-43B3-948B-1728B52AA6E4}">
                <adec:decorative xmlns:adec="http://schemas.microsoft.com/office/drawing/2017/decorative" val="1"/>
              </a:ext>
            </a:extLst>
          </p:cNvPr>
          <p:cNvSpPr/>
          <p:nvPr/>
        </p:nvSpPr>
        <p:spPr>
          <a:xfrm>
            <a:off x="4290638" y="4713651"/>
            <a:ext cx="3560620" cy="1624979"/>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EAB93B-303B-36D7-ACD4-7A0BCB769499}"/>
              </a:ext>
              <a:ext uri="{C183D7F6-B498-43B3-948B-1728B52AA6E4}">
                <adec:decorative xmlns:adec="http://schemas.microsoft.com/office/drawing/2017/decorative" val="1"/>
              </a:ext>
            </a:extLst>
          </p:cNvPr>
          <p:cNvSpPr txBox="1"/>
          <p:nvPr/>
        </p:nvSpPr>
        <p:spPr>
          <a:xfrm>
            <a:off x="4361154" y="4870648"/>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10">
            <a:extLst>
              <a:ext uri="{FF2B5EF4-FFF2-40B4-BE49-F238E27FC236}">
                <a16:creationId xmlns:a16="http://schemas.microsoft.com/office/drawing/2014/main" id="{483B45DC-F08A-B6C9-3477-1D75BF03D008}"/>
              </a:ext>
              <a:ext uri="{C183D7F6-B498-43B3-948B-1728B52AA6E4}">
                <adec:decorative xmlns:adec="http://schemas.microsoft.com/office/drawing/2017/decorative" val="1"/>
              </a:ext>
            </a:extLst>
          </p:cNvPr>
          <p:cNvSpPr txBox="1"/>
          <p:nvPr/>
        </p:nvSpPr>
        <p:spPr>
          <a:xfrm>
            <a:off x="4355198" y="528033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Picture 8">
            <a:extLst>
              <a:ext uri="{FF2B5EF4-FFF2-40B4-BE49-F238E27FC236}">
                <a16:creationId xmlns:a16="http://schemas.microsoft.com/office/drawing/2014/main" id="{72B893A8-51BA-CEEE-0396-5EE809BD13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710" y="3317332"/>
            <a:ext cx="2235168" cy="2235168"/>
          </a:xfrm>
          <a:prstGeom prst="rect">
            <a:avLst/>
          </a:prstGeom>
        </p:spPr>
      </p:pic>
      <p:pic>
        <p:nvPicPr>
          <p:cNvPr id="22" name="Picture 21">
            <a:extLst>
              <a:ext uri="{FF2B5EF4-FFF2-40B4-BE49-F238E27FC236}">
                <a16:creationId xmlns:a16="http://schemas.microsoft.com/office/drawing/2014/main" id="{88A90041-59BE-7516-047D-727266EBB78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96712" y="4376618"/>
            <a:ext cx="1718025" cy="1718025"/>
          </a:xfrm>
          <a:prstGeom prst="rect">
            <a:avLst/>
          </a:prstGeom>
        </p:spPr>
      </p:pic>
      <p:sp>
        <p:nvSpPr>
          <p:cNvPr id="21" name="TextBox 20">
            <a:extLst>
              <a:ext uri="{FF2B5EF4-FFF2-40B4-BE49-F238E27FC236}">
                <a16:creationId xmlns:a16="http://schemas.microsoft.com/office/drawing/2014/main" id="{D3B96060-6EE5-1A30-F5B5-2724F3254116}"/>
              </a:ext>
              <a:ext uri="{C183D7F6-B498-43B3-948B-1728B52AA6E4}">
                <adec:decorative xmlns:adec="http://schemas.microsoft.com/office/drawing/2017/decorative" val="1"/>
              </a:ext>
            </a:extLst>
          </p:cNvPr>
          <p:cNvSpPr txBox="1"/>
          <p:nvPr/>
        </p:nvSpPr>
        <p:spPr>
          <a:xfrm>
            <a:off x="4355198" y="5831172"/>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29" name="Straight Connector 28">
            <a:extLst>
              <a:ext uri="{FF2B5EF4-FFF2-40B4-BE49-F238E27FC236}">
                <a16:creationId xmlns:a16="http://schemas.microsoft.com/office/drawing/2014/main" id="{2F0577B1-137B-479A-9E26-3130C7A48910}"/>
              </a:ext>
              <a:ext uri="{C183D7F6-B498-43B3-948B-1728B52AA6E4}">
                <adec:decorative xmlns:adec="http://schemas.microsoft.com/office/drawing/2017/decorative" val="1"/>
              </a:ext>
            </a:extLst>
          </p:cNvPr>
          <p:cNvCxnSpPr>
            <a:cxnSpLocks/>
          </p:cNvCxnSpPr>
          <p:nvPr/>
        </p:nvCxnSpPr>
        <p:spPr>
          <a:xfrm>
            <a:off x="4421688" y="5186334"/>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E5C4BA-6D55-7C27-928B-3CB1199665B8}"/>
              </a:ext>
              <a:ext uri="{C183D7F6-B498-43B3-948B-1728B52AA6E4}">
                <adec:decorative xmlns:adec="http://schemas.microsoft.com/office/drawing/2017/decorative" val="1"/>
              </a:ext>
            </a:extLst>
          </p:cNvPr>
          <p:cNvCxnSpPr>
            <a:cxnSpLocks/>
          </p:cNvCxnSpPr>
          <p:nvPr/>
        </p:nvCxnSpPr>
        <p:spPr>
          <a:xfrm>
            <a:off x="4421688" y="5738512"/>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F77004-40E9-72C5-07B4-4F78BAFF06B9}"/>
              </a:ext>
            </a:extLst>
          </p:cNvPr>
          <p:cNvSpPr txBox="1"/>
          <p:nvPr/>
        </p:nvSpPr>
        <p:spPr>
          <a:xfrm>
            <a:off x="8028710" y="4136571"/>
            <a:ext cx="2235168" cy="577081"/>
          </a:xfrm>
          <a:prstGeom prst="rect">
            <a:avLst/>
          </a:prstGeom>
          <a:noFill/>
        </p:spPr>
        <p:txBody>
          <a:bodyPr wrap="square" lIns="91440" tIns="45720" rIns="91440" bIns="45720" rtlCol="0" anchor="t">
            <a:spAutoFit/>
          </a:bodyPr>
          <a:lstStyle/>
          <a:p>
            <a:pPr algn="ctr"/>
            <a:r>
              <a:rPr lang="en-GB" sz="1050" dirty="0">
                <a:latin typeface="Georgia"/>
              </a:rPr>
              <a:t>13 people are said to have died after his wedding party from eating and drinking too much. </a:t>
            </a:r>
            <a:endParaRPr lang="en-GB" sz="1050" dirty="0">
              <a:effectLst/>
              <a:latin typeface="Georgia" panose="02040502050405020303" pitchFamily="18" charset="0"/>
            </a:endParaRPr>
          </a:p>
        </p:txBody>
      </p:sp>
      <p:sp>
        <p:nvSpPr>
          <p:cNvPr id="24" name="TextBox 23">
            <a:extLst>
              <a:ext uri="{FF2B5EF4-FFF2-40B4-BE49-F238E27FC236}">
                <a16:creationId xmlns:a16="http://schemas.microsoft.com/office/drawing/2014/main" id="{8994AE27-2FD9-3515-19E8-C0930FB9AB17}"/>
              </a:ext>
            </a:extLst>
          </p:cNvPr>
          <p:cNvSpPr txBox="1"/>
          <p:nvPr/>
        </p:nvSpPr>
        <p:spPr>
          <a:xfrm>
            <a:off x="9923036" y="5020186"/>
            <a:ext cx="1865378" cy="430887"/>
          </a:xfrm>
          <a:prstGeom prst="rect">
            <a:avLst/>
          </a:prstGeom>
          <a:noFill/>
        </p:spPr>
        <p:txBody>
          <a:bodyPr wrap="square" rtlCol="0">
            <a:spAutoFit/>
          </a:bodyPr>
          <a:lstStyle/>
          <a:p>
            <a:pPr algn="ctr"/>
            <a:r>
              <a:rPr lang="en-GB" sz="1100" dirty="0">
                <a:effectLst/>
                <a:latin typeface="Georgia" panose="02040502050405020303" pitchFamily="18" charset="0"/>
              </a:rPr>
              <a:t>His nickname was </a:t>
            </a:r>
            <a:br>
              <a:rPr lang="en-GB" sz="1100" dirty="0">
                <a:effectLst/>
                <a:latin typeface="Georgia" panose="02040502050405020303" pitchFamily="18" charset="0"/>
              </a:rPr>
            </a:br>
            <a:r>
              <a:rPr lang="en-GB" sz="1100" dirty="0">
                <a:effectLst/>
                <a:latin typeface="Georgia" panose="02040502050405020303" pitchFamily="18" charset="0"/>
              </a:rPr>
              <a:t>The Big Marquess. </a:t>
            </a:r>
          </a:p>
        </p:txBody>
      </p:sp>
      <p:sp>
        <p:nvSpPr>
          <p:cNvPr id="31" name="TextBox 30">
            <a:extLst>
              <a:ext uri="{FF2B5EF4-FFF2-40B4-BE49-F238E27FC236}">
                <a16:creationId xmlns:a16="http://schemas.microsoft.com/office/drawing/2014/main" id="{800C8EA4-CADC-7082-CC83-06893F99275A}"/>
              </a:ext>
            </a:extLst>
          </p:cNvPr>
          <p:cNvSpPr txBox="1"/>
          <p:nvPr/>
        </p:nvSpPr>
        <p:spPr>
          <a:xfrm>
            <a:off x="4646542" y="4862954"/>
            <a:ext cx="3038176" cy="261610"/>
          </a:xfrm>
          <a:prstGeom prst="rect">
            <a:avLst/>
          </a:prstGeom>
          <a:noFill/>
        </p:spPr>
        <p:txBody>
          <a:bodyPr wrap="square" rtlCol="0">
            <a:spAutoFit/>
          </a:bodyPr>
          <a:lstStyle/>
          <a:p>
            <a:r>
              <a:rPr lang="en-GB" sz="1100" dirty="0">
                <a:effectLst/>
                <a:latin typeface="Georgia" panose="02040502050405020303" pitchFamily="18" charset="0"/>
              </a:rPr>
              <a:t>How is Arthur portrayed in his portrait? </a:t>
            </a:r>
          </a:p>
        </p:txBody>
      </p:sp>
      <p:sp>
        <p:nvSpPr>
          <p:cNvPr id="32" name="TextBox 31">
            <a:extLst>
              <a:ext uri="{FF2B5EF4-FFF2-40B4-BE49-F238E27FC236}">
                <a16:creationId xmlns:a16="http://schemas.microsoft.com/office/drawing/2014/main" id="{25F89721-C1CC-734A-2F83-43CF3467B871}"/>
              </a:ext>
            </a:extLst>
          </p:cNvPr>
          <p:cNvSpPr txBox="1"/>
          <p:nvPr/>
        </p:nvSpPr>
        <p:spPr>
          <a:xfrm>
            <a:off x="4640586" y="5268794"/>
            <a:ext cx="3038176" cy="430887"/>
          </a:xfrm>
          <a:prstGeom prst="rect">
            <a:avLst/>
          </a:prstGeom>
          <a:noFill/>
        </p:spPr>
        <p:txBody>
          <a:bodyPr wrap="square" rtlCol="0">
            <a:spAutoFit/>
          </a:bodyPr>
          <a:lstStyle/>
          <a:p>
            <a:r>
              <a:rPr lang="en-GB" sz="1100" dirty="0">
                <a:effectLst/>
                <a:latin typeface="Georgia" panose="02040502050405020303" pitchFamily="18" charset="0"/>
              </a:rPr>
              <a:t> Do you agree that Arthur’s life could be described as ‘colourful’? </a:t>
            </a:r>
          </a:p>
        </p:txBody>
      </p:sp>
      <p:sp>
        <p:nvSpPr>
          <p:cNvPr id="33" name="TextBox 32">
            <a:extLst>
              <a:ext uri="{FF2B5EF4-FFF2-40B4-BE49-F238E27FC236}">
                <a16:creationId xmlns:a16="http://schemas.microsoft.com/office/drawing/2014/main" id="{CB095161-08B5-4B21-F03F-9C9CEC17F7B4}"/>
              </a:ext>
            </a:extLst>
          </p:cNvPr>
          <p:cNvSpPr txBox="1"/>
          <p:nvPr/>
        </p:nvSpPr>
        <p:spPr>
          <a:xfrm>
            <a:off x="4640586" y="5819631"/>
            <a:ext cx="3038176" cy="430887"/>
          </a:xfrm>
          <a:prstGeom prst="rect">
            <a:avLst/>
          </a:prstGeom>
          <a:noFill/>
        </p:spPr>
        <p:txBody>
          <a:bodyPr wrap="square" rtlCol="0">
            <a:spAutoFit/>
          </a:bodyPr>
          <a:lstStyle/>
          <a:p>
            <a:r>
              <a:rPr lang="en-GB" sz="1100" dirty="0">
                <a:effectLst/>
                <a:latin typeface="Georgia" panose="02040502050405020303" pitchFamily="18" charset="0"/>
              </a:rPr>
              <a:t>What evidence is there that Arthur cared about his tenants? </a:t>
            </a:r>
          </a:p>
        </p:txBody>
      </p:sp>
      <p:pic>
        <p:nvPicPr>
          <p:cNvPr id="4" name="Picture 3">
            <a:extLst>
              <a:ext uri="{FF2B5EF4-FFF2-40B4-BE49-F238E27FC236}">
                <a16:creationId xmlns:a16="http://schemas.microsoft.com/office/drawing/2014/main" id="{A4320112-3B6C-2F0D-C25E-9D0E65984DF4}"/>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64310" y="141120"/>
            <a:ext cx="980840" cy="980840"/>
          </a:xfrm>
          <a:prstGeom prst="rect">
            <a:avLst/>
          </a:prstGeom>
        </p:spPr>
      </p:pic>
      <p:sp>
        <p:nvSpPr>
          <p:cNvPr id="37" name="TextBox 36">
            <a:extLst>
              <a:ext uri="{FF2B5EF4-FFF2-40B4-BE49-F238E27FC236}">
                <a16:creationId xmlns:a16="http://schemas.microsoft.com/office/drawing/2014/main" id="{0927A49B-554C-D94D-1B28-8047F7C11747}"/>
              </a:ext>
              <a:ext uri="{C183D7F6-B498-43B3-948B-1728B52AA6E4}">
                <adec:decorative xmlns:adec="http://schemas.microsoft.com/office/drawing/2017/decorative" val="1"/>
              </a:ext>
            </a:extLst>
          </p:cNvPr>
          <p:cNvSpPr txBox="1"/>
          <p:nvPr/>
        </p:nvSpPr>
        <p:spPr>
          <a:xfrm>
            <a:off x="524956" y="5468331"/>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Kind permission from the Northern Ireland Office.</a:t>
            </a:r>
          </a:p>
        </p:txBody>
      </p:sp>
    </p:spTree>
    <p:extLst>
      <p:ext uri="{BB962C8B-B14F-4D97-AF65-F5344CB8AC3E}">
        <p14:creationId xmlns:p14="http://schemas.microsoft.com/office/powerpoint/2010/main" val="364093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188857"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ALICE HILL</a:t>
            </a:r>
          </a:p>
        </p:txBody>
      </p:sp>
      <p:pic>
        <p:nvPicPr>
          <p:cNvPr id="10" name="Picture 9" descr="A black and white photograph of a woman in period clothing wearing a dress.">
            <a:hlinkClick r:id="rId4"/>
            <a:extLst>
              <a:ext uri="{FF2B5EF4-FFF2-40B4-BE49-F238E27FC236}">
                <a16:creationId xmlns:a16="http://schemas.microsoft.com/office/drawing/2014/main" id="{1807DBE3-CFE4-20D3-54FB-1EEBC96E5A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0022" y="494585"/>
            <a:ext cx="3564288" cy="5248341"/>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1842 - 1928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London</a:t>
            </a: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6603190"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Fashionable socialite who was well-loved in Hillsborough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139321"/>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Alice was the daughter of Arthur, the 4th </a:t>
            </a:r>
            <a:r>
              <a:rPr lang="en-GB" sz="1100" b="1" dirty="0">
                <a:latin typeface="Georgia" panose="02040502050405020303" pitchFamily="18" charset="0"/>
                <a:ea typeface="Open Sans" panose="020B0606030504020204" pitchFamily="34" charset="0"/>
                <a:cs typeface="Open Sans" panose="020B0606030504020204" pitchFamily="34" charset="0"/>
              </a:rPr>
              <a:t>Marquess</a:t>
            </a:r>
            <a:r>
              <a:rPr lang="en-GB" sz="1100" dirty="0">
                <a:latin typeface="Georgia" panose="02040502050405020303" pitchFamily="18" charset="0"/>
                <a:ea typeface="Open Sans" panose="020B0606030504020204" pitchFamily="34" charset="0"/>
                <a:cs typeface="Open Sans" panose="020B0606030504020204" pitchFamily="34" charset="0"/>
              </a:rPr>
              <a:t> of Downshire, and Caroline. She had two younger brothers who were both called Arthur.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Grew up at Hillsborough Castle and at family homes in London and Berkshire.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At 7 years old, she opened a ball with her father. </a:t>
            </a:r>
          </a:p>
          <a:p>
            <a:pPr marL="171450" indent="-171450" defTabSz="144000">
              <a:buFont typeface="Arial" panose="020B0604020202020204" pitchFamily="34" charset="0"/>
              <a:buChar char="•"/>
            </a:pPr>
            <a:r>
              <a:rPr lang="en-GB" sz="1100" dirty="0">
                <a:latin typeface="Georgia"/>
                <a:ea typeface="Open Sans"/>
                <a:cs typeface="Open Sans"/>
              </a:rPr>
              <a:t>At 12, she was in charge of decorating the Christmas tree at Hillsborough Castle. </a:t>
            </a:r>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At 17, she was presented by her mother to Queen Victoria, marking her entry into society.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a:ea typeface="Open Sans"/>
                <a:cs typeface="Open Sans"/>
              </a:rPr>
              <a:t>She was involved in a </a:t>
            </a:r>
            <a:r>
              <a:rPr lang="en-GB" sz="1100" b="1" dirty="0">
                <a:latin typeface="Georgia"/>
                <a:ea typeface="Open Sans"/>
                <a:cs typeface="Open Sans"/>
              </a:rPr>
              <a:t>scandal</a:t>
            </a:r>
            <a:r>
              <a:rPr lang="en-GB" sz="1100" dirty="0">
                <a:latin typeface="Georgia"/>
                <a:ea typeface="Open Sans"/>
                <a:cs typeface="Open Sans"/>
              </a:rPr>
              <a:t> in 1860 when the family were on holiday on their yacht in the Mediterranean. According to newspaper reports, her father found the ship’s captain on his knees about to kiss Alice’s hand. Her father threw the Captain overboard, and he drowned. </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462213"/>
          </a:xfrm>
          <a:prstGeom prst="rect">
            <a:avLst/>
          </a:prstGeom>
          <a:noFill/>
        </p:spPr>
        <p:txBody>
          <a:bodyPr wrap="square" rtlCol="0">
            <a:spAutoFit/>
          </a:bodyPr>
          <a:lstStyle/>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She married Thomas </a:t>
            </a:r>
            <a:r>
              <a:rPr lang="en-GB" sz="1100" dirty="0" err="1">
                <a:latin typeface="Georgia" panose="02040502050405020303" pitchFamily="18" charset="0"/>
                <a:ea typeface="Open Sans" panose="020B0606030504020204" pitchFamily="34" charset="0"/>
                <a:cs typeface="Open Sans" panose="020B0606030504020204" pitchFamily="34" charset="0"/>
              </a:rPr>
              <a:t>Taylour</a:t>
            </a:r>
            <a:r>
              <a:rPr lang="en-GB" sz="1100" dirty="0">
                <a:latin typeface="Georgia" panose="02040502050405020303" pitchFamily="18" charset="0"/>
                <a:ea typeface="Open Sans" panose="020B0606030504020204" pitchFamily="34" charset="0"/>
                <a:cs typeface="Open Sans" panose="020B0606030504020204" pitchFamily="34" charset="0"/>
              </a:rPr>
              <a:t> at Hillsborough in 1867, he later became the Earl of Bective.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They had large celebrations throughout the village including sports competitions and fireworks.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The </a:t>
            </a:r>
            <a:r>
              <a:rPr lang="en-GB" sz="1100" b="1" dirty="0">
                <a:latin typeface="Georgia" panose="02040502050405020303" pitchFamily="18" charset="0"/>
                <a:ea typeface="Open Sans" panose="020B0606030504020204" pitchFamily="34" charset="0"/>
                <a:cs typeface="Open Sans" panose="020B0606030504020204" pitchFamily="34" charset="0"/>
              </a:rPr>
              <a:t>ornamental</a:t>
            </a:r>
            <a:r>
              <a:rPr lang="en-GB" sz="1100" dirty="0">
                <a:latin typeface="Georgia" panose="02040502050405020303" pitchFamily="18" charset="0"/>
                <a:ea typeface="Open Sans" panose="020B0606030504020204" pitchFamily="34" charset="0"/>
                <a:cs typeface="Open Sans" panose="020B0606030504020204" pitchFamily="34" charset="0"/>
              </a:rPr>
              <a:t> temple in the gardens at Hillsborough Castle is known as Lady Alice’s </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Temple. The temple is said to be a wedding gift from her brothers.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latin typeface="Georgia" panose="02040502050405020303" pitchFamily="18" charset="0"/>
                <a:ea typeface="Open Sans" panose="020B0606030504020204" pitchFamily="34" charset="0"/>
                <a:cs typeface="Open Sans" panose="020B0606030504020204" pitchFamily="34" charset="0"/>
              </a:rPr>
              <a:t>The married couple visited Hillsborough Castle often. They had two daughters. When she died, aged 85, Queen Mary (wife of King George V) sent a sympathy telegram describing her as ‘an old friend’. </a:t>
            </a:r>
            <a:endParaRPr lang="en-GB" sz="1100" dirty="0">
              <a:effectLst/>
              <a:latin typeface="Georgia" panose="02040502050405020303" pitchFamily="18" charset="0"/>
              <a:ea typeface="Open Sans Semibold" panose="020B0606030504020204" pitchFamily="34" charset="0"/>
              <a:cs typeface="Open Sans Semibold" panose="020B0606030504020204" pitchFamily="34" charset="0"/>
            </a:endParaRPr>
          </a:p>
        </p:txBody>
      </p:sp>
      <p:pic>
        <p:nvPicPr>
          <p:cNvPr id="7" name="Picture 6">
            <a:extLst>
              <a:ext uri="{FF2B5EF4-FFF2-40B4-BE49-F238E27FC236}">
                <a16:creationId xmlns:a16="http://schemas.microsoft.com/office/drawing/2014/main" id="{E8C505A4-E9EF-5318-C011-08942956E23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2000" y="3878122"/>
            <a:ext cx="2552884" cy="2552884"/>
          </a:xfrm>
          <a:prstGeom prst="rect">
            <a:avLst/>
          </a:prstGeom>
        </p:spPr>
      </p:pic>
      <p:sp>
        <p:nvSpPr>
          <p:cNvPr id="6" name="TextBox 5">
            <a:extLst>
              <a:ext uri="{FF2B5EF4-FFF2-40B4-BE49-F238E27FC236}">
                <a16:creationId xmlns:a16="http://schemas.microsoft.com/office/drawing/2014/main" id="{AFFD69E2-AF87-A3A3-F08A-5F2328022325}"/>
              </a:ext>
            </a:extLst>
          </p:cNvPr>
          <p:cNvSpPr txBox="1"/>
          <p:nvPr/>
        </p:nvSpPr>
        <p:spPr>
          <a:xfrm>
            <a:off x="8173474" y="4964282"/>
            <a:ext cx="2403075" cy="430887"/>
          </a:xfrm>
          <a:prstGeom prst="rect">
            <a:avLst/>
          </a:prstGeom>
          <a:noFill/>
        </p:spPr>
        <p:txBody>
          <a:bodyPr wrap="square" rtlCol="0">
            <a:spAutoFit/>
          </a:bodyPr>
          <a:lstStyle/>
          <a:p>
            <a:pPr algn="ctr"/>
            <a:r>
              <a:rPr lang="en-GB" sz="1100" dirty="0">
                <a:effectLst/>
                <a:latin typeface="Georgia" panose="02040502050405020303" pitchFamily="18" charset="0"/>
              </a:rPr>
              <a:t>Alice supported the campaign for women to have the vote. </a:t>
            </a:r>
          </a:p>
        </p:txBody>
      </p:sp>
      <p:sp>
        <p:nvSpPr>
          <p:cNvPr id="2" name="Rectangle 1">
            <a:extLst>
              <a:ext uri="{FF2B5EF4-FFF2-40B4-BE49-F238E27FC236}">
                <a16:creationId xmlns:a16="http://schemas.microsoft.com/office/drawing/2014/main" id="{5952F333-94FA-0248-B183-CAE744F96EEC}"/>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AAD2CB-EF62-0DDC-7D1E-29E87602C5D3}"/>
              </a:ext>
            </a:extLst>
          </p:cNvPr>
          <p:cNvSpPr txBox="1"/>
          <p:nvPr/>
        </p:nvSpPr>
        <p:spPr>
          <a:xfrm>
            <a:off x="4629234" y="5134859"/>
            <a:ext cx="3044132" cy="430887"/>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What evidence is there in the biography that Alice had a very privileged life? </a:t>
            </a:r>
          </a:p>
        </p:txBody>
      </p:sp>
      <p:sp>
        <p:nvSpPr>
          <p:cNvPr id="12" name="TextBox 11">
            <a:extLst>
              <a:ext uri="{FF2B5EF4-FFF2-40B4-BE49-F238E27FC236}">
                <a16:creationId xmlns:a16="http://schemas.microsoft.com/office/drawing/2014/main" id="{943F6585-4660-2D49-9C21-44587FB65FF3}"/>
              </a:ext>
              <a:ext uri="{C183D7F6-B498-43B3-948B-1728B52AA6E4}">
                <adec:decorative xmlns:adec="http://schemas.microsoft.com/office/drawing/2017/decorative" val="1"/>
              </a:ext>
            </a:extLst>
          </p:cNvPr>
          <p:cNvSpPr txBox="1"/>
          <p:nvPr/>
        </p:nvSpPr>
        <p:spPr>
          <a:xfrm>
            <a:off x="4343846" y="5146400"/>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3" name="TextBox 12">
            <a:extLst>
              <a:ext uri="{FF2B5EF4-FFF2-40B4-BE49-F238E27FC236}">
                <a16:creationId xmlns:a16="http://schemas.microsoft.com/office/drawing/2014/main" id="{BA07AA69-436C-5FB5-3593-1FE27F046B97}"/>
              </a:ext>
            </a:extLst>
          </p:cNvPr>
          <p:cNvSpPr txBox="1"/>
          <p:nvPr/>
        </p:nvSpPr>
        <p:spPr>
          <a:xfrm>
            <a:off x="4629234" y="5701475"/>
            <a:ext cx="3038176" cy="430887"/>
          </a:xfrm>
          <a:prstGeom prst="rect">
            <a:avLst/>
          </a:prstGeom>
          <a:noFill/>
        </p:spPr>
        <p:txBody>
          <a:bodyPr wrap="square" rtlCol="0">
            <a:spAutoFit/>
          </a:bodyPr>
          <a:lstStyle/>
          <a:p>
            <a:r>
              <a:rPr lang="en-GB" sz="1100" dirty="0">
                <a:effectLst/>
                <a:latin typeface="Georgia" panose="02040502050405020303" pitchFamily="18" charset="0"/>
              </a:rPr>
              <a:t>Is there anything to suggest Alice used her privileged position to change society? </a:t>
            </a:r>
          </a:p>
        </p:txBody>
      </p:sp>
      <p:sp>
        <p:nvSpPr>
          <p:cNvPr id="14" name="TextBox 13">
            <a:extLst>
              <a:ext uri="{FF2B5EF4-FFF2-40B4-BE49-F238E27FC236}">
                <a16:creationId xmlns:a16="http://schemas.microsoft.com/office/drawing/2014/main" id="{A2B0A792-1337-6EAA-7599-A1DF31638051}"/>
              </a:ext>
              <a:ext uri="{C183D7F6-B498-43B3-948B-1728B52AA6E4}">
                <adec:decorative xmlns:adec="http://schemas.microsoft.com/office/drawing/2017/decorative" val="1"/>
              </a:ext>
            </a:extLst>
          </p:cNvPr>
          <p:cNvSpPr txBox="1"/>
          <p:nvPr/>
        </p:nvSpPr>
        <p:spPr>
          <a:xfrm>
            <a:off x="4343846" y="571301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5" name="Straight Connector 14">
            <a:extLst>
              <a:ext uri="{FF2B5EF4-FFF2-40B4-BE49-F238E27FC236}">
                <a16:creationId xmlns:a16="http://schemas.microsoft.com/office/drawing/2014/main" id="{8FE18A21-1ED6-B065-A582-4C064A7CFCDC}"/>
              </a:ext>
              <a:ext uri="{C183D7F6-B498-43B3-948B-1728B52AA6E4}">
                <adec:decorative xmlns:adec="http://schemas.microsoft.com/office/drawing/2017/decorative" val="1"/>
              </a:ext>
            </a:extLst>
          </p:cNvPr>
          <p:cNvCxnSpPr>
            <a:cxnSpLocks/>
          </p:cNvCxnSpPr>
          <p:nvPr/>
        </p:nvCxnSpPr>
        <p:spPr>
          <a:xfrm>
            <a:off x="4410336" y="5618798"/>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3D8568B-194C-9362-EF98-DDA054D5ED9B}"/>
              </a:ext>
              <a:ext uri="{C183D7F6-B498-43B3-948B-1728B52AA6E4}">
                <adec:decorative xmlns:adec="http://schemas.microsoft.com/office/drawing/2017/decorative" val="1"/>
              </a:ext>
            </a:extLst>
          </p:cNvPr>
          <p:cNvSpPr txBox="1"/>
          <p:nvPr/>
        </p:nvSpPr>
        <p:spPr>
          <a:xfrm>
            <a:off x="510596" y="5537619"/>
            <a:ext cx="3044132" cy="200055"/>
          </a:xfrm>
          <a:prstGeom prst="rect">
            <a:avLst/>
          </a:prstGeom>
          <a:no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Tree>
    <p:extLst>
      <p:ext uri="{BB962C8B-B14F-4D97-AF65-F5344CB8AC3E}">
        <p14:creationId xmlns:p14="http://schemas.microsoft.com/office/powerpoint/2010/main" val="108090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9DC5-A305-9971-9550-31F31CC119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8" name="Title 7">
            <a:extLst>
              <a:ext uri="{FF2B5EF4-FFF2-40B4-BE49-F238E27FC236}">
                <a16:creationId xmlns:a16="http://schemas.microsoft.com/office/drawing/2014/main" id="{7759A5BB-587E-31A9-7AB4-6303F41118E7}"/>
              </a:ext>
            </a:extLst>
          </p:cNvPr>
          <p:cNvSpPr txBox="1">
            <a:spLocks noGrp="1"/>
          </p:cNvSpPr>
          <p:nvPr>
            <p:ph type="title" idx="4294967295"/>
          </p:nvPr>
        </p:nvSpPr>
        <p:spPr>
          <a:xfrm>
            <a:off x="4188857" y="386924"/>
            <a:ext cx="362197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GEORGE HILL</a:t>
            </a:r>
          </a:p>
        </p:txBody>
      </p:sp>
      <p:pic>
        <p:nvPicPr>
          <p:cNvPr id="21" name="Picture 20" descr="Colourful portrait of a young man in red, white and blue clothing.">
            <a:extLst>
              <a:ext uri="{FF2B5EF4-FFF2-40B4-BE49-F238E27FC236}">
                <a16:creationId xmlns:a16="http://schemas.microsoft.com/office/drawing/2014/main" id="{6425C824-2A43-9F41-4944-9B2D214C34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142" t="12883" r="17081" b="16340"/>
          <a:stretch/>
        </p:blipFill>
        <p:spPr>
          <a:xfrm>
            <a:off x="507703" y="494585"/>
            <a:ext cx="3553714" cy="5386451"/>
          </a:xfrm>
          <a:prstGeom prst="rect">
            <a:avLst/>
          </a:prstGeom>
        </p:spPr>
      </p:pic>
      <p:sp>
        <p:nvSpPr>
          <p:cNvPr id="23" name="TextBox 22">
            <a:extLst>
              <a:ext uri="{FF2B5EF4-FFF2-40B4-BE49-F238E27FC236}">
                <a16:creationId xmlns:a16="http://schemas.microsoft.com/office/drawing/2014/main" id="{959E2155-F00F-75D2-58C0-8B9EB84878F7}"/>
              </a:ext>
            </a:extLst>
          </p:cNvPr>
          <p:cNvSpPr txBox="1"/>
          <p:nvPr/>
        </p:nvSpPr>
        <p:spPr>
          <a:xfrm>
            <a:off x="503690" y="6070170"/>
            <a:ext cx="3476738"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1801 - 1879   |  </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6" name="TextBox 25">
            <a:extLst>
              <a:ext uri="{FF2B5EF4-FFF2-40B4-BE49-F238E27FC236}">
                <a16:creationId xmlns:a16="http://schemas.microsoft.com/office/drawing/2014/main" id="{BC68A432-C1DD-9610-BEDF-FCBE2EB535ED}"/>
              </a:ext>
            </a:extLst>
          </p:cNvPr>
          <p:cNvSpPr txBox="1"/>
          <p:nvPr/>
        </p:nvSpPr>
        <p:spPr>
          <a:xfrm>
            <a:off x="4188857" y="912419"/>
            <a:ext cx="6603190"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younger son who became a landlord and farmer </a:t>
            </a:r>
          </a:p>
        </p:txBody>
      </p:sp>
      <p:sp>
        <p:nvSpPr>
          <p:cNvPr id="19" name="Rectangle 18">
            <a:extLst>
              <a:ext uri="{FF2B5EF4-FFF2-40B4-BE49-F238E27FC236}">
                <a16:creationId xmlns:a16="http://schemas.microsoft.com/office/drawing/2014/main" id="{71E8196F-0E60-3289-AF71-DC0754CA6743}"/>
              </a:ext>
              <a:ext uri="{C183D7F6-B498-43B3-948B-1728B52AA6E4}">
                <adec:decorative xmlns:adec="http://schemas.microsoft.com/office/drawing/2017/decorative" val="1"/>
              </a:ext>
            </a:extLst>
          </p:cNvPr>
          <p:cNvSpPr/>
          <p:nvPr/>
        </p:nvSpPr>
        <p:spPr>
          <a:xfrm>
            <a:off x="503690" y="6053324"/>
            <a:ext cx="3564287" cy="288099"/>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F1E5E4-D4E4-2461-6588-FCEC11B04F50}"/>
              </a:ext>
            </a:extLst>
          </p:cNvPr>
          <p:cNvSpPr txBox="1"/>
          <p:nvPr/>
        </p:nvSpPr>
        <p:spPr>
          <a:xfrm>
            <a:off x="4188857" y="1362951"/>
            <a:ext cx="3560619" cy="3477875"/>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George was the youngest brother of Arthur, the 3rd </a:t>
            </a:r>
            <a:r>
              <a:rPr lang="en-GB" sz="1100" b="1" dirty="0">
                <a:latin typeface="Georgia" panose="02040502050405020303" pitchFamily="18" charset="0"/>
                <a:ea typeface="Open Sans" panose="020B0606030504020204" pitchFamily="34" charset="0"/>
                <a:cs typeface="Open Sans" panose="020B0606030504020204" pitchFamily="34" charset="0"/>
              </a:rPr>
              <a:t>Marquess</a:t>
            </a:r>
            <a:r>
              <a:rPr lang="en-GB" sz="1100" dirty="0">
                <a:latin typeface="Georgia" panose="02040502050405020303" pitchFamily="18" charset="0"/>
                <a:ea typeface="Open Sans" panose="020B0606030504020204" pitchFamily="34" charset="0"/>
                <a:cs typeface="Open Sans" panose="020B0606030504020204" pitchFamily="34" charset="0"/>
              </a:rPr>
              <a:t> of Downshire. He was born three months after his father died.  He was named after King George III who was his godfather. </a:t>
            </a:r>
          </a:p>
          <a:p>
            <a:pPr defTabSz="144000"/>
            <a:endParaRPr lang="en-GB" sz="1100" dirty="0">
              <a:latin typeface="Georgia" panose="02040502050405020303" pitchFamily="18" charset="0"/>
              <a:ea typeface="Open Sans" panose="020B0606030504020204" pitchFamily="34" charset="0"/>
              <a:cs typeface="Open Sans" panose="020B0606030504020204" pitchFamily="34" charset="0"/>
            </a:endParaRP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Since he was the younger brother, he did not </a:t>
            </a:r>
            <a:r>
              <a:rPr lang="en-GB" sz="1100" b="1" dirty="0">
                <a:latin typeface="Georgia" panose="02040502050405020303" pitchFamily="18" charset="0"/>
                <a:ea typeface="Open Sans" panose="020B0606030504020204" pitchFamily="34" charset="0"/>
                <a:cs typeface="Open Sans" panose="020B0606030504020204" pitchFamily="34" charset="0"/>
              </a:rPr>
              <a:t>inherit</a:t>
            </a:r>
            <a:r>
              <a:rPr lang="en-GB" sz="1100" dirty="0">
                <a:latin typeface="Georgia" panose="02040502050405020303" pitchFamily="18" charset="0"/>
                <a:ea typeface="Open Sans" panose="020B0606030504020204" pitchFamily="34" charset="0"/>
                <a:cs typeface="Open Sans" panose="020B0606030504020204" pitchFamily="34" charset="0"/>
              </a:rPr>
              <a:t> the family </a:t>
            </a:r>
            <a:r>
              <a:rPr lang="en-GB" sz="1100" b="1" dirty="0">
                <a:latin typeface="Georgia" panose="02040502050405020303" pitchFamily="18" charset="0"/>
                <a:ea typeface="Open Sans" panose="020B0606030504020204" pitchFamily="34" charset="0"/>
                <a:cs typeface="Open Sans" panose="020B0606030504020204" pitchFamily="34" charset="0"/>
              </a:rPr>
              <a:t>estates</a:t>
            </a:r>
            <a:r>
              <a:rPr lang="en-GB" sz="1100" dirty="0">
                <a:latin typeface="Georgia" panose="02040502050405020303" pitchFamily="18" charset="0"/>
                <a:ea typeface="Open Sans" panose="020B0606030504020204" pitchFamily="34" charset="0"/>
                <a:cs typeface="Open Sans" panose="020B0606030504020204" pitchFamily="34" charset="0"/>
              </a:rPr>
              <a:t>.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Joined the army aged 16 and was promoted</a:t>
            </a:r>
            <a:br>
              <a:rPr lang="en-GB" sz="1100" dirty="0">
                <a:latin typeface="Georgia" panose="02040502050405020303" pitchFamily="18" charset="0"/>
                <a:ea typeface="Open Sans" panose="020B0606030504020204" pitchFamily="34" charset="0"/>
                <a:cs typeface="Open Sans" panose="020B0606030504020204" pitchFamily="34" charset="0"/>
              </a:rPr>
            </a:br>
            <a:r>
              <a:rPr lang="en-GB" sz="1100" dirty="0">
                <a:latin typeface="Georgia" panose="02040502050405020303" pitchFamily="18" charset="0"/>
                <a:ea typeface="Open Sans" panose="020B0606030504020204" pitchFamily="34" charset="0"/>
                <a:cs typeface="Open Sans" panose="020B0606030504020204" pitchFamily="34" charset="0"/>
              </a:rPr>
              <a:t>to Captain.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Fell in love with Cassandra Knight, niece of the famous writer, Jane Austen.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His mother did not approve but eventually gave them enough money to marry.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Cassandra died a few days after giving birth to their 4th child.  </a:t>
            </a:r>
          </a:p>
          <a:p>
            <a:pPr marL="171450" indent="-171450" defTabSz="144000">
              <a:buFont typeface="Arial" panose="020B0604020202020204" pitchFamily="34" charset="0"/>
              <a:buChar char="•"/>
            </a:pPr>
            <a:r>
              <a:rPr lang="en-GB" sz="1100" dirty="0">
                <a:latin typeface="Georgia" panose="02040502050405020303" pitchFamily="18" charset="0"/>
                <a:ea typeface="Open Sans" panose="020B0606030504020204" pitchFamily="34" charset="0"/>
                <a:cs typeface="Open Sans" panose="020B0606030504020204" pitchFamily="34" charset="0"/>
              </a:rPr>
              <a:t>George later married Cassandra’s sister, Louisa.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When his mother died, George </a:t>
            </a:r>
            <a:r>
              <a:rPr lang="en-GB" sz="1100" b="1" dirty="0">
                <a:effectLst/>
                <a:latin typeface="Georgia" panose="02040502050405020303" pitchFamily="18" charset="0"/>
                <a:ea typeface="Open Sans" panose="020B0606030504020204" pitchFamily="34" charset="0"/>
                <a:cs typeface="Open Sans" panose="020B0606030504020204" pitchFamily="34" charset="0"/>
              </a:rPr>
              <a:t>inherited</a:t>
            </a:r>
            <a:r>
              <a:rPr lang="en-GB" sz="1100" dirty="0">
                <a:effectLst/>
                <a:latin typeface="Georgia" panose="02040502050405020303" pitchFamily="18" charset="0"/>
                <a:ea typeface="Open Sans" panose="020B0606030504020204" pitchFamily="34" charset="0"/>
                <a:cs typeface="Open Sans" panose="020B0606030504020204" pitchFamily="34" charset="0"/>
              </a:rPr>
              <a:t> money from her. This allowed him to buy land in Donegal. This area was remote and had extreme </a:t>
            </a:r>
            <a:r>
              <a:rPr lang="en-GB" sz="1100" b="1" dirty="0">
                <a:effectLst/>
                <a:latin typeface="Georgia" panose="02040502050405020303" pitchFamily="18" charset="0"/>
                <a:ea typeface="Open Sans" panose="020B0606030504020204" pitchFamily="34" charset="0"/>
                <a:cs typeface="Open Sans" panose="020B0606030504020204" pitchFamily="34" charset="0"/>
              </a:rPr>
              <a:t>poverty</a:t>
            </a:r>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sp>
        <p:nvSpPr>
          <p:cNvPr id="25" name="TextBox 24">
            <a:extLst>
              <a:ext uri="{FF2B5EF4-FFF2-40B4-BE49-F238E27FC236}">
                <a16:creationId xmlns:a16="http://schemas.microsoft.com/office/drawing/2014/main" id="{7239B626-E470-0840-109D-8271BFADF3F8}"/>
              </a:ext>
            </a:extLst>
          </p:cNvPr>
          <p:cNvSpPr txBox="1"/>
          <p:nvPr/>
        </p:nvSpPr>
        <p:spPr>
          <a:xfrm>
            <a:off x="7981448" y="1362951"/>
            <a:ext cx="3618440" cy="2123658"/>
          </a:xfrm>
          <a:prstGeom prst="rect">
            <a:avLst/>
          </a:prstGeom>
          <a:noFill/>
        </p:spPr>
        <p:txBody>
          <a:bodyPr wrap="square" rtlCol="0">
            <a:spAutoFit/>
          </a:bodyPr>
          <a:lstStyle/>
          <a:p>
            <a:pPr defTabSz="144000"/>
            <a:r>
              <a:rPr lang="en-GB" sz="1100" dirty="0">
                <a:latin typeface="Georgia" panose="02040502050405020303" pitchFamily="18" charset="0"/>
                <a:ea typeface="Open Sans" panose="020B0606030504020204" pitchFamily="34" charset="0"/>
                <a:cs typeface="Open Sans" panose="020B0606030504020204" pitchFamily="34" charset="0"/>
              </a:rPr>
              <a:t>George built roads and bridges and opened a hotel to attract tourists. He also wanted to change the way people farmed there. </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In Ireland, families had shared land for farming, but George thought this caused arguments and slowed things down. One of his decisions was to split the land into individual plots, which was unpopular with local people. However, it may have protected them from worst effects of the </a:t>
            </a:r>
            <a:r>
              <a:rPr lang="en-GB" sz="1100" b="1" dirty="0">
                <a:effectLst/>
                <a:latin typeface="Georgia" panose="02040502050405020303" pitchFamily="18" charset="0"/>
                <a:ea typeface="Open Sans Semibold" panose="020B0606030504020204" pitchFamily="34" charset="0"/>
                <a:cs typeface="Open Sans Semibold" panose="020B0606030504020204" pitchFamily="34" charset="0"/>
              </a:rPr>
              <a:t>Great Famine</a:t>
            </a:r>
            <a:r>
              <a:rPr lang="en-GB" sz="1100" dirty="0">
                <a:effectLst/>
                <a:latin typeface="Georgia" panose="02040502050405020303" pitchFamily="18" charset="0"/>
                <a:ea typeface="Open Sans Semibold" panose="020B0606030504020204" pitchFamily="34" charset="0"/>
                <a:cs typeface="Open Sans Semibold" panose="020B0606030504020204" pitchFamily="34" charset="0"/>
              </a:rPr>
              <a:t>. The population of these areas did not decrease as much as it did in other parts of Ireland. </a:t>
            </a:r>
          </a:p>
        </p:txBody>
      </p:sp>
      <p:sp>
        <p:nvSpPr>
          <p:cNvPr id="2" name="Rectangle 1">
            <a:extLst>
              <a:ext uri="{FF2B5EF4-FFF2-40B4-BE49-F238E27FC236}">
                <a16:creationId xmlns:a16="http://schemas.microsoft.com/office/drawing/2014/main" id="{5952F333-94FA-0248-B183-CAE744F96EEC}"/>
              </a:ext>
              <a:ext uri="{C183D7F6-B498-43B3-948B-1728B52AA6E4}">
                <adec:decorative xmlns:adec="http://schemas.microsoft.com/office/drawing/2017/decorative" val="1"/>
              </a:ext>
            </a:extLst>
          </p:cNvPr>
          <p:cNvSpPr/>
          <p:nvPr/>
        </p:nvSpPr>
        <p:spPr>
          <a:xfrm>
            <a:off x="4279286" y="4998970"/>
            <a:ext cx="3560620" cy="133966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3F6585-4660-2D49-9C21-44587FB65FF3}"/>
              </a:ext>
              <a:ext uri="{C183D7F6-B498-43B3-948B-1728B52AA6E4}">
                <adec:decorative xmlns:adec="http://schemas.microsoft.com/office/drawing/2017/decorative" val="1"/>
              </a:ext>
            </a:extLst>
          </p:cNvPr>
          <p:cNvSpPr txBox="1"/>
          <p:nvPr/>
        </p:nvSpPr>
        <p:spPr>
          <a:xfrm>
            <a:off x="4343846" y="521019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4" name="TextBox 13">
            <a:extLst>
              <a:ext uri="{FF2B5EF4-FFF2-40B4-BE49-F238E27FC236}">
                <a16:creationId xmlns:a16="http://schemas.microsoft.com/office/drawing/2014/main" id="{A2B0A792-1337-6EAA-7599-A1DF31638051}"/>
              </a:ext>
              <a:ext uri="{C183D7F6-B498-43B3-948B-1728B52AA6E4}">
                <adec:decorative xmlns:adec="http://schemas.microsoft.com/office/drawing/2017/decorative" val="1"/>
              </a:ext>
            </a:extLst>
          </p:cNvPr>
          <p:cNvSpPr txBox="1"/>
          <p:nvPr/>
        </p:nvSpPr>
        <p:spPr>
          <a:xfrm>
            <a:off x="4343846" y="571301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15" name="Straight Connector 14">
            <a:extLst>
              <a:ext uri="{FF2B5EF4-FFF2-40B4-BE49-F238E27FC236}">
                <a16:creationId xmlns:a16="http://schemas.microsoft.com/office/drawing/2014/main" id="{8FE18A21-1ED6-B065-A582-4C064A7CFCDC}"/>
              </a:ext>
              <a:ext uri="{C183D7F6-B498-43B3-948B-1728B52AA6E4}">
                <adec:decorative xmlns:adec="http://schemas.microsoft.com/office/drawing/2017/decorative" val="1"/>
              </a:ext>
            </a:extLst>
          </p:cNvPr>
          <p:cNvCxnSpPr>
            <a:cxnSpLocks/>
          </p:cNvCxnSpPr>
          <p:nvPr/>
        </p:nvCxnSpPr>
        <p:spPr>
          <a:xfrm>
            <a:off x="4410336" y="5618798"/>
            <a:ext cx="3257074" cy="0"/>
          </a:xfrm>
          <a:prstGeom prst="line">
            <a:avLst/>
          </a:prstGeom>
          <a:ln w="9525">
            <a:solidFill>
              <a:srgbClr val="D0B0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6240D2-1288-6CE9-F956-47F291ABADF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9476" y="3466307"/>
            <a:ext cx="2235168" cy="2235168"/>
          </a:xfrm>
          <a:prstGeom prst="rect">
            <a:avLst/>
          </a:prstGeom>
        </p:spPr>
      </p:pic>
      <p:sp>
        <p:nvSpPr>
          <p:cNvPr id="11" name="TextBox 10">
            <a:extLst>
              <a:ext uri="{FF2B5EF4-FFF2-40B4-BE49-F238E27FC236}">
                <a16:creationId xmlns:a16="http://schemas.microsoft.com/office/drawing/2014/main" id="{FBC327F5-6D1A-796C-45B1-12D8FD1B3A50}"/>
              </a:ext>
            </a:extLst>
          </p:cNvPr>
          <p:cNvSpPr txBox="1"/>
          <p:nvPr/>
        </p:nvSpPr>
        <p:spPr>
          <a:xfrm>
            <a:off x="7736908" y="4311201"/>
            <a:ext cx="2235168" cy="577081"/>
          </a:xfrm>
          <a:prstGeom prst="rect">
            <a:avLst/>
          </a:prstGeom>
          <a:noFill/>
        </p:spPr>
        <p:txBody>
          <a:bodyPr wrap="square" rtlCol="0">
            <a:spAutoFit/>
          </a:bodyPr>
          <a:lstStyle/>
          <a:p>
            <a:pPr algn="ctr"/>
            <a:r>
              <a:rPr lang="en-GB" sz="1050" dirty="0">
                <a:latin typeface="Georgia" panose="02040502050405020303" pitchFamily="18" charset="0"/>
              </a:rPr>
              <a:t>His second marriage took place </a:t>
            </a:r>
            <a:br>
              <a:rPr lang="en-GB" sz="1050" dirty="0">
                <a:latin typeface="Georgia" panose="02040502050405020303" pitchFamily="18" charset="0"/>
              </a:rPr>
            </a:br>
            <a:r>
              <a:rPr lang="en-GB" sz="1050" dirty="0">
                <a:latin typeface="Georgia" panose="02040502050405020303" pitchFamily="18" charset="0"/>
              </a:rPr>
              <a:t>in Denmark where it was legal to marry his first wife’s sister. </a:t>
            </a:r>
            <a:endParaRPr lang="en-GB" sz="1050" dirty="0">
              <a:effectLst/>
              <a:latin typeface="Georgia" panose="02040502050405020303" pitchFamily="18" charset="0"/>
            </a:endParaRPr>
          </a:p>
        </p:txBody>
      </p:sp>
      <p:pic>
        <p:nvPicPr>
          <p:cNvPr id="16" name="Picture 15">
            <a:extLst>
              <a:ext uri="{FF2B5EF4-FFF2-40B4-BE49-F238E27FC236}">
                <a16:creationId xmlns:a16="http://schemas.microsoft.com/office/drawing/2014/main" id="{6E662B74-89C9-2D03-F9C3-14CDF33572F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1875" y="4174273"/>
            <a:ext cx="1991406" cy="1991406"/>
          </a:xfrm>
          <a:prstGeom prst="rect">
            <a:avLst/>
          </a:prstGeom>
        </p:spPr>
      </p:pic>
      <p:sp>
        <p:nvSpPr>
          <p:cNvPr id="17" name="TextBox 16">
            <a:extLst>
              <a:ext uri="{FF2B5EF4-FFF2-40B4-BE49-F238E27FC236}">
                <a16:creationId xmlns:a16="http://schemas.microsoft.com/office/drawing/2014/main" id="{04EDE627-C9A3-97C1-F545-9235E235FC10}"/>
              </a:ext>
            </a:extLst>
          </p:cNvPr>
          <p:cNvSpPr txBox="1"/>
          <p:nvPr/>
        </p:nvSpPr>
        <p:spPr>
          <a:xfrm>
            <a:off x="9826601" y="4857859"/>
            <a:ext cx="1949427" cy="577081"/>
          </a:xfrm>
          <a:prstGeom prst="rect">
            <a:avLst/>
          </a:prstGeom>
          <a:noFill/>
        </p:spPr>
        <p:txBody>
          <a:bodyPr wrap="square" rtlCol="0">
            <a:spAutoFit/>
          </a:bodyPr>
          <a:lstStyle/>
          <a:p>
            <a:pPr algn="ctr"/>
            <a:r>
              <a:rPr lang="en-GB" sz="1050" dirty="0">
                <a:effectLst/>
                <a:latin typeface="Georgia" panose="02040502050405020303" pitchFamily="18" charset="0"/>
              </a:rPr>
              <a:t>As a boy, he used his pocket money to buy a pig, fatten it up and sell it to the butcher. </a:t>
            </a:r>
          </a:p>
        </p:txBody>
      </p:sp>
      <p:sp>
        <p:nvSpPr>
          <p:cNvPr id="13" name="TextBox 12">
            <a:extLst>
              <a:ext uri="{FF2B5EF4-FFF2-40B4-BE49-F238E27FC236}">
                <a16:creationId xmlns:a16="http://schemas.microsoft.com/office/drawing/2014/main" id="{BA07AA69-436C-5FB5-3593-1FE27F046B97}"/>
              </a:ext>
            </a:extLst>
          </p:cNvPr>
          <p:cNvSpPr txBox="1"/>
          <p:nvPr/>
        </p:nvSpPr>
        <p:spPr>
          <a:xfrm>
            <a:off x="4629234" y="5701475"/>
            <a:ext cx="3038176" cy="430887"/>
          </a:xfrm>
          <a:prstGeom prst="rect">
            <a:avLst/>
          </a:prstGeom>
          <a:noFill/>
        </p:spPr>
        <p:txBody>
          <a:bodyPr wrap="square" rtlCol="0">
            <a:spAutoFit/>
          </a:bodyPr>
          <a:lstStyle/>
          <a:p>
            <a:r>
              <a:rPr lang="en-GB" sz="1100" dirty="0">
                <a:effectLst/>
                <a:latin typeface="Georgia" panose="02040502050405020303" pitchFamily="18" charset="0"/>
              </a:rPr>
              <a:t>What do you think are the advantages and disadvantages of shared farming? </a:t>
            </a:r>
          </a:p>
        </p:txBody>
      </p:sp>
      <p:sp>
        <p:nvSpPr>
          <p:cNvPr id="9" name="TextBox 8">
            <a:extLst>
              <a:ext uri="{FF2B5EF4-FFF2-40B4-BE49-F238E27FC236}">
                <a16:creationId xmlns:a16="http://schemas.microsoft.com/office/drawing/2014/main" id="{9AAAD2CB-EF62-0DDC-7D1E-29E87602C5D3}"/>
              </a:ext>
            </a:extLst>
          </p:cNvPr>
          <p:cNvSpPr txBox="1"/>
          <p:nvPr/>
        </p:nvSpPr>
        <p:spPr>
          <a:xfrm>
            <a:off x="4629234" y="5198657"/>
            <a:ext cx="3044132" cy="261610"/>
          </a:xfrm>
          <a:prstGeom prst="rect">
            <a:avLst/>
          </a:prstGeom>
          <a:noFill/>
        </p:spPr>
        <p:txBody>
          <a:bodyPr wrap="square" rtlCol="0">
            <a:spAutoFit/>
          </a:bodyPr>
          <a:lstStyle/>
          <a:p>
            <a:r>
              <a:rPr lang="en-GB" sz="1100" dirty="0">
                <a:effectLst/>
                <a:latin typeface="Georgia" panose="02040502050405020303" pitchFamily="18" charset="0"/>
                <a:ea typeface="Open Sans" panose="020B0606030504020204" pitchFamily="34" charset="0"/>
                <a:cs typeface="Open Sans" panose="020B0606030504020204" pitchFamily="34" charset="0"/>
              </a:rPr>
              <a:t>How is George portrayed in his portrait? </a:t>
            </a:r>
          </a:p>
        </p:txBody>
      </p:sp>
      <p:sp>
        <p:nvSpPr>
          <p:cNvPr id="22" name="TextBox 21">
            <a:extLst>
              <a:ext uri="{FF2B5EF4-FFF2-40B4-BE49-F238E27FC236}">
                <a16:creationId xmlns:a16="http://schemas.microsoft.com/office/drawing/2014/main" id="{4E009894-5AE6-2402-B21A-2BC00C89C335}"/>
              </a:ext>
              <a:ext uri="{C183D7F6-B498-43B3-948B-1728B52AA6E4}">
                <adec:decorative xmlns:adec="http://schemas.microsoft.com/office/drawing/2017/decorative" val="1"/>
              </a:ext>
            </a:extLst>
          </p:cNvPr>
          <p:cNvSpPr txBox="1"/>
          <p:nvPr/>
        </p:nvSpPr>
        <p:spPr>
          <a:xfrm>
            <a:off x="474852" y="5559127"/>
            <a:ext cx="3044132" cy="307777"/>
          </a:xfrm>
          <a:prstGeom prst="rect">
            <a:avLst/>
          </a:prstGeom>
          <a:noFill/>
        </p:spPr>
        <p:txBody>
          <a:bodyPr wrap="square" rtlCol="0">
            <a:spAutoFit/>
          </a:bodyPr>
          <a:lstStyle/>
          <a:p>
            <a:r>
              <a:rPr lang="en-GB" sz="700" dirty="0">
                <a:effectLst/>
                <a:latin typeface="Georgia" panose="02040502050405020303" pitchFamily="18" charset="0"/>
                <a:ea typeface="Open Sans" panose="020B0606030504020204" pitchFamily="34" charset="0"/>
                <a:cs typeface="Open Sans" panose="020B0606030504020204" pitchFamily="34" charset="0"/>
              </a:rPr>
              <a:t>These miniatures were gifted to Historic Royal Palaces by the trustees of the Sandys Trust (Registered Charity Number 1168357)</a:t>
            </a:r>
          </a:p>
        </p:txBody>
      </p:sp>
    </p:spTree>
    <p:extLst>
      <p:ext uri="{BB962C8B-B14F-4D97-AF65-F5344CB8AC3E}">
        <p14:creationId xmlns:p14="http://schemas.microsoft.com/office/powerpoint/2010/main" val="984655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TMSDE-177636704-53373</_dlc_DocId>
    <_dlc_DocIdUrl xmlns="6a0bfff4-67be-4a96-b973-4401e8ac1668">
      <Url>https://historicroyalpalaces2.sharepoint.com/sites/TMS_Digital_Engagement_Workspace/_layouts/15/DocIdRedir.aspx?ID=TMSDE-177636704-53373</Url>
      <Description>TMSDE-177636704-53373</Description>
    </_dlc_DocIdUrl>
    <SharedWithUsers xmlns="311830fd-edab-4bb4-afbf-658c422cd60d">
      <UserInfo>
        <DisplayName>Isabel Gibbons</DisplayName>
        <AccountId>240</AccountId>
        <AccountType/>
      </UserInfo>
      <UserInfo>
        <DisplayName>Limited Access System Group For List f099a699-3c92-4c04-84e2-5f0536874795</DisplayName>
        <AccountId>295</AccountId>
        <AccountType/>
      </UserInfo>
      <UserInfo>
        <DisplayName>Rosie Cooper</DisplayName>
        <AccountId>90</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5FEB6-B33B-4A64-99B9-B340894BF61F}">
  <ds:schemaRefs>
    <ds:schemaRef ds:uri="http://purl.org/dc/terms/"/>
    <ds:schemaRef ds:uri="311830fd-edab-4bb4-afbf-658c422cd60d"/>
    <ds:schemaRef ds:uri="http://schemas.microsoft.com/office/2006/metadata/properties"/>
    <ds:schemaRef ds:uri="http://www.w3.org/XML/1998/namespace"/>
    <ds:schemaRef ds:uri="http://purl.org/dc/dcmitype/"/>
    <ds:schemaRef ds:uri="http://schemas.microsoft.com/office/2006/documentManagement/types"/>
    <ds:schemaRef ds:uri="6a0bfff4-67be-4a96-b973-4401e8ac1668"/>
    <ds:schemaRef ds:uri="http://schemas.microsoft.com/office/infopath/2007/PartnerControls"/>
    <ds:schemaRef ds:uri="http://schemas.openxmlformats.org/package/2006/metadata/core-properties"/>
    <ds:schemaRef ds:uri="c12aeb96-693d-4a38-af2e-b31719837d9a"/>
    <ds:schemaRef ds:uri="http://purl.org/dc/elements/1.1/"/>
  </ds:schemaRefs>
</ds:datastoreItem>
</file>

<file path=customXml/itemProps2.xml><?xml version="1.0" encoding="utf-8"?>
<ds:datastoreItem xmlns:ds="http://schemas.openxmlformats.org/officeDocument/2006/customXml" ds:itemID="{986F35C8-B08B-4ADD-8DD7-30074BAB4914}">
  <ds:schemaRefs>
    <ds:schemaRef ds:uri="http://schemas.microsoft.com/sharepoint/events"/>
  </ds:schemaRefs>
</ds:datastoreItem>
</file>

<file path=customXml/itemProps3.xml><?xml version="1.0" encoding="utf-8"?>
<ds:datastoreItem xmlns:ds="http://schemas.openxmlformats.org/officeDocument/2006/customXml" ds:itemID="{545661ED-4159-4EE6-A808-9A41DE615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C5B228A-EDE7-4638-BFDE-824FBB77D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2001</TotalTime>
  <Words>5895</Words>
  <Application>Microsoft Office PowerPoint</Application>
  <PresentationFormat>Widescreen</PresentationFormat>
  <Paragraphs>475</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Open Sans Condensed</vt:lpstr>
      <vt:lpstr>Open Sans Condensed Light</vt:lpstr>
      <vt:lpstr>Segoe UI</vt:lpstr>
      <vt:lpstr>Office Theme</vt:lpstr>
      <vt:lpstr>HOW TO USE - NOTES FOR TEACHERS</vt:lpstr>
      <vt:lpstr>SIR MOYSES HILL</vt:lpstr>
      <vt:lpstr>WILLS HILL</vt:lpstr>
      <vt:lpstr>MARY SANDYS</vt:lpstr>
      <vt:lpstr>CHARLOTTE AND MARY HILL</vt:lpstr>
      <vt:lpstr>ARTHUR HILL </vt:lpstr>
      <vt:lpstr>ARTHUR HILL</vt:lpstr>
      <vt:lpstr>ALICE HILL</vt:lpstr>
      <vt:lpstr>GEORGE HILL</vt:lpstr>
      <vt:lpstr>LADY PEGGY WAKEHURST AND LADY ROSE GRANVILLE</vt:lpstr>
      <vt:lpstr>MO MOWLAM</vt:lpstr>
      <vt:lpstr>ELIZABETH II</vt:lpstr>
      <vt:lpstr>TEMPLATE WORKSHEET</vt:lpstr>
      <vt:lpstr>VOCABULARY LIST</vt:lpstr>
      <vt:lpstr>VOCABULARY LIST 2</vt:lpstr>
      <vt:lpstr>VOCABULARY LIST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82</cp:revision>
  <dcterms:created xsi:type="dcterms:W3CDTF">2023-08-03T09:37:27Z</dcterms:created>
  <dcterms:modified xsi:type="dcterms:W3CDTF">2024-03-25T12:53:23Z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1ead9273-80bb-49ac-bf21-f920b3282fd3</vt:lpwstr>
  </property>
  <property fmtid="{D5CDD505-2E9C-101B-9397-08002B2CF9AE}" pid="4" name="MediaServiceImageTags">
    <vt:lpwstr/>
  </property>
</Properties>
</file>