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1"/>
  </p:notesMasterIdLst>
  <p:sldIdLst>
    <p:sldId id="256" r:id="rId6"/>
    <p:sldId id="272" r:id="rId7"/>
    <p:sldId id="266" r:id="rId8"/>
    <p:sldId id="271" r:id="rId9"/>
    <p:sldId id="296" r:id="rId10"/>
    <p:sldId id="299" r:id="rId11"/>
    <p:sldId id="300" r:id="rId12"/>
    <p:sldId id="301" r:id="rId13"/>
    <p:sldId id="276" r:id="rId14"/>
    <p:sldId id="275" r:id="rId15"/>
    <p:sldId id="278" r:id="rId16"/>
    <p:sldId id="277" r:id="rId17"/>
    <p:sldId id="297" r:id="rId18"/>
    <p:sldId id="279" r:id="rId19"/>
    <p:sldId id="28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231F2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40" autoAdjust="0"/>
    <p:restoredTop sz="86375" autoAdjust="0"/>
  </p:normalViewPr>
  <p:slideViewPr>
    <p:cSldViewPr snapToGrid="0">
      <p:cViewPr varScale="1">
        <p:scale>
          <a:sx n="95" d="100"/>
          <a:sy n="95" d="100"/>
        </p:scale>
        <p:origin x="1464" y="108"/>
      </p:cViewPr>
      <p:guideLst/>
    </p:cSldViewPr>
  </p:slideViewPr>
  <p:outlineViewPr>
    <p:cViewPr>
      <p:scale>
        <a:sx n="33" d="100"/>
        <a:sy n="33" d="100"/>
      </p:scale>
      <p:origin x="0" y="-306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97230C-D53A-45CD-852E-E17531FF4DA5}" type="datetimeFigureOut">
              <a:rPr lang="en-GB" smtClean="0"/>
              <a:t>30/09/2026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943DFC-A1D9-4679-B696-6C0FFC690494}" type="slidenum">
              <a:rPr lang="en-GB" smtClean="0"/>
              <a:t>‹#›</a:t>
            </a:fld>
            <a:endParaRPr lang="en-GB"/>
          </a:p>
        </p:txBody>
      </p:sp>
    </p:spTree>
    <p:extLst>
      <p:ext uri="{BB962C8B-B14F-4D97-AF65-F5344CB8AC3E}">
        <p14:creationId xmlns:p14="http://schemas.microsoft.com/office/powerpoint/2010/main" val="3194301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600" b="1" dirty="0">
                <a:solidFill>
                  <a:srgbClr val="38224F"/>
                </a:solidFill>
                <a:effectLst/>
                <a:latin typeface="Georgia" panose="02040502050405020303" pitchFamily="18" charset="0"/>
              </a:rPr>
              <a:t>Disclaimer and Use Terms</a:t>
            </a:r>
            <a:endParaRPr lang="en-GB" sz="1600" b="1" dirty="0">
              <a:solidFill>
                <a:srgbClr val="38224F"/>
              </a:solidFill>
              <a:effectLst/>
              <a:latin typeface="Calibri" panose="020F0502020204030204" pitchFamily="34" charset="0"/>
            </a:endParaRPr>
          </a:p>
          <a:p>
            <a:pPr algn="l"/>
            <a:r>
              <a:rPr lang="en-GB" sz="1200" b="0" dirty="0">
                <a:solidFill>
                  <a:srgbClr val="242424"/>
                </a:solidFill>
                <a:effectLst/>
                <a:latin typeface="Georgia" panose="02040502050405020303" pitchFamily="18" charset="0"/>
              </a:rPr>
              <a:t>We are the owner or the licensee of all intellectual property rights in these resources which are protected by copyright laws and treaties around the world. All such rights are reserved. These resources, and the content included within them, may be used by you for educational purposes only. This means that you may download the resources and use or share them solely in educational environments (including for home school lessons) or as part of homework. You may not share the resources other than for the above purposes and you must not use the resources, or any part of them, for any commercial purpose.</a:t>
            </a:r>
            <a:endParaRPr lang="en-GB" sz="1200" b="0" dirty="0">
              <a:solidFill>
                <a:srgbClr val="242424"/>
              </a:solidFill>
              <a:effectLst/>
              <a:latin typeface="Calibri" panose="020F0502020204030204" pitchFamily="34" charset="0"/>
            </a:endParaRPr>
          </a:p>
          <a:p>
            <a:endParaRPr lang="en-GB" dirty="0"/>
          </a:p>
          <a:p>
            <a:r>
              <a:rPr lang="en-GB" sz="1200" b="1" i="0" kern="1200" dirty="0">
                <a:solidFill>
                  <a:schemeClr val="tx1"/>
                </a:solidFill>
                <a:effectLst/>
                <a:latin typeface="+mn-lt"/>
                <a:ea typeface="+mn-ea"/>
                <a:cs typeface="+mn-cs"/>
              </a:rPr>
              <a:t>Thomas Cromwell, Earl of Essex – National Portrait Gallery - CC BY-NC-ND 3.0 - Attribution-</a:t>
            </a:r>
            <a:r>
              <a:rPr lang="en-GB" sz="1200" b="1" i="0" kern="1200" dirty="0" err="1">
                <a:solidFill>
                  <a:schemeClr val="tx1"/>
                </a:solidFill>
                <a:effectLst/>
                <a:latin typeface="+mn-lt"/>
                <a:ea typeface="+mn-ea"/>
                <a:cs typeface="+mn-cs"/>
              </a:rPr>
              <a:t>NonCommercial</a:t>
            </a:r>
            <a:r>
              <a:rPr lang="en-GB" sz="1200" b="1" i="0" kern="1200" dirty="0">
                <a:solidFill>
                  <a:schemeClr val="tx1"/>
                </a:solidFill>
                <a:effectLst/>
                <a:latin typeface="+mn-lt"/>
                <a:ea typeface="+mn-ea"/>
                <a:cs typeface="+mn-cs"/>
              </a:rPr>
              <a:t>-</a:t>
            </a:r>
            <a:r>
              <a:rPr lang="en-GB" sz="1200" b="1" i="0" kern="1200" dirty="0" err="1">
                <a:solidFill>
                  <a:schemeClr val="tx1"/>
                </a:solidFill>
                <a:effectLst/>
                <a:latin typeface="+mn-lt"/>
                <a:ea typeface="+mn-ea"/>
                <a:cs typeface="+mn-cs"/>
              </a:rPr>
              <a:t>NoDerivs</a:t>
            </a:r>
            <a:r>
              <a:rPr lang="en-GB" sz="1200" b="1" i="0" kern="1200" dirty="0">
                <a:solidFill>
                  <a:schemeClr val="tx1"/>
                </a:solidFill>
                <a:effectLst/>
                <a:latin typeface="+mn-lt"/>
                <a:ea typeface="+mn-ea"/>
                <a:cs typeface="+mn-cs"/>
              </a:rPr>
              <a:t> 3.0 </a:t>
            </a:r>
            <a:r>
              <a:rPr lang="en-GB" sz="1200" b="1" i="0" kern="1200" dirty="0" err="1">
                <a:solidFill>
                  <a:schemeClr val="tx1"/>
                </a:solidFill>
                <a:effectLst/>
                <a:latin typeface="+mn-lt"/>
                <a:ea typeface="+mn-ea"/>
                <a:cs typeface="+mn-cs"/>
              </a:rPr>
              <a:t>Unported</a:t>
            </a:r>
            <a:r>
              <a:rPr lang="en-GB" sz="1200" b="1" i="0" kern="1200" dirty="0">
                <a:solidFill>
                  <a:schemeClr val="tx1"/>
                </a:solidFill>
                <a:effectLst/>
                <a:latin typeface="+mn-lt"/>
                <a:ea typeface="+mn-ea"/>
                <a:cs typeface="+mn-cs"/>
              </a:rPr>
              <a:t> </a:t>
            </a:r>
            <a:endParaRPr lang="en-GB" b="1" dirty="0"/>
          </a:p>
        </p:txBody>
      </p:sp>
      <p:sp>
        <p:nvSpPr>
          <p:cNvPr id="4" name="Slide Number Placeholder 3"/>
          <p:cNvSpPr>
            <a:spLocks noGrp="1"/>
          </p:cNvSpPr>
          <p:nvPr>
            <p:ph type="sldNum" sz="quarter" idx="5"/>
          </p:nvPr>
        </p:nvSpPr>
        <p:spPr/>
        <p:txBody>
          <a:bodyPr/>
          <a:lstStyle/>
          <a:p>
            <a:fld id="{B1943DFC-A1D9-4679-B696-6C0FFC690494}" type="slidenum">
              <a:rPr lang="en-GB" smtClean="0"/>
              <a:t>1</a:t>
            </a:fld>
            <a:endParaRPr lang="en-GB"/>
          </a:p>
        </p:txBody>
      </p:sp>
    </p:spTree>
    <p:extLst>
      <p:ext uri="{BB962C8B-B14F-4D97-AF65-F5344CB8AC3E}">
        <p14:creationId xmlns:p14="http://schemas.microsoft.com/office/powerpoint/2010/main" val="2217182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moment when Martin Luther nailed his Ninety-five Theses to the door of the Castle Church in Wittenberg, Germany, in 1517 - </a:t>
            </a:r>
            <a:r>
              <a:rPr lang="de-DE" dirty="0"/>
              <a:t>© Ferdinand Pauwels (1830–1904), Eisenach, Wartburg-Stiftung  CC PDM 1.0 Public Domain Mark 1.0 Universal</a:t>
            </a:r>
          </a:p>
          <a:p>
            <a:endParaRPr lang="en-GB" dirty="0"/>
          </a:p>
        </p:txBody>
      </p:sp>
      <p:sp>
        <p:nvSpPr>
          <p:cNvPr id="4" name="Slide Number Placeholder 3"/>
          <p:cNvSpPr>
            <a:spLocks noGrp="1"/>
          </p:cNvSpPr>
          <p:nvPr>
            <p:ph type="sldNum" sz="quarter" idx="5"/>
          </p:nvPr>
        </p:nvSpPr>
        <p:spPr/>
        <p:txBody>
          <a:bodyPr/>
          <a:lstStyle/>
          <a:p>
            <a:fld id="{B1943DFC-A1D9-4679-B696-6C0FFC690494}" type="slidenum">
              <a:rPr lang="en-GB" smtClean="0"/>
              <a:t>2</a:t>
            </a:fld>
            <a:endParaRPr lang="en-GB"/>
          </a:p>
        </p:txBody>
      </p:sp>
    </p:spTree>
    <p:extLst>
      <p:ext uri="{BB962C8B-B14F-4D97-AF65-F5344CB8AC3E}">
        <p14:creationId xmlns:p14="http://schemas.microsoft.com/office/powerpoint/2010/main" val="3003426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Cardinal Thomas Wolsey – National Portrait</a:t>
            </a:r>
            <a:r>
              <a:rPr lang="en-GB" sz="1200" b="1" i="0" kern="1200" baseline="0" dirty="0">
                <a:solidFill>
                  <a:schemeClr val="tx1"/>
                </a:solidFill>
                <a:effectLst/>
                <a:latin typeface="+mn-lt"/>
                <a:ea typeface="+mn-ea"/>
                <a:cs typeface="+mn-cs"/>
              </a:rPr>
              <a:t> Gallery - </a:t>
            </a:r>
            <a:r>
              <a:rPr lang="en-GB" sz="1200" b="1" i="0" kern="1200" dirty="0">
                <a:solidFill>
                  <a:schemeClr val="tx1"/>
                </a:solidFill>
                <a:effectLst/>
                <a:latin typeface="+mn-lt"/>
                <a:ea typeface="+mn-ea"/>
                <a:cs typeface="+mn-cs"/>
              </a:rPr>
              <a:t>CC BY-NC-ND 3.0 - Attribution-</a:t>
            </a:r>
            <a:r>
              <a:rPr lang="en-GB" sz="1200" b="1" i="0" kern="1200" dirty="0" err="1">
                <a:solidFill>
                  <a:schemeClr val="tx1"/>
                </a:solidFill>
                <a:effectLst/>
                <a:latin typeface="+mn-lt"/>
                <a:ea typeface="+mn-ea"/>
                <a:cs typeface="+mn-cs"/>
              </a:rPr>
              <a:t>NonCommercial</a:t>
            </a:r>
            <a:r>
              <a:rPr lang="en-GB" sz="1200" b="1" i="0" kern="1200" dirty="0">
                <a:solidFill>
                  <a:schemeClr val="tx1"/>
                </a:solidFill>
                <a:effectLst/>
                <a:latin typeface="+mn-lt"/>
                <a:ea typeface="+mn-ea"/>
                <a:cs typeface="+mn-cs"/>
              </a:rPr>
              <a:t>-</a:t>
            </a:r>
            <a:r>
              <a:rPr lang="en-GB" sz="1200" b="1" i="0" kern="1200" dirty="0" err="1">
                <a:solidFill>
                  <a:schemeClr val="tx1"/>
                </a:solidFill>
                <a:effectLst/>
                <a:latin typeface="+mn-lt"/>
                <a:ea typeface="+mn-ea"/>
                <a:cs typeface="+mn-cs"/>
              </a:rPr>
              <a:t>NoDerivs</a:t>
            </a:r>
            <a:r>
              <a:rPr lang="en-GB" sz="1200" b="1" i="0" kern="1200" dirty="0">
                <a:solidFill>
                  <a:schemeClr val="tx1"/>
                </a:solidFill>
                <a:effectLst/>
                <a:latin typeface="+mn-lt"/>
                <a:ea typeface="+mn-ea"/>
                <a:cs typeface="+mn-cs"/>
              </a:rPr>
              <a:t> 3.0 </a:t>
            </a:r>
            <a:r>
              <a:rPr lang="en-GB" sz="1200" b="1" i="0" kern="1200" dirty="0" err="1">
                <a:solidFill>
                  <a:schemeClr val="tx1"/>
                </a:solidFill>
                <a:effectLst/>
                <a:latin typeface="+mn-lt"/>
                <a:ea typeface="+mn-ea"/>
                <a:cs typeface="+mn-cs"/>
              </a:rPr>
              <a:t>Unported</a:t>
            </a:r>
            <a:r>
              <a:rPr lang="en-GB" sz="1200" b="1" i="0" kern="1200" dirty="0">
                <a:solidFill>
                  <a:schemeClr val="tx1"/>
                </a:solidFill>
                <a:effectLst/>
                <a:latin typeface="+mn-lt"/>
                <a:ea typeface="+mn-ea"/>
                <a:cs typeface="+mn-cs"/>
              </a:rPr>
              <a:t> </a:t>
            </a:r>
            <a:endParaRPr lang="en-GB" b="1" dirty="0"/>
          </a:p>
        </p:txBody>
      </p:sp>
      <p:sp>
        <p:nvSpPr>
          <p:cNvPr id="4" name="Slide Number Placeholder 3"/>
          <p:cNvSpPr>
            <a:spLocks noGrp="1"/>
          </p:cNvSpPr>
          <p:nvPr>
            <p:ph type="sldNum" sz="quarter" idx="5"/>
          </p:nvPr>
        </p:nvSpPr>
        <p:spPr/>
        <p:txBody>
          <a:bodyPr/>
          <a:lstStyle/>
          <a:p>
            <a:fld id="{B1943DFC-A1D9-4679-B696-6C0FFC690494}" type="slidenum">
              <a:rPr lang="en-GB" smtClean="0"/>
              <a:t>3</a:t>
            </a:fld>
            <a:endParaRPr lang="en-GB"/>
          </a:p>
        </p:txBody>
      </p:sp>
    </p:spTree>
    <p:extLst>
      <p:ext uri="{BB962C8B-B14F-4D97-AF65-F5344CB8AC3E}">
        <p14:creationId xmlns:p14="http://schemas.microsoft.com/office/powerpoint/2010/main" val="1983927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Anne Boleyn -© Royal Collection Enterprises Ltd 2026 | Royal Collection Trust </a:t>
            </a:r>
          </a:p>
        </p:txBody>
      </p:sp>
      <p:sp>
        <p:nvSpPr>
          <p:cNvPr id="4" name="Slide Number Placeholder 3"/>
          <p:cNvSpPr>
            <a:spLocks noGrp="1"/>
          </p:cNvSpPr>
          <p:nvPr>
            <p:ph type="sldNum" sz="quarter" idx="5"/>
          </p:nvPr>
        </p:nvSpPr>
        <p:spPr/>
        <p:txBody>
          <a:bodyPr/>
          <a:lstStyle/>
          <a:p>
            <a:fld id="{B1943DFC-A1D9-4679-B696-6C0FFC690494}" type="slidenum">
              <a:rPr lang="en-GB" smtClean="0"/>
              <a:t>4</a:t>
            </a:fld>
            <a:endParaRPr lang="en-GB"/>
          </a:p>
        </p:txBody>
      </p:sp>
    </p:spTree>
    <p:extLst>
      <p:ext uri="{BB962C8B-B14F-4D97-AF65-F5344CB8AC3E}">
        <p14:creationId xmlns:p14="http://schemas.microsoft.com/office/powerpoint/2010/main" val="993555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C1341-D2EC-E82A-043F-16F7D33970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E81227-70AE-6A2B-18DF-917E18F964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E0BEC7-2F2C-CEE2-ACEB-ADB411C8F1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Excerpt from Thomas Cromwell’s will, originally written on 12 July 1529 - Credit:  The National Archives  </a:t>
            </a:r>
          </a:p>
        </p:txBody>
      </p:sp>
      <p:sp>
        <p:nvSpPr>
          <p:cNvPr id="4" name="Slide Number Placeholder 3">
            <a:extLst>
              <a:ext uri="{FF2B5EF4-FFF2-40B4-BE49-F238E27FC236}">
                <a16:creationId xmlns:a16="http://schemas.microsoft.com/office/drawing/2014/main" id="{89D38F44-7044-7090-49B0-83ACFAA6A65C}"/>
              </a:ext>
            </a:extLst>
          </p:cNvPr>
          <p:cNvSpPr>
            <a:spLocks noGrp="1"/>
          </p:cNvSpPr>
          <p:nvPr>
            <p:ph type="sldNum" sz="quarter" idx="5"/>
          </p:nvPr>
        </p:nvSpPr>
        <p:spPr/>
        <p:txBody>
          <a:bodyPr/>
          <a:lstStyle/>
          <a:p>
            <a:fld id="{B1943DFC-A1D9-4679-B696-6C0FFC690494}" type="slidenum">
              <a:rPr lang="en-GB" smtClean="0"/>
              <a:t>5</a:t>
            </a:fld>
            <a:endParaRPr lang="en-GB"/>
          </a:p>
        </p:txBody>
      </p:sp>
    </p:spTree>
    <p:extLst>
      <p:ext uri="{BB962C8B-B14F-4D97-AF65-F5344CB8AC3E}">
        <p14:creationId xmlns:p14="http://schemas.microsoft.com/office/powerpoint/2010/main" val="3680974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A0EB5-7BE2-109F-2DBE-1FF8DD44B4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5A8EBB-5B3F-C6BA-1EBF-34DFB4ACC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15333A-1807-0E6D-820A-88A0D1C428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Excerpt from Thomas Cromwell’s Notes- Credit:  The National Archives  </a:t>
            </a:r>
          </a:p>
        </p:txBody>
      </p:sp>
      <p:sp>
        <p:nvSpPr>
          <p:cNvPr id="4" name="Slide Number Placeholder 3">
            <a:extLst>
              <a:ext uri="{FF2B5EF4-FFF2-40B4-BE49-F238E27FC236}">
                <a16:creationId xmlns:a16="http://schemas.microsoft.com/office/drawing/2014/main" id="{48CEBD28-83E1-66A1-EA48-F66F6970FB4E}"/>
              </a:ext>
            </a:extLst>
          </p:cNvPr>
          <p:cNvSpPr>
            <a:spLocks noGrp="1"/>
          </p:cNvSpPr>
          <p:nvPr>
            <p:ph type="sldNum" sz="quarter" idx="5"/>
          </p:nvPr>
        </p:nvSpPr>
        <p:spPr/>
        <p:txBody>
          <a:bodyPr/>
          <a:lstStyle/>
          <a:p>
            <a:fld id="{B1943DFC-A1D9-4679-B696-6C0FFC690494}" type="slidenum">
              <a:rPr lang="en-GB" smtClean="0"/>
              <a:t>6</a:t>
            </a:fld>
            <a:endParaRPr lang="en-GB"/>
          </a:p>
        </p:txBody>
      </p:sp>
    </p:spTree>
    <p:extLst>
      <p:ext uri="{BB962C8B-B14F-4D97-AF65-F5344CB8AC3E}">
        <p14:creationId xmlns:p14="http://schemas.microsoft.com/office/powerpoint/2010/main" val="1332257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E073A-0102-025E-391B-605CD2B6D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8A605F-EDE4-6D3E-B2C2-75F466E8AC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5F49C5-458D-1F31-DA64-12C57AAFAC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Patent roll showing the letter appointing Cromwell to royal service, 3 July 1532- Credit:  The National Archives  </a:t>
            </a:r>
          </a:p>
        </p:txBody>
      </p:sp>
      <p:sp>
        <p:nvSpPr>
          <p:cNvPr id="4" name="Slide Number Placeholder 3">
            <a:extLst>
              <a:ext uri="{FF2B5EF4-FFF2-40B4-BE49-F238E27FC236}">
                <a16:creationId xmlns:a16="http://schemas.microsoft.com/office/drawing/2014/main" id="{F2482849-04FD-CC33-A1E6-EC0A3E076F54}"/>
              </a:ext>
            </a:extLst>
          </p:cNvPr>
          <p:cNvSpPr>
            <a:spLocks noGrp="1"/>
          </p:cNvSpPr>
          <p:nvPr>
            <p:ph type="sldNum" sz="quarter" idx="5"/>
          </p:nvPr>
        </p:nvSpPr>
        <p:spPr/>
        <p:txBody>
          <a:bodyPr/>
          <a:lstStyle/>
          <a:p>
            <a:fld id="{B1943DFC-A1D9-4679-B696-6C0FFC690494}" type="slidenum">
              <a:rPr lang="en-GB" smtClean="0"/>
              <a:t>7</a:t>
            </a:fld>
            <a:endParaRPr lang="en-GB"/>
          </a:p>
        </p:txBody>
      </p:sp>
    </p:spTree>
    <p:extLst>
      <p:ext uri="{BB962C8B-B14F-4D97-AF65-F5344CB8AC3E}">
        <p14:creationId xmlns:p14="http://schemas.microsoft.com/office/powerpoint/2010/main" val="275659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0FB2E-0FF3-9C66-42D1-592C9E81C8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E2703D-CD17-1508-308E-19AF3CBBAC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A87FDE-9884-1128-30ED-8E9922BFD0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Thomas Cromwell’s notebook from the 1530s- Credit:  The National Archives  </a:t>
            </a:r>
          </a:p>
        </p:txBody>
      </p:sp>
      <p:sp>
        <p:nvSpPr>
          <p:cNvPr id="4" name="Slide Number Placeholder 3">
            <a:extLst>
              <a:ext uri="{FF2B5EF4-FFF2-40B4-BE49-F238E27FC236}">
                <a16:creationId xmlns:a16="http://schemas.microsoft.com/office/drawing/2014/main" id="{A129A733-3F42-CF88-FF4A-8B392C9BE169}"/>
              </a:ext>
            </a:extLst>
          </p:cNvPr>
          <p:cNvSpPr>
            <a:spLocks noGrp="1"/>
          </p:cNvSpPr>
          <p:nvPr>
            <p:ph type="sldNum" sz="quarter" idx="5"/>
          </p:nvPr>
        </p:nvSpPr>
        <p:spPr/>
        <p:txBody>
          <a:bodyPr/>
          <a:lstStyle/>
          <a:p>
            <a:fld id="{B1943DFC-A1D9-4679-B696-6C0FFC690494}" type="slidenum">
              <a:rPr lang="en-GB" smtClean="0"/>
              <a:t>8</a:t>
            </a:fld>
            <a:endParaRPr lang="en-GB"/>
          </a:p>
        </p:txBody>
      </p:sp>
    </p:spTree>
    <p:extLst>
      <p:ext uri="{BB962C8B-B14F-4D97-AF65-F5344CB8AC3E}">
        <p14:creationId xmlns:p14="http://schemas.microsoft.com/office/powerpoint/2010/main" val="3200378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D75C6-DE9F-D268-F5C8-97F3E7C48D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F27831-6CBD-012A-EE40-40DC3500DD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42FF39-C752-4E88-EF11-F3B53311FE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Katherine of Aragon -  </a:t>
            </a:r>
            <a:r>
              <a:rPr lang="en-GB" sz="1200" b="1" i="0" u="none" strike="noStrike" kern="1200" dirty="0">
                <a:solidFill>
                  <a:schemeClr val="tx1"/>
                </a:solidFill>
                <a:effectLst/>
                <a:latin typeface="+mn-lt"/>
                <a:ea typeface="+mn-ea"/>
                <a:cs typeface="+mn-cs"/>
              </a:rPr>
              <a:t>Photo © Philip Mould Ltd, London / Bridgeman Images</a:t>
            </a:r>
            <a:endParaRPr lang="en-GB" b="1"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p:txBody>
      </p:sp>
      <p:sp>
        <p:nvSpPr>
          <p:cNvPr id="4" name="Slide Number Placeholder 3">
            <a:extLst>
              <a:ext uri="{FF2B5EF4-FFF2-40B4-BE49-F238E27FC236}">
                <a16:creationId xmlns:a16="http://schemas.microsoft.com/office/drawing/2014/main" id="{25E9915E-C522-EC7C-21BC-E2322110D16D}"/>
              </a:ext>
            </a:extLst>
          </p:cNvPr>
          <p:cNvSpPr>
            <a:spLocks noGrp="1"/>
          </p:cNvSpPr>
          <p:nvPr>
            <p:ph type="sldNum" sz="quarter" idx="5"/>
          </p:nvPr>
        </p:nvSpPr>
        <p:spPr/>
        <p:txBody>
          <a:bodyPr/>
          <a:lstStyle/>
          <a:p>
            <a:fld id="{B1943DFC-A1D9-4679-B696-6C0FFC690494}" type="slidenum">
              <a:rPr lang="en-GB" smtClean="0"/>
              <a:t>9</a:t>
            </a:fld>
            <a:endParaRPr lang="en-GB"/>
          </a:p>
        </p:txBody>
      </p:sp>
    </p:spTree>
    <p:extLst>
      <p:ext uri="{BB962C8B-B14F-4D97-AF65-F5344CB8AC3E}">
        <p14:creationId xmlns:p14="http://schemas.microsoft.com/office/powerpoint/2010/main" val="2488118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14F0E-E033-E91F-08BB-46CD1E84C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A0BFF-2CDF-5E02-606F-B31485A29F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5640BC-C2F6-2230-342B-4AF2D1FAF1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Sir Thomas More </a:t>
            </a:r>
            <a:r>
              <a:rPr lang="en-GB" sz="1200" b="1" i="0" kern="1200" dirty="0">
                <a:solidFill>
                  <a:schemeClr val="tx1"/>
                </a:solidFill>
                <a:effectLst/>
                <a:latin typeface="+mn-lt"/>
                <a:ea typeface="+mn-ea"/>
                <a:cs typeface="+mn-cs"/>
              </a:rPr>
              <a:t> – National Portrait Gallery - CC BY-NC-ND 3.0 - Attribution-</a:t>
            </a:r>
            <a:r>
              <a:rPr lang="en-GB" sz="1200" b="1" i="0" kern="1200" dirty="0" err="1">
                <a:solidFill>
                  <a:schemeClr val="tx1"/>
                </a:solidFill>
                <a:effectLst/>
                <a:latin typeface="+mn-lt"/>
                <a:ea typeface="+mn-ea"/>
                <a:cs typeface="+mn-cs"/>
              </a:rPr>
              <a:t>NonCommercial</a:t>
            </a:r>
            <a:r>
              <a:rPr lang="en-GB" sz="1200" b="1" i="0" kern="1200" dirty="0">
                <a:solidFill>
                  <a:schemeClr val="tx1"/>
                </a:solidFill>
                <a:effectLst/>
                <a:latin typeface="+mn-lt"/>
                <a:ea typeface="+mn-ea"/>
                <a:cs typeface="+mn-cs"/>
              </a:rPr>
              <a:t>-</a:t>
            </a:r>
            <a:r>
              <a:rPr lang="en-GB" sz="1200" b="1" i="0" kern="1200" dirty="0" err="1">
                <a:solidFill>
                  <a:schemeClr val="tx1"/>
                </a:solidFill>
                <a:effectLst/>
                <a:latin typeface="+mn-lt"/>
                <a:ea typeface="+mn-ea"/>
                <a:cs typeface="+mn-cs"/>
              </a:rPr>
              <a:t>NoDerivs</a:t>
            </a:r>
            <a:r>
              <a:rPr lang="en-GB" sz="1200" b="1" i="0" kern="1200" dirty="0">
                <a:solidFill>
                  <a:schemeClr val="tx1"/>
                </a:solidFill>
                <a:effectLst/>
                <a:latin typeface="+mn-lt"/>
                <a:ea typeface="+mn-ea"/>
                <a:cs typeface="+mn-cs"/>
              </a:rPr>
              <a:t> 3.0 </a:t>
            </a:r>
            <a:r>
              <a:rPr lang="en-GB" sz="1200" b="1" i="0" kern="1200" dirty="0" err="1">
                <a:solidFill>
                  <a:schemeClr val="tx1"/>
                </a:solidFill>
                <a:effectLst/>
                <a:latin typeface="+mn-lt"/>
                <a:ea typeface="+mn-ea"/>
                <a:cs typeface="+mn-cs"/>
              </a:rPr>
              <a:t>Unported</a:t>
            </a:r>
            <a:r>
              <a:rPr lang="en-GB" sz="1200" b="1" i="0" kern="1200" dirty="0">
                <a:solidFill>
                  <a:schemeClr val="tx1"/>
                </a:solidFill>
                <a:effectLst/>
                <a:latin typeface="+mn-lt"/>
                <a:ea typeface="+mn-ea"/>
                <a:cs typeface="+mn-cs"/>
              </a:rPr>
              <a:t> </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p:txBody>
      </p:sp>
      <p:sp>
        <p:nvSpPr>
          <p:cNvPr id="4" name="Slide Number Placeholder 3">
            <a:extLst>
              <a:ext uri="{FF2B5EF4-FFF2-40B4-BE49-F238E27FC236}">
                <a16:creationId xmlns:a16="http://schemas.microsoft.com/office/drawing/2014/main" id="{CE564BC7-08C9-696D-A676-AE72719FB2CB}"/>
              </a:ext>
            </a:extLst>
          </p:cNvPr>
          <p:cNvSpPr>
            <a:spLocks noGrp="1"/>
          </p:cNvSpPr>
          <p:nvPr>
            <p:ph type="sldNum" sz="quarter" idx="5"/>
          </p:nvPr>
        </p:nvSpPr>
        <p:spPr/>
        <p:txBody>
          <a:bodyPr/>
          <a:lstStyle/>
          <a:p>
            <a:fld id="{B1943DFC-A1D9-4679-B696-6C0FFC690494}" type="slidenum">
              <a:rPr lang="en-GB" smtClean="0"/>
              <a:t>10</a:t>
            </a:fld>
            <a:endParaRPr lang="en-GB"/>
          </a:p>
        </p:txBody>
      </p:sp>
    </p:spTree>
    <p:extLst>
      <p:ext uri="{BB962C8B-B14F-4D97-AF65-F5344CB8AC3E}">
        <p14:creationId xmlns:p14="http://schemas.microsoft.com/office/powerpoint/2010/main" val="409819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32906-3C0A-880B-012D-A59C5A13C5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FADC07-BCAB-C811-C1D1-0D12F4DDE4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5F1973-965C-C466-F3F6-3B9C57D091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Henry VIII -© Royal Collection Enterprises Ltd 2026 | Royal Collection Trust </a:t>
            </a:r>
          </a:p>
        </p:txBody>
      </p:sp>
      <p:sp>
        <p:nvSpPr>
          <p:cNvPr id="4" name="Slide Number Placeholder 3">
            <a:extLst>
              <a:ext uri="{FF2B5EF4-FFF2-40B4-BE49-F238E27FC236}">
                <a16:creationId xmlns:a16="http://schemas.microsoft.com/office/drawing/2014/main" id="{C2A2B3BA-8E28-A11D-75A9-6664FA9C1DB8}"/>
              </a:ext>
            </a:extLst>
          </p:cNvPr>
          <p:cNvSpPr>
            <a:spLocks noGrp="1"/>
          </p:cNvSpPr>
          <p:nvPr>
            <p:ph type="sldNum" sz="quarter" idx="5"/>
          </p:nvPr>
        </p:nvSpPr>
        <p:spPr/>
        <p:txBody>
          <a:bodyPr/>
          <a:lstStyle/>
          <a:p>
            <a:fld id="{B1943DFC-A1D9-4679-B696-6C0FFC690494}" type="slidenum">
              <a:rPr lang="en-GB" smtClean="0"/>
              <a:t>11</a:t>
            </a:fld>
            <a:endParaRPr lang="en-GB"/>
          </a:p>
        </p:txBody>
      </p:sp>
    </p:spTree>
    <p:extLst>
      <p:ext uri="{BB962C8B-B14F-4D97-AF65-F5344CB8AC3E}">
        <p14:creationId xmlns:p14="http://schemas.microsoft.com/office/powerpoint/2010/main" val="904567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Sir Thomas Cranmer </a:t>
            </a:r>
            <a:r>
              <a:rPr lang="en-GB" sz="1200" b="1" i="0" kern="1200" dirty="0">
                <a:solidFill>
                  <a:schemeClr val="tx1"/>
                </a:solidFill>
                <a:effectLst/>
                <a:latin typeface="+mn-lt"/>
                <a:ea typeface="+mn-ea"/>
                <a:cs typeface="+mn-cs"/>
              </a:rPr>
              <a:t> – National Portrait Gallery - CC BY-NC-ND 3.0 - Attribution-</a:t>
            </a:r>
            <a:r>
              <a:rPr lang="en-GB" sz="1200" b="1" i="0" kern="1200" dirty="0" err="1">
                <a:solidFill>
                  <a:schemeClr val="tx1"/>
                </a:solidFill>
                <a:effectLst/>
                <a:latin typeface="+mn-lt"/>
                <a:ea typeface="+mn-ea"/>
                <a:cs typeface="+mn-cs"/>
              </a:rPr>
              <a:t>NonCommercial</a:t>
            </a:r>
            <a:r>
              <a:rPr lang="en-GB" sz="1200" b="1" i="0" kern="1200" dirty="0">
                <a:solidFill>
                  <a:schemeClr val="tx1"/>
                </a:solidFill>
                <a:effectLst/>
                <a:latin typeface="+mn-lt"/>
                <a:ea typeface="+mn-ea"/>
                <a:cs typeface="+mn-cs"/>
              </a:rPr>
              <a:t>-</a:t>
            </a:r>
            <a:r>
              <a:rPr lang="en-GB" sz="1200" b="1" i="0" kern="1200" dirty="0" err="1">
                <a:solidFill>
                  <a:schemeClr val="tx1"/>
                </a:solidFill>
                <a:effectLst/>
                <a:latin typeface="+mn-lt"/>
                <a:ea typeface="+mn-ea"/>
                <a:cs typeface="+mn-cs"/>
              </a:rPr>
              <a:t>NoDerivs</a:t>
            </a:r>
            <a:r>
              <a:rPr lang="en-GB" sz="1200" b="1" i="0" kern="1200" dirty="0">
                <a:solidFill>
                  <a:schemeClr val="tx1"/>
                </a:solidFill>
                <a:effectLst/>
                <a:latin typeface="+mn-lt"/>
                <a:ea typeface="+mn-ea"/>
                <a:cs typeface="+mn-cs"/>
              </a:rPr>
              <a:t> 3.0 </a:t>
            </a:r>
            <a:r>
              <a:rPr lang="en-GB" sz="1200" b="1" i="0" kern="1200" dirty="0" err="1">
                <a:solidFill>
                  <a:schemeClr val="tx1"/>
                </a:solidFill>
                <a:effectLst/>
                <a:latin typeface="+mn-lt"/>
                <a:ea typeface="+mn-ea"/>
                <a:cs typeface="+mn-cs"/>
              </a:rPr>
              <a:t>Unported</a:t>
            </a:r>
            <a:r>
              <a:rPr lang="en-GB" sz="1200" b="1" i="0" kern="1200" dirty="0">
                <a:solidFill>
                  <a:schemeClr val="tx1"/>
                </a:solidFill>
                <a:effectLst/>
                <a:latin typeface="+mn-lt"/>
                <a:ea typeface="+mn-ea"/>
                <a:cs typeface="+mn-cs"/>
              </a:rPr>
              <a:t> </a:t>
            </a:r>
            <a:endParaRPr lang="en-GB" b="1" dirty="0"/>
          </a:p>
          <a:p>
            <a:endParaRPr lang="en-GB" dirty="0"/>
          </a:p>
        </p:txBody>
      </p:sp>
      <p:sp>
        <p:nvSpPr>
          <p:cNvPr id="4" name="Slide Number Placeholder 3"/>
          <p:cNvSpPr>
            <a:spLocks noGrp="1"/>
          </p:cNvSpPr>
          <p:nvPr>
            <p:ph type="sldNum" sz="quarter" idx="5"/>
          </p:nvPr>
        </p:nvSpPr>
        <p:spPr/>
        <p:txBody>
          <a:bodyPr/>
          <a:lstStyle/>
          <a:p>
            <a:fld id="{B1943DFC-A1D9-4679-B696-6C0FFC690494}" type="slidenum">
              <a:rPr lang="en-GB" smtClean="0"/>
              <a:t>12</a:t>
            </a:fld>
            <a:endParaRPr lang="en-GB"/>
          </a:p>
        </p:txBody>
      </p:sp>
    </p:spTree>
    <p:extLst>
      <p:ext uri="{BB962C8B-B14F-4D97-AF65-F5344CB8AC3E}">
        <p14:creationId xmlns:p14="http://schemas.microsoft.com/office/powerpoint/2010/main" val="920955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9DB13-04C8-91D3-196A-C4D57C4F91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B5C07A-D643-13B3-E4DB-0649CFBC61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1A7659-2CD8-3402-8B79-38F060C5FE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Thomas Cromwell’s notes - Courtesy of the British Library </a:t>
            </a:r>
            <a:r>
              <a:rPr lang="en-GB" b="1" dirty="0" err="1"/>
              <a:t>Shelfmark</a:t>
            </a:r>
            <a:r>
              <a:rPr lang="en-GB" b="1" dirty="0"/>
              <a:t>: Cotton Titus B. I</a:t>
            </a:r>
          </a:p>
        </p:txBody>
      </p:sp>
      <p:sp>
        <p:nvSpPr>
          <p:cNvPr id="4" name="Slide Number Placeholder 3">
            <a:extLst>
              <a:ext uri="{FF2B5EF4-FFF2-40B4-BE49-F238E27FC236}">
                <a16:creationId xmlns:a16="http://schemas.microsoft.com/office/drawing/2014/main" id="{AE602551-45B6-3034-68D9-174341E17CF3}"/>
              </a:ext>
            </a:extLst>
          </p:cNvPr>
          <p:cNvSpPr>
            <a:spLocks noGrp="1"/>
          </p:cNvSpPr>
          <p:nvPr>
            <p:ph type="sldNum" sz="quarter" idx="5"/>
          </p:nvPr>
        </p:nvSpPr>
        <p:spPr/>
        <p:txBody>
          <a:bodyPr/>
          <a:lstStyle/>
          <a:p>
            <a:fld id="{B1943DFC-A1D9-4679-B696-6C0FFC690494}" type="slidenum">
              <a:rPr lang="en-GB" smtClean="0"/>
              <a:t>13</a:t>
            </a:fld>
            <a:endParaRPr lang="en-GB"/>
          </a:p>
        </p:txBody>
      </p:sp>
    </p:spTree>
    <p:extLst>
      <p:ext uri="{BB962C8B-B14F-4D97-AF65-F5344CB8AC3E}">
        <p14:creationId xmlns:p14="http://schemas.microsoft.com/office/powerpoint/2010/main" val="362416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67094-9003-E297-A0C8-F225E13786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C1B63B-1496-D47C-22CC-59F8A6BC82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9F4BE8-C0E6-3B53-80FC-BCBDBDAB14D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Elizabeth aged 13-© Royal Collection Enterprises Ltd 2026 | Royal Collection Trust </a:t>
            </a:r>
          </a:p>
        </p:txBody>
      </p:sp>
      <p:sp>
        <p:nvSpPr>
          <p:cNvPr id="4" name="Slide Number Placeholder 3">
            <a:extLst>
              <a:ext uri="{FF2B5EF4-FFF2-40B4-BE49-F238E27FC236}">
                <a16:creationId xmlns:a16="http://schemas.microsoft.com/office/drawing/2014/main" id="{5E7AFCB8-FC9E-811C-F917-B798BD83083A}"/>
              </a:ext>
            </a:extLst>
          </p:cNvPr>
          <p:cNvSpPr>
            <a:spLocks noGrp="1"/>
          </p:cNvSpPr>
          <p:nvPr>
            <p:ph type="sldNum" sz="quarter" idx="5"/>
          </p:nvPr>
        </p:nvSpPr>
        <p:spPr/>
        <p:txBody>
          <a:bodyPr/>
          <a:lstStyle/>
          <a:p>
            <a:fld id="{B1943DFC-A1D9-4679-B696-6C0FFC690494}" type="slidenum">
              <a:rPr lang="en-GB" smtClean="0"/>
              <a:t>14</a:t>
            </a:fld>
            <a:endParaRPr lang="en-GB"/>
          </a:p>
        </p:txBody>
      </p:sp>
    </p:spTree>
    <p:extLst>
      <p:ext uri="{BB962C8B-B14F-4D97-AF65-F5344CB8AC3E}">
        <p14:creationId xmlns:p14="http://schemas.microsoft.com/office/powerpoint/2010/main" val="345086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Henry VIII - </a:t>
            </a:r>
            <a:r>
              <a:rPr lang="en-GB" b="1" dirty="0"/>
              <a:t>© Royal Collection Enterprises Ltd 2026 | Royal Collection Trust </a:t>
            </a:r>
          </a:p>
        </p:txBody>
      </p:sp>
      <p:sp>
        <p:nvSpPr>
          <p:cNvPr id="4" name="Slide Number Placeholder 3"/>
          <p:cNvSpPr>
            <a:spLocks noGrp="1"/>
          </p:cNvSpPr>
          <p:nvPr>
            <p:ph type="sldNum" sz="quarter" idx="5"/>
          </p:nvPr>
        </p:nvSpPr>
        <p:spPr/>
        <p:txBody>
          <a:bodyPr/>
          <a:lstStyle/>
          <a:p>
            <a:fld id="{B1943DFC-A1D9-4679-B696-6C0FFC690494}" type="slidenum">
              <a:rPr lang="en-GB" smtClean="0"/>
              <a:t>15</a:t>
            </a:fld>
            <a:endParaRPr lang="en-GB"/>
          </a:p>
        </p:txBody>
      </p:sp>
    </p:spTree>
    <p:extLst>
      <p:ext uri="{BB962C8B-B14F-4D97-AF65-F5344CB8AC3E}">
        <p14:creationId xmlns:p14="http://schemas.microsoft.com/office/powerpoint/2010/main" val="3725850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812B-87F2-9144-3B5A-0A90A1CAD49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C4AC574-4693-7E99-D8AD-D814D29DDF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DD4F96A-0063-2DDE-A20C-CF571C2CFDB1}"/>
              </a:ext>
            </a:extLst>
          </p:cNvPr>
          <p:cNvSpPr>
            <a:spLocks noGrp="1"/>
          </p:cNvSpPr>
          <p:nvPr>
            <p:ph type="dt" sz="half" idx="10"/>
          </p:nvPr>
        </p:nvSpPr>
        <p:spPr/>
        <p:txBody>
          <a:bodyPr/>
          <a:lstStyle/>
          <a:p>
            <a:fld id="{FC8D6E71-D995-4657-9F27-5235EA02FF64}" type="datetimeFigureOut">
              <a:rPr lang="en-GB" smtClean="0"/>
              <a:t>30/09/2026</a:t>
            </a:fld>
            <a:endParaRPr lang="en-GB"/>
          </a:p>
        </p:txBody>
      </p:sp>
      <p:sp>
        <p:nvSpPr>
          <p:cNvPr id="5" name="Footer Placeholder 4">
            <a:extLst>
              <a:ext uri="{FF2B5EF4-FFF2-40B4-BE49-F238E27FC236}">
                <a16:creationId xmlns:a16="http://schemas.microsoft.com/office/drawing/2014/main" id="{88B78F1E-D73D-B907-24BF-B8B32C2BD4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C9F852-6B08-62BD-1671-B4F43317EBAE}"/>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211865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65B45-2753-3153-985D-BB603914773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DFD06F8-86AA-8382-D9D1-15F12301ACD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B0771EB-69A5-147F-FF14-C43F63CA0205}"/>
              </a:ext>
            </a:extLst>
          </p:cNvPr>
          <p:cNvSpPr>
            <a:spLocks noGrp="1"/>
          </p:cNvSpPr>
          <p:nvPr>
            <p:ph type="dt" sz="half" idx="10"/>
          </p:nvPr>
        </p:nvSpPr>
        <p:spPr/>
        <p:txBody>
          <a:bodyPr/>
          <a:lstStyle/>
          <a:p>
            <a:fld id="{FC8D6E71-D995-4657-9F27-5235EA02FF64}" type="datetimeFigureOut">
              <a:rPr lang="en-GB" smtClean="0"/>
              <a:t>30/09/2026</a:t>
            </a:fld>
            <a:endParaRPr lang="en-GB"/>
          </a:p>
        </p:txBody>
      </p:sp>
      <p:sp>
        <p:nvSpPr>
          <p:cNvPr id="5" name="Footer Placeholder 4">
            <a:extLst>
              <a:ext uri="{FF2B5EF4-FFF2-40B4-BE49-F238E27FC236}">
                <a16:creationId xmlns:a16="http://schemas.microsoft.com/office/drawing/2014/main" id="{4E9AE0D6-F39F-FBC8-F1F2-4353A622A4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E5D856-AABE-7D23-BD36-E7D96347C4B3}"/>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2169228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74B00-874F-C7DB-9135-A8B85895E08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4A04748-4775-9238-830A-DD0B069A47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1E9D70E-CAD9-18AC-2D59-C5D23348579F}"/>
              </a:ext>
            </a:extLst>
          </p:cNvPr>
          <p:cNvSpPr>
            <a:spLocks noGrp="1"/>
          </p:cNvSpPr>
          <p:nvPr>
            <p:ph type="dt" sz="half" idx="10"/>
          </p:nvPr>
        </p:nvSpPr>
        <p:spPr/>
        <p:txBody>
          <a:bodyPr/>
          <a:lstStyle/>
          <a:p>
            <a:fld id="{FC8D6E71-D995-4657-9F27-5235EA02FF64}" type="datetimeFigureOut">
              <a:rPr lang="en-GB" smtClean="0"/>
              <a:t>30/09/2026</a:t>
            </a:fld>
            <a:endParaRPr lang="en-GB"/>
          </a:p>
        </p:txBody>
      </p:sp>
      <p:sp>
        <p:nvSpPr>
          <p:cNvPr id="5" name="Footer Placeholder 4">
            <a:extLst>
              <a:ext uri="{FF2B5EF4-FFF2-40B4-BE49-F238E27FC236}">
                <a16:creationId xmlns:a16="http://schemas.microsoft.com/office/drawing/2014/main" id="{71E15DF1-875A-9441-361F-176898E48C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E7F2AB-6609-2DA0-F46C-6DE6926E4981}"/>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1399999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AFA7-B36C-DD02-07BC-248B3685743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24AD677-F9B6-C348-78DE-3632724C8AC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0E9E4EC-7A08-0D77-FEC3-67047FF8D10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77D9443-9D4A-60DA-0DD5-0F23DBEA69C2}"/>
              </a:ext>
            </a:extLst>
          </p:cNvPr>
          <p:cNvSpPr>
            <a:spLocks noGrp="1"/>
          </p:cNvSpPr>
          <p:nvPr>
            <p:ph type="dt" sz="half" idx="10"/>
          </p:nvPr>
        </p:nvSpPr>
        <p:spPr/>
        <p:txBody>
          <a:bodyPr/>
          <a:lstStyle/>
          <a:p>
            <a:fld id="{FC8D6E71-D995-4657-9F27-5235EA02FF64}" type="datetimeFigureOut">
              <a:rPr lang="en-GB" smtClean="0"/>
              <a:t>30/09/2026</a:t>
            </a:fld>
            <a:endParaRPr lang="en-GB"/>
          </a:p>
        </p:txBody>
      </p:sp>
      <p:sp>
        <p:nvSpPr>
          <p:cNvPr id="6" name="Footer Placeholder 5">
            <a:extLst>
              <a:ext uri="{FF2B5EF4-FFF2-40B4-BE49-F238E27FC236}">
                <a16:creationId xmlns:a16="http://schemas.microsoft.com/office/drawing/2014/main" id="{C4FA8D65-8F24-2405-4828-BF0DD5F56C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17493F-2CAB-08CC-EDF9-F949C6D7A59B}"/>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872246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0258-BCA4-7DAD-1F10-1CB7701D004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28C890A-3B0F-1A38-C585-595B6C3BE9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5501426-72A9-28A2-98C4-DABB20334EC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485F041-6D3A-46C4-34E7-B9235B805E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532C5DE-178D-79D0-D9CE-98B50EA7264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C732D71-52F3-7B61-BC00-667746913A03}"/>
              </a:ext>
            </a:extLst>
          </p:cNvPr>
          <p:cNvSpPr>
            <a:spLocks noGrp="1"/>
          </p:cNvSpPr>
          <p:nvPr>
            <p:ph type="dt" sz="half" idx="10"/>
          </p:nvPr>
        </p:nvSpPr>
        <p:spPr/>
        <p:txBody>
          <a:bodyPr/>
          <a:lstStyle/>
          <a:p>
            <a:fld id="{FC8D6E71-D995-4657-9F27-5235EA02FF64}" type="datetimeFigureOut">
              <a:rPr lang="en-GB" smtClean="0"/>
              <a:t>30/09/2026</a:t>
            </a:fld>
            <a:endParaRPr lang="en-GB"/>
          </a:p>
        </p:txBody>
      </p:sp>
      <p:sp>
        <p:nvSpPr>
          <p:cNvPr id="8" name="Footer Placeholder 7">
            <a:extLst>
              <a:ext uri="{FF2B5EF4-FFF2-40B4-BE49-F238E27FC236}">
                <a16:creationId xmlns:a16="http://schemas.microsoft.com/office/drawing/2014/main" id="{20FA67BA-2C83-DF9D-D05E-C0743F90102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5E23054-BC12-F4C0-88FE-50CC23CEE641}"/>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4248762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347A-A529-6B7C-D72F-FD385A67D76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5100564-B69B-0BFF-BEA9-984672A74FE9}"/>
              </a:ext>
            </a:extLst>
          </p:cNvPr>
          <p:cNvSpPr>
            <a:spLocks noGrp="1"/>
          </p:cNvSpPr>
          <p:nvPr>
            <p:ph type="dt" sz="half" idx="10"/>
          </p:nvPr>
        </p:nvSpPr>
        <p:spPr/>
        <p:txBody>
          <a:bodyPr/>
          <a:lstStyle/>
          <a:p>
            <a:fld id="{FC8D6E71-D995-4657-9F27-5235EA02FF64}" type="datetimeFigureOut">
              <a:rPr lang="en-GB" smtClean="0"/>
              <a:t>30/09/2026</a:t>
            </a:fld>
            <a:endParaRPr lang="en-GB"/>
          </a:p>
        </p:txBody>
      </p:sp>
      <p:sp>
        <p:nvSpPr>
          <p:cNvPr id="4" name="Footer Placeholder 3">
            <a:extLst>
              <a:ext uri="{FF2B5EF4-FFF2-40B4-BE49-F238E27FC236}">
                <a16:creationId xmlns:a16="http://schemas.microsoft.com/office/drawing/2014/main" id="{157246CC-284E-AF45-AA6D-5123F65F21E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3917131-0619-9BAA-A3AE-2A0AC42108C5}"/>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1857811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114DCA-E2D3-96E7-3297-0A4CE1B8900F}"/>
              </a:ext>
            </a:extLst>
          </p:cNvPr>
          <p:cNvSpPr>
            <a:spLocks noGrp="1"/>
          </p:cNvSpPr>
          <p:nvPr>
            <p:ph type="dt" sz="half" idx="10"/>
          </p:nvPr>
        </p:nvSpPr>
        <p:spPr/>
        <p:txBody>
          <a:bodyPr/>
          <a:lstStyle/>
          <a:p>
            <a:fld id="{FC8D6E71-D995-4657-9F27-5235EA02FF64}" type="datetimeFigureOut">
              <a:rPr lang="en-GB" smtClean="0"/>
              <a:t>30/09/2026</a:t>
            </a:fld>
            <a:endParaRPr lang="en-GB"/>
          </a:p>
        </p:txBody>
      </p:sp>
      <p:sp>
        <p:nvSpPr>
          <p:cNvPr id="3" name="Footer Placeholder 2">
            <a:extLst>
              <a:ext uri="{FF2B5EF4-FFF2-40B4-BE49-F238E27FC236}">
                <a16:creationId xmlns:a16="http://schemas.microsoft.com/office/drawing/2014/main" id="{D58EE590-BB17-3CE5-AC28-6B3A0397837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42A6F3-1204-84C0-C797-A1E13DFD95D6}"/>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146435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D7A89-18B8-B0B2-A873-B37776E3231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D1627B9-323F-02D9-51B8-68376D6B8F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28DF57E-A788-7246-ABE3-B02215B3C5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871C0D8-0395-A067-B906-5821E523FB2A}"/>
              </a:ext>
            </a:extLst>
          </p:cNvPr>
          <p:cNvSpPr>
            <a:spLocks noGrp="1"/>
          </p:cNvSpPr>
          <p:nvPr>
            <p:ph type="dt" sz="half" idx="10"/>
          </p:nvPr>
        </p:nvSpPr>
        <p:spPr/>
        <p:txBody>
          <a:bodyPr/>
          <a:lstStyle/>
          <a:p>
            <a:fld id="{FC8D6E71-D995-4657-9F27-5235EA02FF64}" type="datetimeFigureOut">
              <a:rPr lang="en-GB" smtClean="0"/>
              <a:t>30/09/2026</a:t>
            </a:fld>
            <a:endParaRPr lang="en-GB"/>
          </a:p>
        </p:txBody>
      </p:sp>
      <p:sp>
        <p:nvSpPr>
          <p:cNvPr id="6" name="Footer Placeholder 5">
            <a:extLst>
              <a:ext uri="{FF2B5EF4-FFF2-40B4-BE49-F238E27FC236}">
                <a16:creationId xmlns:a16="http://schemas.microsoft.com/office/drawing/2014/main" id="{4F333340-0D65-0C0E-D768-0F46FAC3AA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04F1CB-3E1A-74A5-D08B-D98A01CEBF51}"/>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2486859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E8469-3E8B-CEE0-BCDC-CE0B44FD08A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E555B5FD-2A57-9ED1-A28F-D068888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C946ABC-366D-A0C1-43DD-595727358A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2A6497-EE4F-C73C-E110-3E016CD57815}"/>
              </a:ext>
            </a:extLst>
          </p:cNvPr>
          <p:cNvSpPr>
            <a:spLocks noGrp="1"/>
          </p:cNvSpPr>
          <p:nvPr>
            <p:ph type="dt" sz="half" idx="10"/>
          </p:nvPr>
        </p:nvSpPr>
        <p:spPr/>
        <p:txBody>
          <a:bodyPr/>
          <a:lstStyle/>
          <a:p>
            <a:fld id="{FC8D6E71-D995-4657-9F27-5235EA02FF64}" type="datetimeFigureOut">
              <a:rPr lang="en-GB" smtClean="0"/>
              <a:t>30/09/2026</a:t>
            </a:fld>
            <a:endParaRPr lang="en-GB"/>
          </a:p>
        </p:txBody>
      </p:sp>
      <p:sp>
        <p:nvSpPr>
          <p:cNvPr id="6" name="Footer Placeholder 5">
            <a:extLst>
              <a:ext uri="{FF2B5EF4-FFF2-40B4-BE49-F238E27FC236}">
                <a16:creationId xmlns:a16="http://schemas.microsoft.com/office/drawing/2014/main" id="{ABE3587C-579F-9A0B-4D35-AA51D0D96B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6512099-FC99-D5F7-605A-669FFC0033BE}"/>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1947269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4396B-4229-651C-0DA9-980F320DFCC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5B1676F-3C62-3296-9158-2C31F46D769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A86836C-66C5-6E62-5EFC-7D1869B59552}"/>
              </a:ext>
            </a:extLst>
          </p:cNvPr>
          <p:cNvSpPr>
            <a:spLocks noGrp="1"/>
          </p:cNvSpPr>
          <p:nvPr>
            <p:ph type="dt" sz="half" idx="10"/>
          </p:nvPr>
        </p:nvSpPr>
        <p:spPr/>
        <p:txBody>
          <a:bodyPr/>
          <a:lstStyle/>
          <a:p>
            <a:fld id="{FC8D6E71-D995-4657-9F27-5235EA02FF64}" type="datetimeFigureOut">
              <a:rPr lang="en-GB" smtClean="0"/>
              <a:t>30/09/2026</a:t>
            </a:fld>
            <a:endParaRPr lang="en-GB"/>
          </a:p>
        </p:txBody>
      </p:sp>
      <p:sp>
        <p:nvSpPr>
          <p:cNvPr id="5" name="Footer Placeholder 4">
            <a:extLst>
              <a:ext uri="{FF2B5EF4-FFF2-40B4-BE49-F238E27FC236}">
                <a16:creationId xmlns:a16="http://schemas.microsoft.com/office/drawing/2014/main" id="{B31E7AAC-6996-A2F5-2FFF-F3AA7BA44A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E6A766-BF23-3774-87F9-C2B02246EAE9}"/>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1083887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C3D07F-C82B-3570-91D1-BBBD134E07A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2AB85D3-4ABA-B698-8A19-0B7076FE30A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E65A592-8F17-0B44-CC3E-B8974F28B8BE}"/>
              </a:ext>
            </a:extLst>
          </p:cNvPr>
          <p:cNvSpPr>
            <a:spLocks noGrp="1"/>
          </p:cNvSpPr>
          <p:nvPr>
            <p:ph type="dt" sz="half" idx="10"/>
          </p:nvPr>
        </p:nvSpPr>
        <p:spPr/>
        <p:txBody>
          <a:bodyPr/>
          <a:lstStyle/>
          <a:p>
            <a:fld id="{FC8D6E71-D995-4657-9F27-5235EA02FF64}" type="datetimeFigureOut">
              <a:rPr lang="en-GB" smtClean="0"/>
              <a:t>30/09/2026</a:t>
            </a:fld>
            <a:endParaRPr lang="en-GB"/>
          </a:p>
        </p:txBody>
      </p:sp>
      <p:sp>
        <p:nvSpPr>
          <p:cNvPr id="5" name="Footer Placeholder 4">
            <a:extLst>
              <a:ext uri="{FF2B5EF4-FFF2-40B4-BE49-F238E27FC236}">
                <a16:creationId xmlns:a16="http://schemas.microsoft.com/office/drawing/2014/main" id="{40D5CC44-1E28-8C11-B185-7774564758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55414D-4A95-354F-B2DB-1DB81C2F0587}"/>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1733767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B2540E-82C7-0089-DAAA-C7B94F6126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5F3F345-52BA-10AA-5946-05E1C1A0AE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C9C4E68-B234-FA76-5B71-5C08FF0DED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8D6E71-D995-4657-9F27-5235EA02FF64}" type="datetimeFigureOut">
              <a:rPr lang="en-GB" smtClean="0"/>
              <a:t>30/09/2026</a:t>
            </a:fld>
            <a:endParaRPr lang="en-GB"/>
          </a:p>
        </p:txBody>
      </p:sp>
      <p:sp>
        <p:nvSpPr>
          <p:cNvPr id="5" name="Footer Placeholder 4">
            <a:extLst>
              <a:ext uri="{FF2B5EF4-FFF2-40B4-BE49-F238E27FC236}">
                <a16:creationId xmlns:a16="http://schemas.microsoft.com/office/drawing/2014/main" id="{7E7480D7-B0EA-F0D0-009A-F5495FF5BD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3D10F1C-AE79-E49E-A4A3-56851D143F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127A45-964B-4A26-ACFA-A73E8B9FD3F3}" type="slidenum">
              <a:rPr lang="en-GB" smtClean="0"/>
              <a:t>‹#›</a:t>
            </a:fld>
            <a:endParaRPr lang="en-GB"/>
          </a:p>
        </p:txBody>
      </p:sp>
    </p:spTree>
    <p:extLst>
      <p:ext uri="{BB962C8B-B14F-4D97-AF65-F5344CB8AC3E}">
        <p14:creationId xmlns:p14="http://schemas.microsoft.com/office/powerpoint/2010/main" val="1708937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E6FDD-DF51-2817-3D5A-6725E04BFBC4}"/>
              </a:ext>
            </a:extLst>
          </p:cNvPr>
          <p:cNvSpPr>
            <a:spLocks noGrp="1"/>
          </p:cNvSpPr>
          <p:nvPr>
            <p:ph type="ctrTitle"/>
          </p:nvPr>
        </p:nvSpPr>
        <p:spPr>
          <a:xfrm>
            <a:off x="1911626" y="-1034428"/>
            <a:ext cx="1706217" cy="1034428"/>
          </a:xfrm>
        </p:spPr>
        <p:txBody>
          <a:bodyPr/>
          <a:lstStyle/>
          <a:p>
            <a:r>
              <a:rPr lang="en-GB" sz="1200" b="1" i="0" kern="1200" dirty="0">
                <a:solidFill>
                  <a:srgbClr val="000000"/>
                </a:solidFill>
                <a:effectLst/>
                <a:latin typeface="Calibri" panose="020F0502020204030204" pitchFamily="34" charset="0"/>
                <a:ea typeface="+mn-ea"/>
                <a:cs typeface="+mn-cs"/>
              </a:rPr>
              <a:t>Thomas Cromwell, Earl of Essex – National Portrait Gallery </a:t>
            </a:r>
            <a:endParaRPr lang="en-GB" dirty="0"/>
          </a:p>
        </p:txBody>
      </p:sp>
      <p:pic>
        <p:nvPicPr>
          <p:cNvPr id="5" name="Picture 4" descr="Portrait of Thomas Cromwell&#10;">
            <a:extLst>
              <a:ext uri="{FF2B5EF4-FFF2-40B4-BE49-F238E27FC236}">
                <a16:creationId xmlns:a16="http://schemas.microsoft.com/office/drawing/2014/main" id="{93D7DC23-969A-6308-A2C1-A49E1459D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4175" y="0"/>
            <a:ext cx="5486399" cy="6858000"/>
          </a:xfrm>
          <a:prstGeom prst="rect">
            <a:avLst/>
          </a:prstGeom>
        </p:spPr>
      </p:pic>
      <p:pic>
        <p:nvPicPr>
          <p:cNvPr id="4" name="Picture 3" descr="Historic Royal Palaces logo">
            <a:extLst>
              <a:ext uri="{FF2B5EF4-FFF2-40B4-BE49-F238E27FC236}">
                <a16:creationId xmlns:a16="http://schemas.microsoft.com/office/drawing/2014/main" id="{23665BB6-3A3D-9BEE-5782-EB5AEF7ABA45}"/>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51573" y="6229350"/>
            <a:ext cx="1395090" cy="633247"/>
          </a:xfrm>
          <a:prstGeom prst="rect">
            <a:avLst/>
          </a:prstGeom>
        </p:spPr>
      </p:pic>
      <p:sp>
        <p:nvSpPr>
          <p:cNvPr id="3" name="TextBox 2">
            <a:extLst>
              <a:ext uri="{FF2B5EF4-FFF2-40B4-BE49-F238E27FC236}">
                <a16:creationId xmlns:a16="http://schemas.microsoft.com/office/drawing/2014/main" id="{44414B2E-C5A8-104F-B74B-7CC9B3A52681}"/>
              </a:ext>
            </a:extLst>
          </p:cNvPr>
          <p:cNvSpPr txBox="1"/>
          <p:nvPr/>
        </p:nvSpPr>
        <p:spPr>
          <a:xfrm>
            <a:off x="0" y="6444675"/>
            <a:ext cx="3511603" cy="461665"/>
          </a:xfrm>
          <a:prstGeom prst="rect">
            <a:avLst/>
          </a:prstGeom>
          <a:noFill/>
        </p:spPr>
        <p:txBody>
          <a:bodyPr wrap="square" lIns="91440" tIns="45720" rIns="91440" bIns="45720" anchor="t">
            <a:spAutoFit/>
          </a:bodyPr>
          <a:lstStyle/>
          <a:p>
            <a:r>
              <a:rPr lang="en-GB" sz="1200" dirty="0">
                <a:solidFill>
                  <a:schemeClr val="bg1"/>
                </a:solidFill>
                <a:latin typeface="Georgia"/>
              </a:rPr>
              <a:t>Find more details and full image credits in the ‘Notes’ section below the slide.</a:t>
            </a:r>
          </a:p>
        </p:txBody>
      </p:sp>
      <p:sp>
        <p:nvSpPr>
          <p:cNvPr id="12" name="TextBox 11">
            <a:extLst>
              <a:ext uri="{FF2B5EF4-FFF2-40B4-BE49-F238E27FC236}">
                <a16:creationId xmlns:a16="http://schemas.microsoft.com/office/drawing/2014/main" id="{286FD848-760A-397C-A683-0B10C6131DFD}"/>
              </a:ext>
              <a:ext uri="{C183D7F6-B498-43B3-948B-1728B52AA6E4}">
                <adec:decorative xmlns:adec="http://schemas.microsoft.com/office/drawing/2017/decorative" val="0"/>
              </a:ext>
            </a:extLst>
          </p:cNvPr>
          <p:cNvSpPr txBox="1"/>
          <p:nvPr/>
        </p:nvSpPr>
        <p:spPr>
          <a:xfrm>
            <a:off x="183867" y="5460887"/>
            <a:ext cx="3016443" cy="646331"/>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National Portrait Gallery - CC BY-NC-ND 3.0 - Attribution-</a:t>
            </a:r>
            <a:r>
              <a:rPr lang="en-GB" sz="1200" b="0" i="0" dirty="0" err="1">
                <a:solidFill>
                  <a:schemeClr val="bg1"/>
                </a:solidFill>
                <a:effectLst/>
                <a:latin typeface="Georgia" panose="02040502050405020303" pitchFamily="18" charset="0"/>
              </a:rPr>
              <a:t>NonCommercial</a:t>
            </a:r>
            <a:r>
              <a:rPr lang="en-GB" sz="1200" b="0" i="0" dirty="0">
                <a:solidFill>
                  <a:schemeClr val="bg1"/>
                </a:solidFill>
                <a:effectLst/>
                <a:latin typeface="Georgia" panose="02040502050405020303" pitchFamily="18" charset="0"/>
              </a:rPr>
              <a:t>-</a:t>
            </a:r>
            <a:r>
              <a:rPr lang="en-GB" sz="1200" b="0" i="0" dirty="0" err="1">
                <a:solidFill>
                  <a:schemeClr val="bg1"/>
                </a:solidFill>
                <a:effectLst/>
                <a:latin typeface="Georgia" panose="02040502050405020303" pitchFamily="18" charset="0"/>
              </a:rPr>
              <a:t>NoDerivs</a:t>
            </a:r>
            <a:r>
              <a:rPr lang="en-GB" sz="1200" b="0" i="0" dirty="0">
                <a:solidFill>
                  <a:schemeClr val="bg1"/>
                </a:solidFill>
                <a:effectLst/>
                <a:latin typeface="Georgia" panose="02040502050405020303" pitchFamily="18" charset="0"/>
              </a:rPr>
              <a:t> 3.0 </a:t>
            </a:r>
            <a:r>
              <a:rPr lang="en-GB" sz="1200" b="0" i="0" dirty="0" err="1">
                <a:solidFill>
                  <a:schemeClr val="bg1"/>
                </a:solidFill>
                <a:effectLst/>
                <a:latin typeface="Georgia" panose="02040502050405020303" pitchFamily="18" charset="0"/>
              </a:rPr>
              <a:t>Unported</a:t>
            </a:r>
            <a:r>
              <a:rPr lang="en-GB" sz="1200" b="0" i="0" dirty="0">
                <a:solidFill>
                  <a:schemeClr val="bg1"/>
                </a:solidFill>
                <a:effectLst/>
                <a:latin typeface="Georgia" panose="02040502050405020303" pitchFamily="18" charset="0"/>
              </a:rPr>
              <a:t> </a:t>
            </a:r>
            <a:endParaRPr lang="en-GB"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703101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ainting of Martin Luther nailing his Ninety-five Theses to the door of the Castle Church in Wittenberg, Germany, in 1517 ">
            <a:extLst>
              <a:ext uri="{FF2B5EF4-FFF2-40B4-BE49-F238E27FC236}">
                <a16:creationId xmlns:a16="http://schemas.microsoft.com/office/drawing/2014/main" id="{378252BF-450C-1919-52BF-8F3B6AA3BB52}"/>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3232283" y="0"/>
            <a:ext cx="5727434" cy="6883676"/>
          </a:xfrm>
          <a:prstGeom prst="rect">
            <a:avLst/>
          </a:prstGeom>
        </p:spPr>
      </p:pic>
      <p:sp>
        <p:nvSpPr>
          <p:cNvPr id="7" name="TextBox 6">
            <a:extLst>
              <a:ext uri="{FF2B5EF4-FFF2-40B4-BE49-F238E27FC236}">
                <a16:creationId xmlns:a16="http://schemas.microsoft.com/office/drawing/2014/main" id="{06A541A5-14C0-9602-1827-2159D9CA5E88}"/>
              </a:ext>
              <a:ext uri="{C183D7F6-B498-43B3-948B-1728B52AA6E4}">
                <adec:decorative xmlns:adec="http://schemas.microsoft.com/office/drawing/2017/decorative" val="1"/>
              </a:ext>
            </a:extLst>
          </p:cNvPr>
          <p:cNvSpPr txBox="1"/>
          <p:nvPr/>
        </p:nvSpPr>
        <p:spPr>
          <a:xfrm>
            <a:off x="1229767" y="5933301"/>
            <a:ext cx="1928095" cy="461665"/>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Ferdinand Pauwels (1830–1904),</a:t>
            </a:r>
            <a:endParaRPr lang="en-GB" sz="1200" dirty="0">
              <a:solidFill>
                <a:schemeClr val="bg1"/>
              </a:solidFill>
              <a:latin typeface="Georgia" panose="02040502050405020303" pitchFamily="18" charset="0"/>
            </a:endParaRPr>
          </a:p>
        </p:txBody>
      </p:sp>
      <p:sp>
        <p:nvSpPr>
          <p:cNvPr id="2" name="Title 1">
            <a:extLst>
              <a:ext uri="{FF2B5EF4-FFF2-40B4-BE49-F238E27FC236}">
                <a16:creationId xmlns:a16="http://schemas.microsoft.com/office/drawing/2014/main" id="{69BE8866-1282-A352-687A-C08785C92CDD}"/>
              </a:ext>
            </a:extLst>
          </p:cNvPr>
          <p:cNvSpPr>
            <a:spLocks noGrp="1"/>
          </p:cNvSpPr>
          <p:nvPr>
            <p:ph type="title"/>
          </p:nvPr>
        </p:nvSpPr>
        <p:spPr>
          <a:xfrm>
            <a:off x="1676400" y="-862529"/>
            <a:ext cx="10515600" cy="1325563"/>
          </a:xfrm>
        </p:spPr>
        <p:txBody>
          <a:bodyPr/>
          <a:lstStyle/>
          <a:p>
            <a:r>
              <a:rPr lang="en-GB" sz="1200" kern="1200" dirty="0">
                <a:solidFill>
                  <a:srgbClr val="000000"/>
                </a:solidFill>
                <a:effectLst/>
                <a:latin typeface="Calibri" panose="020F0502020204030204" pitchFamily="34" charset="0"/>
                <a:ea typeface="+mn-ea"/>
                <a:cs typeface="+mn-cs"/>
              </a:rPr>
              <a:t>The moment when Martin Luther nailed his Ninety-five Theses to the door of the Castle Church in Wittenberg, Germany, in 1517</a:t>
            </a:r>
            <a:endParaRPr lang="en-GB" dirty="0"/>
          </a:p>
        </p:txBody>
      </p:sp>
    </p:spTree>
    <p:extLst>
      <p:ext uri="{BB962C8B-B14F-4D97-AF65-F5344CB8AC3E}">
        <p14:creationId xmlns:p14="http://schemas.microsoft.com/office/powerpoint/2010/main" val="1333444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8315AD58-63C2-4E3F-C2A4-067F85A10318}"/>
              </a:ext>
            </a:extLst>
          </p:cNvPr>
          <p:cNvSpPr>
            <a:spLocks noGrp="1"/>
          </p:cNvSpPr>
          <p:nvPr>
            <p:ph type="title"/>
          </p:nvPr>
        </p:nvSpPr>
        <p:spPr>
          <a:xfrm>
            <a:off x="401594" y="-1735524"/>
            <a:ext cx="10515600" cy="1325563"/>
          </a:xfrm>
        </p:spPr>
        <p:txBody>
          <a:bodyPr/>
          <a:lstStyle/>
          <a:p>
            <a:r>
              <a:rPr lang="en-GB" sz="4400" b="1" i="0" kern="1200" dirty="0">
                <a:solidFill>
                  <a:schemeClr val="tx1"/>
                </a:solidFill>
                <a:effectLst/>
                <a:latin typeface="+mj-lt"/>
                <a:ea typeface="+mj-ea"/>
                <a:cs typeface="+mj-cs"/>
              </a:rPr>
              <a:t>Cardinal Thomas Wolsey – National Portrait</a:t>
            </a:r>
            <a:r>
              <a:rPr lang="en-GB" sz="4400" b="1" i="0" kern="1200" baseline="0" dirty="0">
                <a:solidFill>
                  <a:schemeClr val="tx1"/>
                </a:solidFill>
                <a:effectLst/>
                <a:latin typeface="+mj-lt"/>
                <a:ea typeface="+mj-ea"/>
                <a:cs typeface="+mj-cs"/>
              </a:rPr>
              <a:t> Gallery </a:t>
            </a:r>
            <a:endParaRPr lang="en-GB" dirty="0">
              <a:solidFill>
                <a:srgbClr val="F0F0F0"/>
              </a:solidFill>
            </a:endParaRPr>
          </a:p>
        </p:txBody>
      </p:sp>
      <p:sp>
        <p:nvSpPr>
          <p:cNvPr id="4" name="TextBox 3">
            <a:extLst>
              <a:ext uri="{FF2B5EF4-FFF2-40B4-BE49-F238E27FC236}">
                <a16:creationId xmlns:a16="http://schemas.microsoft.com/office/drawing/2014/main" id="{7988F820-9813-D306-0654-81E9362B6D4F}"/>
              </a:ext>
              <a:ext uri="{C183D7F6-B498-43B3-948B-1728B52AA6E4}">
                <adec:decorative xmlns:adec="http://schemas.microsoft.com/office/drawing/2017/decorative" val="1"/>
              </a:ext>
            </a:extLst>
          </p:cNvPr>
          <p:cNvSpPr txBox="1"/>
          <p:nvPr/>
        </p:nvSpPr>
        <p:spPr>
          <a:xfrm>
            <a:off x="688873" y="5807631"/>
            <a:ext cx="3121127" cy="646331"/>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National Portrait Gallery - CC BY-NC-ND 3.0 - Attribution-</a:t>
            </a:r>
            <a:r>
              <a:rPr lang="en-GB" sz="1200" b="0" i="0" dirty="0" err="1">
                <a:solidFill>
                  <a:schemeClr val="bg1"/>
                </a:solidFill>
                <a:effectLst/>
                <a:latin typeface="Georgia" panose="02040502050405020303" pitchFamily="18" charset="0"/>
              </a:rPr>
              <a:t>NonCommercial</a:t>
            </a:r>
            <a:r>
              <a:rPr lang="en-GB" sz="1200" b="0" i="0" dirty="0">
                <a:solidFill>
                  <a:schemeClr val="bg1"/>
                </a:solidFill>
                <a:effectLst/>
                <a:latin typeface="Georgia" panose="02040502050405020303" pitchFamily="18" charset="0"/>
              </a:rPr>
              <a:t>-</a:t>
            </a:r>
            <a:r>
              <a:rPr lang="en-GB" sz="1200" b="0" i="0" dirty="0" err="1">
                <a:solidFill>
                  <a:schemeClr val="bg1"/>
                </a:solidFill>
                <a:effectLst/>
                <a:latin typeface="Georgia" panose="02040502050405020303" pitchFamily="18" charset="0"/>
              </a:rPr>
              <a:t>NoDerivs</a:t>
            </a:r>
            <a:r>
              <a:rPr lang="en-GB" sz="1200" b="0" i="0" dirty="0">
                <a:solidFill>
                  <a:schemeClr val="bg1"/>
                </a:solidFill>
                <a:effectLst/>
                <a:latin typeface="Georgia" panose="02040502050405020303" pitchFamily="18" charset="0"/>
              </a:rPr>
              <a:t> 3.0 </a:t>
            </a:r>
            <a:r>
              <a:rPr lang="en-GB" sz="1200" b="0" i="0" dirty="0" err="1">
                <a:solidFill>
                  <a:schemeClr val="bg1"/>
                </a:solidFill>
                <a:effectLst/>
                <a:latin typeface="Georgia" panose="02040502050405020303" pitchFamily="18" charset="0"/>
              </a:rPr>
              <a:t>Unported</a:t>
            </a:r>
            <a:r>
              <a:rPr lang="en-GB" sz="1200" b="0" i="0" dirty="0">
                <a:solidFill>
                  <a:schemeClr val="bg1"/>
                </a:solidFill>
                <a:effectLst/>
                <a:latin typeface="Georgia" panose="02040502050405020303" pitchFamily="18" charset="0"/>
              </a:rPr>
              <a:t> </a:t>
            </a:r>
            <a:endParaRPr lang="en-GB" sz="1200" dirty="0">
              <a:solidFill>
                <a:schemeClr val="bg1"/>
              </a:solidFill>
              <a:latin typeface="Georgia" panose="02040502050405020303" pitchFamily="18" charset="0"/>
            </a:endParaRPr>
          </a:p>
        </p:txBody>
      </p:sp>
      <p:pic>
        <p:nvPicPr>
          <p:cNvPr id="7" name="Content Placeholder 6" descr="Painting of Cardinal Thomas Wolsey">
            <a:extLst>
              <a:ext uri="{FF2B5EF4-FFF2-40B4-BE49-F238E27FC236}">
                <a16:creationId xmlns:a16="http://schemas.microsoft.com/office/drawing/2014/main" id="{9DCAA7DF-B405-A2E4-E151-2984A5ABF6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31940" y="128006"/>
            <a:ext cx="4328120" cy="6423927"/>
          </a:xfrm>
          <a:prstGeom prst="rect">
            <a:avLst/>
          </a:prstGeom>
        </p:spPr>
      </p:pic>
    </p:spTree>
    <p:extLst>
      <p:ext uri="{BB962C8B-B14F-4D97-AF65-F5344CB8AC3E}">
        <p14:creationId xmlns:p14="http://schemas.microsoft.com/office/powerpoint/2010/main" val="2651638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A879C3DA-3359-4255-5065-DA2BB0A07A8F}"/>
              </a:ext>
            </a:extLst>
          </p:cNvPr>
          <p:cNvSpPr>
            <a:spLocks noGrp="1"/>
          </p:cNvSpPr>
          <p:nvPr>
            <p:ph type="title"/>
          </p:nvPr>
        </p:nvSpPr>
        <p:spPr>
          <a:xfrm>
            <a:off x="401594" y="-1735524"/>
            <a:ext cx="10515600" cy="1325563"/>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4400" b="1" kern="1200" dirty="0">
                <a:solidFill>
                  <a:schemeClr val="tx1"/>
                </a:solidFill>
                <a:effectLst/>
                <a:latin typeface="+mj-lt"/>
                <a:ea typeface="+mj-ea"/>
                <a:cs typeface="+mj-cs"/>
              </a:rPr>
              <a:t>Anne Boleyn -© Royal Collection Enterprises Ltd 2026 | Royal Collection Trust </a:t>
            </a:r>
            <a:endParaRPr lang="en-GB" dirty="0">
              <a:effectLst/>
            </a:endParaRPr>
          </a:p>
        </p:txBody>
      </p:sp>
      <p:sp>
        <p:nvSpPr>
          <p:cNvPr id="7" name="TextBox 6">
            <a:extLst>
              <a:ext uri="{FF2B5EF4-FFF2-40B4-BE49-F238E27FC236}">
                <a16:creationId xmlns:a16="http://schemas.microsoft.com/office/drawing/2014/main" id="{9B2DC7D2-7674-87C3-0BBB-EA36E04D7D20}"/>
              </a:ext>
              <a:ext uri="{C183D7F6-B498-43B3-948B-1728B52AA6E4}">
                <adec:decorative xmlns:adec="http://schemas.microsoft.com/office/drawing/2017/decorative" val="1"/>
              </a:ext>
            </a:extLst>
          </p:cNvPr>
          <p:cNvSpPr txBox="1"/>
          <p:nvPr/>
        </p:nvSpPr>
        <p:spPr>
          <a:xfrm>
            <a:off x="1640012" y="5976550"/>
            <a:ext cx="1928095" cy="276999"/>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Royal Collection Trust</a:t>
            </a:r>
            <a:endParaRPr lang="en-GB" sz="1200" dirty="0">
              <a:solidFill>
                <a:schemeClr val="bg1"/>
              </a:solidFill>
              <a:latin typeface="Georgia" panose="02040502050405020303" pitchFamily="18" charset="0"/>
            </a:endParaRPr>
          </a:p>
        </p:txBody>
      </p:sp>
      <p:pic>
        <p:nvPicPr>
          <p:cNvPr id="4" name="Picture 3" descr="Portrait of Anne Boleyn&#10;">
            <a:extLst>
              <a:ext uri="{FF2B5EF4-FFF2-40B4-BE49-F238E27FC236}">
                <a16:creationId xmlns:a16="http://schemas.microsoft.com/office/drawing/2014/main" id="{10F71B36-3442-201A-AA86-7A01905A17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07410" y="0"/>
            <a:ext cx="4977179" cy="6836785"/>
          </a:xfrm>
          <a:prstGeom prst="rect">
            <a:avLst/>
          </a:prstGeom>
        </p:spPr>
      </p:pic>
    </p:spTree>
    <p:extLst>
      <p:ext uri="{BB962C8B-B14F-4D97-AF65-F5344CB8AC3E}">
        <p14:creationId xmlns:p14="http://schemas.microsoft.com/office/powerpoint/2010/main" val="1484708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970F8-EC93-F4BF-5BF0-6D1F0B873F02}"/>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96992238-53B2-85A6-4918-B06F7A9189EA}"/>
              </a:ext>
            </a:extLst>
          </p:cNvPr>
          <p:cNvSpPr>
            <a:spLocks noGrp="1"/>
          </p:cNvSpPr>
          <p:nvPr>
            <p:ph type="title"/>
          </p:nvPr>
        </p:nvSpPr>
        <p:spPr>
          <a:xfrm>
            <a:off x="401594" y="-1735524"/>
            <a:ext cx="10515600" cy="1325563"/>
          </a:xfrm>
        </p:spPr>
        <p:txBody>
          <a:bodyPr/>
          <a:lstStyle/>
          <a:p>
            <a:r>
              <a:rPr lang="en-GB" sz="4400" b="1" kern="1200" dirty="0">
                <a:solidFill>
                  <a:schemeClr val="tx1"/>
                </a:solidFill>
                <a:effectLst/>
                <a:latin typeface="+mj-lt"/>
                <a:ea typeface="+mj-ea"/>
                <a:cs typeface="+mj-cs"/>
              </a:rPr>
              <a:t>Excerpt from Thomas Cromwell’s will, originally written on 12 July 1529 </a:t>
            </a:r>
            <a:endParaRPr lang="en-GB" dirty="0">
              <a:solidFill>
                <a:srgbClr val="F0F0F0"/>
              </a:solidFill>
            </a:endParaRPr>
          </a:p>
        </p:txBody>
      </p:sp>
      <p:sp>
        <p:nvSpPr>
          <p:cNvPr id="7" name="TextBox 6">
            <a:extLst>
              <a:ext uri="{FF2B5EF4-FFF2-40B4-BE49-F238E27FC236}">
                <a16:creationId xmlns:a16="http://schemas.microsoft.com/office/drawing/2014/main" id="{E187BE34-2118-C4BE-05BE-2DB4721DBF4D}"/>
              </a:ext>
              <a:ext uri="{C183D7F6-B498-43B3-948B-1728B52AA6E4}">
                <adec:decorative xmlns:adec="http://schemas.microsoft.com/office/drawing/2017/decorative" val="1"/>
              </a:ext>
            </a:extLst>
          </p:cNvPr>
          <p:cNvSpPr txBox="1"/>
          <p:nvPr/>
        </p:nvSpPr>
        <p:spPr>
          <a:xfrm>
            <a:off x="1640012" y="5976550"/>
            <a:ext cx="1928095" cy="276999"/>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a:t>
            </a:r>
            <a:r>
              <a:rPr lang="en-GB" sz="1200" dirty="0">
                <a:solidFill>
                  <a:schemeClr val="bg1"/>
                </a:solidFill>
                <a:latin typeface="Georgia" panose="02040502050405020303" pitchFamily="18" charset="0"/>
              </a:rPr>
              <a:t>The National Archives</a:t>
            </a:r>
          </a:p>
        </p:txBody>
      </p:sp>
      <p:pic>
        <p:nvPicPr>
          <p:cNvPr id="5" name="Picture 4" descr="Excerpt from Thomas Cromwell’s will, originally written on 12 July 1529 ">
            <a:extLst>
              <a:ext uri="{FF2B5EF4-FFF2-40B4-BE49-F238E27FC236}">
                <a16:creationId xmlns:a16="http://schemas.microsoft.com/office/drawing/2014/main" id="{B001EE7F-8A71-4861-5434-7968BC61C4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50" y="0"/>
            <a:ext cx="4762500" cy="6858000"/>
          </a:xfrm>
          <a:prstGeom prst="rect">
            <a:avLst/>
          </a:prstGeom>
        </p:spPr>
      </p:pic>
    </p:spTree>
    <p:extLst>
      <p:ext uri="{BB962C8B-B14F-4D97-AF65-F5344CB8AC3E}">
        <p14:creationId xmlns:p14="http://schemas.microsoft.com/office/powerpoint/2010/main" val="4055508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FB6D2-E0F4-7BE4-42EE-B182E1BF2D5E}"/>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E5EF901B-8DFE-F68E-AF83-6583AE44C879}"/>
              </a:ext>
            </a:extLst>
          </p:cNvPr>
          <p:cNvSpPr>
            <a:spLocks noGrp="1"/>
          </p:cNvSpPr>
          <p:nvPr>
            <p:ph type="title"/>
          </p:nvPr>
        </p:nvSpPr>
        <p:spPr>
          <a:xfrm>
            <a:off x="401594" y="-1735524"/>
            <a:ext cx="10515600" cy="1325563"/>
          </a:xfrm>
        </p:spPr>
        <p:txBody>
          <a:bodyPr/>
          <a:lstStyle/>
          <a:p>
            <a:r>
              <a:rPr lang="en-GB" sz="4400" b="1" kern="1200" dirty="0">
                <a:solidFill>
                  <a:schemeClr val="tx1"/>
                </a:solidFill>
                <a:effectLst/>
                <a:latin typeface="+mj-lt"/>
                <a:ea typeface="+mj-ea"/>
                <a:cs typeface="+mj-cs"/>
              </a:rPr>
              <a:t>Excerpt from Thomas Cromwell’s Notes</a:t>
            </a:r>
            <a:endParaRPr lang="en-GB" dirty="0">
              <a:solidFill>
                <a:srgbClr val="F0F0F0"/>
              </a:solidFill>
            </a:endParaRPr>
          </a:p>
        </p:txBody>
      </p:sp>
      <p:sp>
        <p:nvSpPr>
          <p:cNvPr id="7" name="TextBox 6">
            <a:extLst>
              <a:ext uri="{FF2B5EF4-FFF2-40B4-BE49-F238E27FC236}">
                <a16:creationId xmlns:a16="http://schemas.microsoft.com/office/drawing/2014/main" id="{4F06DA0F-671B-573C-8288-6DF1B11CA7FE}"/>
              </a:ext>
              <a:ext uri="{C183D7F6-B498-43B3-948B-1728B52AA6E4}">
                <adec:decorative xmlns:adec="http://schemas.microsoft.com/office/drawing/2017/decorative" val="1"/>
              </a:ext>
            </a:extLst>
          </p:cNvPr>
          <p:cNvSpPr txBox="1"/>
          <p:nvPr/>
        </p:nvSpPr>
        <p:spPr>
          <a:xfrm>
            <a:off x="322840" y="6386511"/>
            <a:ext cx="1928095" cy="276999"/>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a:t>
            </a:r>
            <a:r>
              <a:rPr lang="en-GB" sz="1200" dirty="0">
                <a:solidFill>
                  <a:schemeClr val="bg1"/>
                </a:solidFill>
                <a:latin typeface="Georgia" panose="02040502050405020303" pitchFamily="18" charset="0"/>
              </a:rPr>
              <a:t>The National Archives</a:t>
            </a:r>
          </a:p>
        </p:txBody>
      </p:sp>
      <p:pic>
        <p:nvPicPr>
          <p:cNvPr id="4" name="Picture 3" descr="Excerpt from Thomas Cromwell’s Notes- ">
            <a:extLst>
              <a:ext uri="{FF2B5EF4-FFF2-40B4-BE49-F238E27FC236}">
                <a16:creationId xmlns:a16="http://schemas.microsoft.com/office/drawing/2014/main" id="{975052B5-E896-866B-2215-E5214B37B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057" y="194490"/>
            <a:ext cx="9469885" cy="5976550"/>
          </a:xfrm>
          <a:prstGeom prst="rect">
            <a:avLst/>
          </a:prstGeom>
        </p:spPr>
      </p:pic>
    </p:spTree>
    <p:extLst>
      <p:ext uri="{BB962C8B-B14F-4D97-AF65-F5344CB8AC3E}">
        <p14:creationId xmlns:p14="http://schemas.microsoft.com/office/powerpoint/2010/main" val="1325749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19BF3-BE52-C6C7-F281-801DFCC4DE20}"/>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D0072D3F-D2CC-4FFF-8420-0D4896A2A924}"/>
              </a:ext>
            </a:extLst>
          </p:cNvPr>
          <p:cNvSpPr>
            <a:spLocks noGrp="1"/>
          </p:cNvSpPr>
          <p:nvPr>
            <p:ph type="title"/>
          </p:nvPr>
        </p:nvSpPr>
        <p:spPr>
          <a:xfrm>
            <a:off x="401594" y="-1735524"/>
            <a:ext cx="10515600" cy="1325563"/>
          </a:xfrm>
        </p:spPr>
        <p:txBody>
          <a:bodyPr/>
          <a:lstStyle/>
          <a:p>
            <a:r>
              <a:rPr lang="en-GB" sz="4400" b="1" kern="1200" dirty="0">
                <a:solidFill>
                  <a:schemeClr val="tx1"/>
                </a:solidFill>
                <a:effectLst/>
                <a:latin typeface="+mj-lt"/>
                <a:ea typeface="+mj-ea"/>
                <a:cs typeface="+mj-cs"/>
              </a:rPr>
              <a:t>Patent roll showing the letter appointing Cromwell to royal service, 3 July 1532</a:t>
            </a:r>
            <a:endParaRPr lang="en-GB" dirty="0">
              <a:solidFill>
                <a:srgbClr val="F0F0F0"/>
              </a:solidFill>
            </a:endParaRPr>
          </a:p>
        </p:txBody>
      </p:sp>
      <p:sp>
        <p:nvSpPr>
          <p:cNvPr id="7" name="TextBox 6">
            <a:extLst>
              <a:ext uri="{FF2B5EF4-FFF2-40B4-BE49-F238E27FC236}">
                <a16:creationId xmlns:a16="http://schemas.microsoft.com/office/drawing/2014/main" id="{023AE7A5-2EA4-43DF-B36E-CE3263E05613}"/>
              </a:ext>
              <a:ext uri="{C183D7F6-B498-43B3-948B-1728B52AA6E4}">
                <adec:decorative xmlns:adec="http://schemas.microsoft.com/office/drawing/2017/decorative" val="1"/>
              </a:ext>
            </a:extLst>
          </p:cNvPr>
          <p:cNvSpPr txBox="1"/>
          <p:nvPr/>
        </p:nvSpPr>
        <p:spPr>
          <a:xfrm>
            <a:off x="1123177" y="5950046"/>
            <a:ext cx="1928095" cy="276999"/>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a:t>
            </a:r>
            <a:r>
              <a:rPr lang="en-GB" sz="1200" dirty="0">
                <a:solidFill>
                  <a:schemeClr val="bg1"/>
                </a:solidFill>
                <a:latin typeface="Georgia" panose="02040502050405020303" pitchFamily="18" charset="0"/>
              </a:rPr>
              <a:t>The National Archives</a:t>
            </a:r>
          </a:p>
        </p:txBody>
      </p:sp>
      <p:pic>
        <p:nvPicPr>
          <p:cNvPr id="4" name="Picture 3" descr="Patent roll showing the letter appointing Cromwell to royal service, 3 July 1532&#10;">
            <a:extLst>
              <a:ext uri="{FF2B5EF4-FFF2-40B4-BE49-F238E27FC236}">
                <a16:creationId xmlns:a16="http://schemas.microsoft.com/office/drawing/2014/main" id="{6ADBB5E4-36A3-3D6E-65C9-E13FE73360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8970" y="0"/>
            <a:ext cx="5814060" cy="6858000"/>
          </a:xfrm>
          <a:prstGeom prst="rect">
            <a:avLst/>
          </a:prstGeom>
        </p:spPr>
      </p:pic>
    </p:spTree>
    <p:extLst>
      <p:ext uri="{BB962C8B-B14F-4D97-AF65-F5344CB8AC3E}">
        <p14:creationId xmlns:p14="http://schemas.microsoft.com/office/powerpoint/2010/main" val="2622674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4C388-695F-3EC3-69D3-192E0742E439}"/>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12D04D55-6C98-48B8-95C2-47C9D7952593}"/>
              </a:ext>
            </a:extLst>
          </p:cNvPr>
          <p:cNvSpPr>
            <a:spLocks noGrp="1"/>
          </p:cNvSpPr>
          <p:nvPr>
            <p:ph type="title"/>
          </p:nvPr>
        </p:nvSpPr>
        <p:spPr>
          <a:xfrm>
            <a:off x="401594" y="-1735524"/>
            <a:ext cx="10515600" cy="1325563"/>
          </a:xfrm>
        </p:spPr>
        <p:txBody>
          <a:bodyPr/>
          <a:lstStyle/>
          <a:p>
            <a:r>
              <a:rPr lang="en-GB" sz="4400" b="1" kern="1200" dirty="0">
                <a:solidFill>
                  <a:schemeClr val="tx1"/>
                </a:solidFill>
                <a:effectLst/>
                <a:latin typeface="+mj-lt"/>
                <a:ea typeface="+mj-ea"/>
                <a:cs typeface="+mj-cs"/>
              </a:rPr>
              <a:t>Thomas Cromwell’s notebook from the 1530s</a:t>
            </a:r>
            <a:endParaRPr lang="en-GB" dirty="0">
              <a:solidFill>
                <a:srgbClr val="F0F0F0"/>
              </a:solidFill>
            </a:endParaRPr>
          </a:p>
        </p:txBody>
      </p:sp>
      <p:sp>
        <p:nvSpPr>
          <p:cNvPr id="7" name="TextBox 6">
            <a:extLst>
              <a:ext uri="{FF2B5EF4-FFF2-40B4-BE49-F238E27FC236}">
                <a16:creationId xmlns:a16="http://schemas.microsoft.com/office/drawing/2014/main" id="{67E9877B-1FF5-6559-6A97-BE46AFB927BF}"/>
              </a:ext>
              <a:ext uri="{C183D7F6-B498-43B3-948B-1728B52AA6E4}">
                <adec:decorative xmlns:adec="http://schemas.microsoft.com/office/drawing/2017/decorative" val="1"/>
              </a:ext>
            </a:extLst>
          </p:cNvPr>
          <p:cNvSpPr txBox="1"/>
          <p:nvPr/>
        </p:nvSpPr>
        <p:spPr>
          <a:xfrm>
            <a:off x="921555" y="6293016"/>
            <a:ext cx="1928095" cy="276999"/>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a:t>
            </a:r>
            <a:r>
              <a:rPr lang="en-GB" sz="1200" dirty="0">
                <a:solidFill>
                  <a:schemeClr val="bg1"/>
                </a:solidFill>
                <a:latin typeface="Georgia" panose="02040502050405020303" pitchFamily="18" charset="0"/>
              </a:rPr>
              <a:t>The National Archives</a:t>
            </a:r>
          </a:p>
        </p:txBody>
      </p:sp>
      <p:pic>
        <p:nvPicPr>
          <p:cNvPr id="4" name="Picture 3" descr="Thomas Cromwell’s notebook from the 1530s- ">
            <a:extLst>
              <a:ext uri="{FF2B5EF4-FFF2-40B4-BE49-F238E27FC236}">
                <a16:creationId xmlns:a16="http://schemas.microsoft.com/office/drawing/2014/main" id="{C6AAA1AA-96AC-8326-EA38-26C7039698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8720" y="117750"/>
            <a:ext cx="9354559" cy="5924554"/>
          </a:xfrm>
          <a:prstGeom prst="rect">
            <a:avLst/>
          </a:prstGeom>
        </p:spPr>
      </p:pic>
    </p:spTree>
    <p:extLst>
      <p:ext uri="{BB962C8B-B14F-4D97-AF65-F5344CB8AC3E}">
        <p14:creationId xmlns:p14="http://schemas.microsoft.com/office/powerpoint/2010/main" val="906697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35D0B-D499-9A97-9522-6662D5C2643E}"/>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546D0246-F979-79A5-BFAA-B8622FC8F032}"/>
              </a:ext>
            </a:extLst>
          </p:cNvPr>
          <p:cNvSpPr>
            <a:spLocks noGrp="1"/>
          </p:cNvSpPr>
          <p:nvPr>
            <p:ph type="title"/>
          </p:nvPr>
        </p:nvSpPr>
        <p:spPr>
          <a:xfrm>
            <a:off x="401594" y="-1735524"/>
            <a:ext cx="10515600" cy="1325563"/>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4400" b="1" i="0" kern="1200" dirty="0">
                <a:solidFill>
                  <a:schemeClr val="tx1"/>
                </a:solidFill>
                <a:effectLst/>
                <a:latin typeface="+mj-lt"/>
                <a:ea typeface="+mj-ea"/>
                <a:cs typeface="+mj-cs"/>
              </a:rPr>
              <a:t>Katherine of Aragon Portrait - Photo © Philip Mould Ltd, London / Bridgeman Images</a:t>
            </a:r>
            <a:endParaRPr lang="en-GB" dirty="0">
              <a:effectLst/>
            </a:endParaRPr>
          </a:p>
        </p:txBody>
      </p:sp>
      <p:sp>
        <p:nvSpPr>
          <p:cNvPr id="7" name="TextBox 6">
            <a:extLst>
              <a:ext uri="{FF2B5EF4-FFF2-40B4-BE49-F238E27FC236}">
                <a16:creationId xmlns:a16="http://schemas.microsoft.com/office/drawing/2014/main" id="{A628D0C2-B5B1-0885-184B-6A791CCFC41B}"/>
              </a:ext>
              <a:ext uri="{C183D7F6-B498-43B3-948B-1728B52AA6E4}">
                <adec:decorative xmlns:adec="http://schemas.microsoft.com/office/drawing/2017/decorative" val="1"/>
              </a:ext>
            </a:extLst>
          </p:cNvPr>
          <p:cNvSpPr txBox="1"/>
          <p:nvPr/>
        </p:nvSpPr>
        <p:spPr>
          <a:xfrm>
            <a:off x="856241" y="6027003"/>
            <a:ext cx="1928095" cy="830997"/>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 Philip Mould Ltd, London / Bridgeman Images</a:t>
            </a:r>
          </a:p>
          <a:p>
            <a:endParaRPr lang="en-GB" sz="1200" dirty="0">
              <a:solidFill>
                <a:schemeClr val="bg1"/>
              </a:solidFill>
              <a:latin typeface="Georgia" panose="02040502050405020303" pitchFamily="18" charset="0"/>
            </a:endParaRPr>
          </a:p>
        </p:txBody>
      </p:sp>
      <p:pic>
        <p:nvPicPr>
          <p:cNvPr id="5" name="Picture 4" descr="Portrait of Katherine of Aragon">
            <a:extLst>
              <a:ext uri="{FF2B5EF4-FFF2-40B4-BE49-F238E27FC236}">
                <a16:creationId xmlns:a16="http://schemas.microsoft.com/office/drawing/2014/main" id="{9CB9D826-4ECE-1CC8-8D26-5C3D5D23E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5655" y="0"/>
            <a:ext cx="5520690" cy="6858000"/>
          </a:xfrm>
          <a:prstGeom prst="rect">
            <a:avLst/>
          </a:prstGeom>
        </p:spPr>
      </p:pic>
    </p:spTree>
    <p:extLst>
      <p:ext uri="{BB962C8B-B14F-4D97-AF65-F5344CB8AC3E}">
        <p14:creationId xmlns:p14="http://schemas.microsoft.com/office/powerpoint/2010/main" val="3082125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67191-9B7E-582C-00FA-FAA0335EB063}"/>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349890F0-52E5-FA01-323A-C9A65BE9EDDA}"/>
              </a:ext>
            </a:extLst>
          </p:cNvPr>
          <p:cNvSpPr>
            <a:spLocks noGrp="1"/>
          </p:cNvSpPr>
          <p:nvPr>
            <p:ph type="title"/>
          </p:nvPr>
        </p:nvSpPr>
        <p:spPr>
          <a:xfrm>
            <a:off x="401594" y="-1735524"/>
            <a:ext cx="10515600" cy="1325563"/>
          </a:xfrm>
        </p:spPr>
        <p:txBody>
          <a:bodyPr/>
          <a:lstStyle/>
          <a:p>
            <a:r>
              <a:rPr lang="en-GB" sz="4400" b="1" kern="1200" dirty="0">
                <a:solidFill>
                  <a:schemeClr val="tx1"/>
                </a:solidFill>
                <a:effectLst/>
                <a:latin typeface="+mj-lt"/>
                <a:ea typeface="+mj-ea"/>
                <a:cs typeface="+mj-cs"/>
              </a:rPr>
              <a:t>Sir Thomas More </a:t>
            </a:r>
            <a:r>
              <a:rPr lang="en-GB" sz="4400" b="1" i="0" kern="1200" dirty="0">
                <a:solidFill>
                  <a:schemeClr val="tx1"/>
                </a:solidFill>
                <a:effectLst/>
                <a:latin typeface="+mj-lt"/>
                <a:ea typeface="+mj-ea"/>
                <a:cs typeface="+mj-cs"/>
              </a:rPr>
              <a:t> – National Portrait Gallery </a:t>
            </a:r>
            <a:endParaRPr lang="en-GB" dirty="0">
              <a:solidFill>
                <a:srgbClr val="F0F0F0"/>
              </a:solidFill>
            </a:endParaRPr>
          </a:p>
        </p:txBody>
      </p:sp>
      <p:pic>
        <p:nvPicPr>
          <p:cNvPr id="5" name="Picture 4" descr="Portrait of Sir Thomas More">
            <a:extLst>
              <a:ext uri="{FF2B5EF4-FFF2-40B4-BE49-F238E27FC236}">
                <a16:creationId xmlns:a16="http://schemas.microsoft.com/office/drawing/2014/main" id="{AB8EE6C0-911E-06D9-8BD1-D4AEBDDCE3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5556" y="0"/>
            <a:ext cx="5260888" cy="6865759"/>
          </a:xfrm>
          <a:prstGeom prst="rect">
            <a:avLst/>
          </a:prstGeom>
        </p:spPr>
      </p:pic>
      <p:sp>
        <p:nvSpPr>
          <p:cNvPr id="8" name="TextBox 7">
            <a:extLst>
              <a:ext uri="{FF2B5EF4-FFF2-40B4-BE49-F238E27FC236}">
                <a16:creationId xmlns:a16="http://schemas.microsoft.com/office/drawing/2014/main" id="{2691319E-C37A-35CF-A056-BAED80BF013E}"/>
              </a:ext>
              <a:ext uri="{C183D7F6-B498-43B3-948B-1728B52AA6E4}">
                <adec:decorative xmlns:adec="http://schemas.microsoft.com/office/drawing/2017/decorative" val="1"/>
              </a:ext>
            </a:extLst>
          </p:cNvPr>
          <p:cNvSpPr txBox="1"/>
          <p:nvPr/>
        </p:nvSpPr>
        <p:spPr>
          <a:xfrm>
            <a:off x="401594" y="5747950"/>
            <a:ext cx="2980775" cy="830997"/>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National Portrait Gallery - CC BY-NC-ND 3.0 - Attribution-</a:t>
            </a:r>
            <a:r>
              <a:rPr lang="en-GB" sz="1200" b="0" i="0" dirty="0" err="1">
                <a:solidFill>
                  <a:schemeClr val="bg1"/>
                </a:solidFill>
                <a:effectLst/>
                <a:latin typeface="Georgia" panose="02040502050405020303" pitchFamily="18" charset="0"/>
              </a:rPr>
              <a:t>NonCommercial</a:t>
            </a:r>
            <a:r>
              <a:rPr lang="en-GB" sz="1200" b="0" i="0" dirty="0">
                <a:solidFill>
                  <a:schemeClr val="bg1"/>
                </a:solidFill>
                <a:effectLst/>
                <a:latin typeface="Georgia" panose="02040502050405020303" pitchFamily="18" charset="0"/>
              </a:rPr>
              <a:t>-</a:t>
            </a:r>
            <a:r>
              <a:rPr lang="en-GB" sz="1200" b="0" i="0" dirty="0" err="1">
                <a:solidFill>
                  <a:schemeClr val="bg1"/>
                </a:solidFill>
                <a:effectLst/>
                <a:latin typeface="Georgia" panose="02040502050405020303" pitchFamily="18" charset="0"/>
              </a:rPr>
              <a:t>NoDerivs</a:t>
            </a:r>
            <a:r>
              <a:rPr lang="en-GB" sz="1200" b="0" i="0" dirty="0">
                <a:solidFill>
                  <a:schemeClr val="bg1"/>
                </a:solidFill>
                <a:effectLst/>
                <a:latin typeface="Georgia" panose="02040502050405020303" pitchFamily="18" charset="0"/>
              </a:rPr>
              <a:t> 3.0 </a:t>
            </a:r>
            <a:r>
              <a:rPr lang="en-GB" sz="1200" b="0" i="0" dirty="0" err="1">
                <a:solidFill>
                  <a:schemeClr val="bg1"/>
                </a:solidFill>
                <a:effectLst/>
                <a:latin typeface="Georgia" panose="02040502050405020303" pitchFamily="18" charset="0"/>
              </a:rPr>
              <a:t>Unported</a:t>
            </a:r>
            <a:r>
              <a:rPr lang="en-GB" sz="1200" b="0" i="0" dirty="0">
                <a:solidFill>
                  <a:schemeClr val="bg1"/>
                </a:solidFill>
                <a:effectLst/>
                <a:latin typeface="Georgia" panose="02040502050405020303" pitchFamily="18" charset="0"/>
              </a:rPr>
              <a:t> </a:t>
            </a:r>
          </a:p>
          <a:p>
            <a:endParaRPr lang="en-GB"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2348415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FAA4A-3355-748A-61D6-70D2A5AD09E4}"/>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12761AA4-CE74-6190-4083-7661461F8CCE}"/>
              </a:ext>
            </a:extLst>
          </p:cNvPr>
          <p:cNvSpPr>
            <a:spLocks noGrp="1"/>
          </p:cNvSpPr>
          <p:nvPr>
            <p:ph type="title"/>
          </p:nvPr>
        </p:nvSpPr>
        <p:spPr>
          <a:xfrm>
            <a:off x="401594" y="-1735524"/>
            <a:ext cx="10515600" cy="1325563"/>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4400" b="1" kern="1200" dirty="0">
                <a:solidFill>
                  <a:schemeClr val="tx1"/>
                </a:solidFill>
                <a:effectLst/>
                <a:latin typeface="+mj-lt"/>
                <a:ea typeface="+mj-ea"/>
                <a:cs typeface="+mj-cs"/>
              </a:rPr>
              <a:t>Henry VIII -© Royal Collection Enterprises Ltd 2026 | Royal Collection Trust </a:t>
            </a:r>
            <a:endParaRPr lang="en-GB" dirty="0">
              <a:effectLst/>
            </a:endParaRPr>
          </a:p>
        </p:txBody>
      </p:sp>
      <p:sp>
        <p:nvSpPr>
          <p:cNvPr id="7" name="TextBox 6">
            <a:extLst>
              <a:ext uri="{FF2B5EF4-FFF2-40B4-BE49-F238E27FC236}">
                <a16:creationId xmlns:a16="http://schemas.microsoft.com/office/drawing/2014/main" id="{7043B741-E6E2-E670-F13F-A02F02D645FD}"/>
              </a:ext>
              <a:ext uri="{C183D7F6-B498-43B3-948B-1728B52AA6E4}">
                <adec:decorative xmlns:adec="http://schemas.microsoft.com/office/drawing/2017/decorative" val="1"/>
              </a:ext>
            </a:extLst>
          </p:cNvPr>
          <p:cNvSpPr txBox="1"/>
          <p:nvPr/>
        </p:nvSpPr>
        <p:spPr>
          <a:xfrm>
            <a:off x="961191" y="6107858"/>
            <a:ext cx="1928095" cy="276999"/>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Royal Collection Trust</a:t>
            </a:r>
            <a:endParaRPr lang="en-GB" sz="1200" dirty="0">
              <a:solidFill>
                <a:schemeClr val="bg1"/>
              </a:solidFill>
              <a:latin typeface="Georgia" panose="02040502050405020303" pitchFamily="18" charset="0"/>
            </a:endParaRPr>
          </a:p>
        </p:txBody>
      </p:sp>
      <p:pic>
        <p:nvPicPr>
          <p:cNvPr id="5" name="Picture 4" descr="Portrait of Henry VIII">
            <a:extLst>
              <a:ext uri="{FF2B5EF4-FFF2-40B4-BE49-F238E27FC236}">
                <a16:creationId xmlns:a16="http://schemas.microsoft.com/office/drawing/2014/main" id="{C5DAF851-9B17-0B71-5D57-4F9A2D7EFD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57372" y="0"/>
            <a:ext cx="5477256" cy="6858000"/>
          </a:xfrm>
          <a:prstGeom prst="rect">
            <a:avLst/>
          </a:prstGeom>
        </p:spPr>
      </p:pic>
    </p:spTree>
    <p:extLst>
      <p:ext uri="{BB962C8B-B14F-4D97-AF65-F5344CB8AC3E}">
        <p14:creationId xmlns:p14="http://schemas.microsoft.com/office/powerpoint/2010/main" val="4003675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3A1AA6-0C84-39B4-942B-C25ABEBEF37B}"/>
              </a:ext>
              <a:ext uri="{C183D7F6-B498-43B3-948B-1728B52AA6E4}">
                <adec:decorative xmlns:adec="http://schemas.microsoft.com/office/drawing/2017/decorative" val="1"/>
              </a:ext>
            </a:extLst>
          </p:cNvPr>
          <p:cNvSpPr txBox="1"/>
          <p:nvPr/>
        </p:nvSpPr>
        <p:spPr>
          <a:xfrm>
            <a:off x="190919" y="5798192"/>
            <a:ext cx="3040725" cy="830997"/>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National Portrait Gallery - CC BY-NC-ND 3.0 - Attribution-</a:t>
            </a:r>
            <a:r>
              <a:rPr lang="en-GB" sz="1200" b="0" i="0" dirty="0" err="1">
                <a:solidFill>
                  <a:schemeClr val="bg1"/>
                </a:solidFill>
                <a:effectLst/>
                <a:latin typeface="Georgia" panose="02040502050405020303" pitchFamily="18" charset="0"/>
              </a:rPr>
              <a:t>NonCommercial</a:t>
            </a:r>
            <a:r>
              <a:rPr lang="en-GB" sz="1200" b="0" i="0" dirty="0">
                <a:solidFill>
                  <a:schemeClr val="bg1"/>
                </a:solidFill>
                <a:effectLst/>
                <a:latin typeface="Georgia" panose="02040502050405020303" pitchFamily="18" charset="0"/>
              </a:rPr>
              <a:t>-</a:t>
            </a:r>
            <a:r>
              <a:rPr lang="en-GB" sz="1200" b="0" i="0" dirty="0" err="1">
                <a:solidFill>
                  <a:schemeClr val="bg1"/>
                </a:solidFill>
                <a:effectLst/>
                <a:latin typeface="Georgia" panose="02040502050405020303" pitchFamily="18" charset="0"/>
              </a:rPr>
              <a:t>NoDerivs</a:t>
            </a:r>
            <a:r>
              <a:rPr lang="en-GB" sz="1200" b="0" i="0" dirty="0">
                <a:solidFill>
                  <a:schemeClr val="bg1"/>
                </a:solidFill>
                <a:effectLst/>
                <a:latin typeface="Georgia" panose="02040502050405020303" pitchFamily="18" charset="0"/>
              </a:rPr>
              <a:t> 3.0 </a:t>
            </a:r>
            <a:r>
              <a:rPr lang="en-GB" sz="1200" b="0" i="0" dirty="0" err="1">
                <a:solidFill>
                  <a:schemeClr val="bg1"/>
                </a:solidFill>
                <a:effectLst/>
                <a:latin typeface="Georgia" panose="02040502050405020303" pitchFamily="18" charset="0"/>
              </a:rPr>
              <a:t>Unported</a:t>
            </a:r>
            <a:r>
              <a:rPr lang="en-GB" sz="1200" b="0" i="0" dirty="0">
                <a:solidFill>
                  <a:schemeClr val="bg1"/>
                </a:solidFill>
                <a:effectLst/>
                <a:latin typeface="Georgia" panose="02040502050405020303" pitchFamily="18" charset="0"/>
              </a:rPr>
              <a:t> </a:t>
            </a:r>
          </a:p>
          <a:p>
            <a:endParaRPr lang="en-GB" sz="1200" dirty="0">
              <a:solidFill>
                <a:schemeClr val="bg1"/>
              </a:solidFill>
              <a:latin typeface="Georgia" panose="02040502050405020303" pitchFamily="18" charset="0"/>
            </a:endParaRPr>
          </a:p>
        </p:txBody>
      </p:sp>
      <p:pic>
        <p:nvPicPr>
          <p:cNvPr id="7" name="Picture 6" descr="Portrait of Sir Thomas Cranmer">
            <a:extLst>
              <a:ext uri="{FF2B5EF4-FFF2-40B4-BE49-F238E27FC236}">
                <a16:creationId xmlns:a16="http://schemas.microsoft.com/office/drawing/2014/main" id="{A960A02A-F12C-9979-DA90-73D5158CC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1380" y="0"/>
            <a:ext cx="5349240" cy="6858000"/>
          </a:xfrm>
          <a:prstGeom prst="rect">
            <a:avLst/>
          </a:prstGeom>
        </p:spPr>
      </p:pic>
      <p:sp>
        <p:nvSpPr>
          <p:cNvPr id="2" name="Title 1">
            <a:extLst>
              <a:ext uri="{FF2B5EF4-FFF2-40B4-BE49-F238E27FC236}">
                <a16:creationId xmlns:a16="http://schemas.microsoft.com/office/drawing/2014/main" id="{51A80853-3D4F-DACD-DB19-1E7FD5DE2B47}"/>
              </a:ext>
            </a:extLst>
          </p:cNvPr>
          <p:cNvSpPr>
            <a:spLocks noGrp="1"/>
          </p:cNvSpPr>
          <p:nvPr>
            <p:ph type="title"/>
          </p:nvPr>
        </p:nvSpPr>
        <p:spPr>
          <a:xfrm>
            <a:off x="522515" y="-799646"/>
            <a:ext cx="10515600" cy="1325563"/>
          </a:xfrm>
        </p:spPr>
        <p:txBody>
          <a:bodyPr/>
          <a:lstStyle/>
          <a:p>
            <a:r>
              <a:rPr lang="en-GB" sz="1200" b="1" kern="1200" dirty="0">
                <a:solidFill>
                  <a:srgbClr val="000000"/>
                </a:solidFill>
                <a:effectLst/>
                <a:latin typeface="Calibri" panose="020F0502020204030204" pitchFamily="34" charset="0"/>
                <a:ea typeface="+mn-ea"/>
                <a:cs typeface="+mn-cs"/>
              </a:rPr>
              <a:t>Sir Thomas Cranmer </a:t>
            </a:r>
            <a:r>
              <a:rPr lang="en-GB" sz="1200" b="1" i="0" kern="1200" dirty="0">
                <a:solidFill>
                  <a:srgbClr val="000000"/>
                </a:solidFill>
                <a:effectLst/>
                <a:latin typeface="Calibri" panose="020F0502020204030204" pitchFamily="34" charset="0"/>
                <a:ea typeface="+mn-ea"/>
                <a:cs typeface="+mn-cs"/>
              </a:rPr>
              <a:t> – National Portrait Gallery </a:t>
            </a:r>
            <a:endParaRPr lang="en-GB" dirty="0"/>
          </a:p>
        </p:txBody>
      </p:sp>
    </p:spTree>
    <p:extLst>
      <p:ext uri="{BB962C8B-B14F-4D97-AF65-F5344CB8AC3E}">
        <p14:creationId xmlns:p14="http://schemas.microsoft.com/office/powerpoint/2010/main" val="3959550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980E1-37B0-2C37-A8DD-B6C798B7CB9D}"/>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CED63521-EA82-8D26-CC6E-73CD946B7063}"/>
              </a:ext>
            </a:extLst>
          </p:cNvPr>
          <p:cNvSpPr>
            <a:spLocks noGrp="1"/>
          </p:cNvSpPr>
          <p:nvPr>
            <p:ph type="title"/>
          </p:nvPr>
        </p:nvSpPr>
        <p:spPr>
          <a:xfrm>
            <a:off x="401594" y="-1735524"/>
            <a:ext cx="10515600" cy="1325563"/>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4400" b="1" kern="1200" dirty="0">
                <a:solidFill>
                  <a:schemeClr val="tx1"/>
                </a:solidFill>
                <a:effectLst/>
                <a:latin typeface="+mj-lt"/>
                <a:ea typeface="+mj-ea"/>
                <a:cs typeface="+mj-cs"/>
              </a:rPr>
              <a:t>Thomas Cromwell’s notes - Courtesy of the British Library </a:t>
            </a:r>
            <a:r>
              <a:rPr lang="en-GB" sz="4400" b="1" kern="1200" dirty="0" err="1">
                <a:solidFill>
                  <a:schemeClr val="tx1"/>
                </a:solidFill>
                <a:effectLst/>
                <a:latin typeface="+mj-lt"/>
                <a:ea typeface="+mj-ea"/>
                <a:cs typeface="+mj-cs"/>
              </a:rPr>
              <a:t>Shelfmark</a:t>
            </a:r>
            <a:r>
              <a:rPr lang="en-GB" sz="4400" b="1" kern="1200" dirty="0">
                <a:solidFill>
                  <a:schemeClr val="tx1"/>
                </a:solidFill>
                <a:effectLst/>
                <a:latin typeface="+mj-lt"/>
                <a:ea typeface="+mj-ea"/>
                <a:cs typeface="+mj-cs"/>
              </a:rPr>
              <a:t>: Cotton Titus B. I</a:t>
            </a:r>
            <a:endParaRPr lang="en-GB" dirty="0">
              <a:effectLst/>
            </a:endParaRPr>
          </a:p>
        </p:txBody>
      </p:sp>
      <p:sp>
        <p:nvSpPr>
          <p:cNvPr id="7" name="TextBox 6">
            <a:extLst>
              <a:ext uri="{FF2B5EF4-FFF2-40B4-BE49-F238E27FC236}">
                <a16:creationId xmlns:a16="http://schemas.microsoft.com/office/drawing/2014/main" id="{91B9D022-B47C-76E4-F132-C4AD34F0E613}"/>
              </a:ext>
              <a:ext uri="{C183D7F6-B498-43B3-948B-1728B52AA6E4}">
                <adec:decorative xmlns:adec="http://schemas.microsoft.com/office/drawing/2017/decorative" val="1"/>
              </a:ext>
            </a:extLst>
          </p:cNvPr>
          <p:cNvSpPr txBox="1"/>
          <p:nvPr/>
        </p:nvSpPr>
        <p:spPr>
          <a:xfrm>
            <a:off x="1640012" y="5976550"/>
            <a:ext cx="1928095" cy="276999"/>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a:t>
            </a:r>
            <a:r>
              <a:rPr lang="en-GB" sz="1200" dirty="0">
                <a:solidFill>
                  <a:schemeClr val="bg1"/>
                </a:solidFill>
                <a:latin typeface="Georgia" panose="02040502050405020303" pitchFamily="18" charset="0"/>
              </a:rPr>
              <a:t>The British Library</a:t>
            </a:r>
          </a:p>
        </p:txBody>
      </p:sp>
      <p:pic>
        <p:nvPicPr>
          <p:cNvPr id="4" name="Picture 3" descr="Thomas Cromwell’s notebook">
            <a:extLst>
              <a:ext uri="{FF2B5EF4-FFF2-40B4-BE49-F238E27FC236}">
                <a16:creationId xmlns:a16="http://schemas.microsoft.com/office/drawing/2014/main" id="{FDDC0466-CD10-7E18-FF37-26DCD9B3E2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37061" y="26983"/>
            <a:ext cx="4517878" cy="6804033"/>
          </a:xfrm>
          <a:prstGeom prst="rect">
            <a:avLst/>
          </a:prstGeom>
        </p:spPr>
      </p:pic>
    </p:spTree>
    <p:extLst>
      <p:ext uri="{BB962C8B-B14F-4D97-AF65-F5344CB8AC3E}">
        <p14:creationId xmlns:p14="http://schemas.microsoft.com/office/powerpoint/2010/main" val="1838584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A1248-34F3-4295-BF78-DBC5278A8531}"/>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185E8135-60C6-2C10-E7C2-62C153028F33}"/>
              </a:ext>
            </a:extLst>
          </p:cNvPr>
          <p:cNvSpPr>
            <a:spLocks noGrp="1"/>
          </p:cNvSpPr>
          <p:nvPr>
            <p:ph type="title"/>
          </p:nvPr>
        </p:nvSpPr>
        <p:spPr>
          <a:xfrm>
            <a:off x="401594" y="-1735524"/>
            <a:ext cx="10515600" cy="1325563"/>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4400" b="1" kern="1200" dirty="0">
                <a:solidFill>
                  <a:schemeClr val="tx1"/>
                </a:solidFill>
                <a:effectLst/>
                <a:latin typeface="+mj-lt"/>
                <a:ea typeface="+mj-ea"/>
                <a:cs typeface="+mj-cs"/>
              </a:rPr>
              <a:t>Elizabeth aged 13-© Royal Collection Enterprises Ltd 2026 | Royal Collection Trust </a:t>
            </a:r>
            <a:endParaRPr lang="en-GB" dirty="0">
              <a:effectLst/>
            </a:endParaRPr>
          </a:p>
        </p:txBody>
      </p:sp>
      <p:sp>
        <p:nvSpPr>
          <p:cNvPr id="7" name="TextBox 6">
            <a:extLst>
              <a:ext uri="{FF2B5EF4-FFF2-40B4-BE49-F238E27FC236}">
                <a16:creationId xmlns:a16="http://schemas.microsoft.com/office/drawing/2014/main" id="{2E18FD71-4A7C-6745-C452-89FD4BB8D7E2}"/>
              </a:ext>
              <a:ext uri="{C183D7F6-B498-43B3-948B-1728B52AA6E4}">
                <adec:decorative xmlns:adec="http://schemas.microsoft.com/office/drawing/2017/decorative" val="1"/>
              </a:ext>
            </a:extLst>
          </p:cNvPr>
          <p:cNvSpPr txBox="1"/>
          <p:nvPr/>
        </p:nvSpPr>
        <p:spPr>
          <a:xfrm>
            <a:off x="1429277" y="5933687"/>
            <a:ext cx="1928095" cy="276999"/>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Royal Collection Trust</a:t>
            </a:r>
            <a:endParaRPr lang="en-GB" sz="1200" dirty="0">
              <a:solidFill>
                <a:schemeClr val="bg1"/>
              </a:solidFill>
              <a:latin typeface="Georgia" panose="02040502050405020303" pitchFamily="18" charset="0"/>
            </a:endParaRPr>
          </a:p>
        </p:txBody>
      </p:sp>
      <p:pic>
        <p:nvPicPr>
          <p:cNvPr id="4" name="Picture 3" descr="Portrait fo Elizabeth I aged 13">
            <a:extLst>
              <a:ext uri="{FF2B5EF4-FFF2-40B4-BE49-F238E27FC236}">
                <a16:creationId xmlns:a16="http://schemas.microsoft.com/office/drawing/2014/main" id="{668CA5A6-53F1-7411-F8D5-AD2989AD95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44824" y="0"/>
            <a:ext cx="5102352" cy="6858000"/>
          </a:xfrm>
          <a:prstGeom prst="rect">
            <a:avLst/>
          </a:prstGeom>
        </p:spPr>
      </p:pic>
    </p:spTree>
    <p:extLst>
      <p:ext uri="{BB962C8B-B14F-4D97-AF65-F5344CB8AC3E}">
        <p14:creationId xmlns:p14="http://schemas.microsoft.com/office/powerpoint/2010/main" val="3759990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rtrait of Henry VIII ">
            <a:extLst>
              <a:ext uri="{FF2B5EF4-FFF2-40B4-BE49-F238E27FC236}">
                <a16:creationId xmlns:a16="http://schemas.microsoft.com/office/drawing/2014/main" id="{4DD7FC5F-9F36-A8CF-1434-E233862BC2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18114" y="0"/>
            <a:ext cx="5355771" cy="6910672"/>
          </a:xfrm>
          <a:prstGeom prst="rect">
            <a:avLst/>
          </a:prstGeom>
        </p:spPr>
      </p:pic>
      <p:sp>
        <p:nvSpPr>
          <p:cNvPr id="9" name="TextBox 8">
            <a:extLst>
              <a:ext uri="{FF2B5EF4-FFF2-40B4-BE49-F238E27FC236}">
                <a16:creationId xmlns:a16="http://schemas.microsoft.com/office/drawing/2014/main" id="{FCD8C3BA-A4D6-4602-E69D-6161A670A9AE}"/>
              </a:ext>
              <a:ext uri="{C183D7F6-B498-43B3-948B-1728B52AA6E4}">
                <adec:decorative xmlns:adec="http://schemas.microsoft.com/office/drawing/2017/decorative" val="1"/>
              </a:ext>
            </a:extLst>
          </p:cNvPr>
          <p:cNvSpPr txBox="1"/>
          <p:nvPr/>
        </p:nvSpPr>
        <p:spPr>
          <a:xfrm>
            <a:off x="1429277" y="5933687"/>
            <a:ext cx="1928095" cy="276999"/>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Royal Collection Trust</a:t>
            </a:r>
            <a:endParaRPr lang="en-GB" sz="1200" dirty="0">
              <a:solidFill>
                <a:schemeClr val="bg1"/>
              </a:solidFill>
              <a:latin typeface="Georgia" panose="02040502050405020303" pitchFamily="18" charset="0"/>
            </a:endParaRPr>
          </a:p>
        </p:txBody>
      </p:sp>
      <p:sp>
        <p:nvSpPr>
          <p:cNvPr id="2" name="Title 1">
            <a:extLst>
              <a:ext uri="{FF2B5EF4-FFF2-40B4-BE49-F238E27FC236}">
                <a16:creationId xmlns:a16="http://schemas.microsoft.com/office/drawing/2014/main" id="{7ABD9F84-A95C-F186-2B42-5E2AA117A389}"/>
              </a:ext>
            </a:extLst>
          </p:cNvPr>
          <p:cNvSpPr>
            <a:spLocks noGrp="1"/>
          </p:cNvSpPr>
          <p:nvPr>
            <p:ph type="title"/>
          </p:nvPr>
        </p:nvSpPr>
        <p:spPr>
          <a:xfrm>
            <a:off x="936171" y="-944563"/>
            <a:ext cx="10515600" cy="1325563"/>
          </a:xfrm>
        </p:spPr>
        <p:txBody>
          <a:bodyPr/>
          <a:lstStyle/>
          <a:p>
            <a:pPr rtl="0" eaLnBrk="1" fontAlgn="auto" latinLnBrk="0" hangingPunct="1"/>
            <a:r>
              <a:rPr lang="en-GB" sz="1200" b="1" i="0" kern="1200" dirty="0">
                <a:solidFill>
                  <a:srgbClr val="000000"/>
                </a:solidFill>
                <a:effectLst/>
                <a:latin typeface="Calibri" panose="020F0502020204030204" pitchFamily="34" charset="0"/>
                <a:ea typeface="+mn-ea"/>
                <a:cs typeface="+mn-cs"/>
              </a:rPr>
              <a:t>Henry VIII - </a:t>
            </a:r>
            <a:r>
              <a:rPr lang="en-GB" sz="1200" b="1" kern="1200" dirty="0">
                <a:solidFill>
                  <a:srgbClr val="000000"/>
                </a:solidFill>
                <a:effectLst/>
                <a:latin typeface="Calibri" panose="020F0502020204030204" pitchFamily="34" charset="0"/>
                <a:ea typeface="+mn-ea"/>
                <a:cs typeface="+mn-cs"/>
              </a:rPr>
              <a:t>© Royal Collection Enterprises Ltd 2026 | Royal Collection Trust </a:t>
            </a:r>
            <a:endParaRPr lang="en-GB" dirty="0">
              <a:effectLst/>
            </a:endParaRPr>
          </a:p>
        </p:txBody>
      </p:sp>
    </p:spTree>
    <p:extLst>
      <p:ext uri="{BB962C8B-B14F-4D97-AF65-F5344CB8AC3E}">
        <p14:creationId xmlns:p14="http://schemas.microsoft.com/office/powerpoint/2010/main" val="11765014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EAA7BB1E696494FA908917864DD3D3C" ma:contentTypeVersion="14" ma:contentTypeDescription="Create a new document." ma:contentTypeScope="" ma:versionID="1e473d87bd5aa6bba6d6de0187bc8461">
  <xsd:schema xmlns:xsd="http://www.w3.org/2001/XMLSchema" xmlns:xs="http://www.w3.org/2001/XMLSchema" xmlns:p="http://schemas.microsoft.com/office/2006/metadata/properties" xmlns:ns2="6a0bfff4-67be-4a96-b973-4401e8ac1668" xmlns:ns3="c12aeb96-693d-4a38-af2e-b31719837d9a" xmlns:ns4="311830fd-edab-4bb4-afbf-658c422cd60d" targetNamespace="http://schemas.microsoft.com/office/2006/metadata/properties" ma:root="true" ma:fieldsID="8872ccacd59310a38cf77f353eeebe7a" ns2:_="" ns3:_="" ns4:_="">
    <xsd:import namespace="6a0bfff4-67be-4a96-b973-4401e8ac1668"/>
    <xsd:import namespace="c12aeb96-693d-4a38-af2e-b31719837d9a"/>
    <xsd:import namespace="311830fd-edab-4bb4-afbf-658c422cd60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4:TaxCatchAll" minOccurs="0"/>
                <xsd:element ref="ns3:MediaServiceGenerationTime" minOccurs="0"/>
                <xsd:element ref="ns3:MediaServiceEventHashCode" minOccurs="0"/>
                <xsd:element ref="ns3:MediaServiceOCR" minOccurs="0"/>
                <xsd:element ref="ns4:SharedWithUsers" minOccurs="0"/>
                <xsd:element ref="ns4:SharedWithDetails" minOccurs="0"/>
                <xsd:element ref="ns3:MediaServiceLoca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0bfff4-67be-4a96-b973-4401e8ac166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12aeb96-693d-4a38-af2e-b31719837d9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f09cdffa-e90a-4605-8479-4e144b23b794"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3" nillable="true" ma:displayName="Location" ma:description="" ma:indexed="true"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1830fd-edab-4bb4-afbf-658c422cd60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9b880fe-e94d-4955-8144-fea6140a0b42}" ma:internalName="TaxCatchAll" ma:showField="CatchAllData" ma:web="311830fd-edab-4bb4-afbf-658c422cd60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11830fd-edab-4bb4-afbf-658c422cd60d" xsi:nil="true"/>
    <lcf76f155ced4ddcb4097134ff3c332f xmlns="c12aeb96-693d-4a38-af2e-b31719837d9a">
      <Terms xmlns="http://schemas.microsoft.com/office/infopath/2007/PartnerControls"/>
    </lcf76f155ced4ddcb4097134ff3c332f>
    <_dlc_DocId xmlns="6a0bfff4-67be-4a96-b973-4401e8ac1668">TMSDE-177636704-50437</_dlc_DocId>
    <_dlc_DocIdUrl xmlns="6a0bfff4-67be-4a96-b973-4401e8ac1668">
      <Url>https://historicroyalpalaces2.sharepoint.com/sites/TMS_Digital_Engagement_Workspace/_layouts/15/DocIdRedir.aspx?ID=TMSDE-177636704-50437</Url>
      <Description>TMSDE-177636704-50437</Description>
    </_dlc_DocIdUrl>
    <SharedWithUsers xmlns="311830fd-edab-4bb4-afbf-658c422cd60d">
      <UserInfo>
        <DisplayName>Lucie Parkes</DisplayName>
        <AccountId>39</AccountId>
        <AccountType/>
      </UserInfo>
      <UserInfo>
        <DisplayName>Steve Goggin</DisplayName>
        <AccountId>21</AccountId>
        <AccountType/>
      </UserInfo>
      <UserInfo>
        <DisplayName>Jake Patel</DisplayName>
        <AccountId>37</AccountId>
        <AccountType/>
      </UserInfo>
      <UserInfo>
        <DisplayName>Catherine Jones</DisplayName>
        <AccountId>43</AccountId>
        <AccountType/>
      </UserInfo>
      <UserInfo>
        <DisplayName>Rosie Cooper</DisplayName>
        <AccountId>295</AccountId>
        <AccountType/>
      </UserInfo>
      <UserInfo>
        <DisplayName>Evie Crockard</DisplayName>
        <AccountId>735</AccountId>
        <AccountType/>
      </UserInfo>
      <UserInfo>
        <DisplayName>Tom Keates-Miles</DisplayName>
        <AccountId>579</AccountId>
        <AccountType/>
      </UserInfo>
      <UserInfo>
        <DisplayName>Charlotte Gunnell</DisplayName>
        <AccountId>30</AccountId>
        <AccountType/>
      </UserInfo>
    </SharedWithUsers>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D5B18C8-64D0-427D-9F5D-A2CA38C352FF}">
  <ds:schemaRefs>
    <ds:schemaRef ds:uri="http://schemas.microsoft.com/sharepoint/v3/contenttype/forms"/>
  </ds:schemaRefs>
</ds:datastoreItem>
</file>

<file path=customXml/itemProps2.xml><?xml version="1.0" encoding="utf-8"?>
<ds:datastoreItem xmlns:ds="http://schemas.openxmlformats.org/officeDocument/2006/customXml" ds:itemID="{EC7296E1-D18D-4F4F-9FB2-B8CB67E59771}">
  <ds:schemaRefs>
    <ds:schemaRef ds:uri="311830fd-edab-4bb4-afbf-658c422cd60d"/>
    <ds:schemaRef ds:uri="6a0bfff4-67be-4a96-b973-4401e8ac1668"/>
    <ds:schemaRef ds:uri="c12aeb96-693d-4a38-af2e-b31719837d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BB26654-0395-4091-98C2-81A27BD93801}">
  <ds:schemaRefs>
    <ds:schemaRef ds:uri="http://schemas.microsoft.com/office/2006/documentManagement/types"/>
    <ds:schemaRef ds:uri="http://schemas.microsoft.com/office/2006/metadata/properties"/>
    <ds:schemaRef ds:uri="c12aeb96-693d-4a38-af2e-b31719837d9a"/>
    <ds:schemaRef ds:uri="http://purl.org/dc/dcmitype/"/>
    <ds:schemaRef ds:uri="http://schemas.microsoft.com/office/infopath/2007/PartnerControls"/>
    <ds:schemaRef ds:uri="http://purl.org/dc/terms/"/>
    <ds:schemaRef ds:uri="http://schemas.openxmlformats.org/package/2006/metadata/core-properties"/>
    <ds:schemaRef ds:uri="311830fd-edab-4bb4-afbf-658c422cd60d"/>
    <ds:schemaRef ds:uri="6a0bfff4-67be-4a96-b973-4401e8ac1668"/>
    <ds:schemaRef ds:uri="http://www.w3.org/XML/1998/namespace"/>
    <ds:schemaRef ds:uri="http://purl.org/dc/elements/1.1/"/>
  </ds:schemaRefs>
</ds:datastoreItem>
</file>

<file path=customXml/itemProps4.xml><?xml version="1.0" encoding="utf-8"?>
<ds:datastoreItem xmlns:ds="http://schemas.openxmlformats.org/officeDocument/2006/customXml" ds:itemID="{54F5D301-377C-4A6C-BFEC-8C14D1D40290}">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631</TotalTime>
  <Words>664</Words>
  <Application>Microsoft Office PowerPoint</Application>
  <PresentationFormat>Widescreen</PresentationFormat>
  <Paragraphs>64</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Georgia</vt:lpstr>
      <vt:lpstr>Office Theme</vt:lpstr>
      <vt:lpstr>Thomas Cromwell, Earl of Essex – National Portrait Gallery </vt:lpstr>
      <vt:lpstr>The moment when Martin Luther nailed his Ninety-five Theses to the door of the Castle Church in Wittenberg, Germany, in 1517</vt:lpstr>
      <vt:lpstr>Cardinal Thomas Wolsey – National Portrait Gallery </vt:lpstr>
      <vt:lpstr>Anne Boleyn -© Royal Collection Enterprises Ltd 2026 | Royal Collection Trust </vt:lpstr>
      <vt:lpstr>Excerpt from Thomas Cromwell’s will, originally written on 12 July 1529 </vt:lpstr>
      <vt:lpstr>Excerpt from Thomas Cromwell’s Notes</vt:lpstr>
      <vt:lpstr>Patent roll showing the letter appointing Cromwell to royal service, 3 July 1532</vt:lpstr>
      <vt:lpstr>Thomas Cromwell’s notebook from the 1530s</vt:lpstr>
      <vt:lpstr>Katherine of Aragon Portrait - Photo © Philip Mould Ltd, London / Bridgeman Images</vt:lpstr>
      <vt:lpstr>Sir Thomas More  – National Portrait Gallery </vt:lpstr>
      <vt:lpstr>Henry VIII -© Royal Collection Enterprises Ltd 2026 | Royal Collection Trust </vt:lpstr>
      <vt:lpstr>Sir Thomas Cranmer  – National Portrait Gallery </vt:lpstr>
      <vt:lpstr>Thomas Cromwell’s notes - Courtesy of the British Library Shelfmark: Cotton Titus B. I</vt:lpstr>
      <vt:lpstr>Elizabeth aged 13-© Royal Collection Enterprises Ltd 2026 | Royal Collection Trust </vt:lpstr>
      <vt:lpstr>Henry VIII - © Royal Collection Enterprises Ltd 2026 | Royal Collection Trust </vt:lpstr>
    </vt:vector>
  </TitlesOfParts>
  <Company>Historic Royal Palaces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Cromwell's Reformation Image Bank</dc:title>
  <dc:creator>Jake.Patel@hrp.org.uk</dc:creator>
  <cp:lastModifiedBy>Jake Patel</cp:lastModifiedBy>
  <cp:revision>34</cp:revision>
  <dcterms:created xsi:type="dcterms:W3CDTF">2023-09-21T13:05:47Z</dcterms:created>
  <dcterms:modified xsi:type="dcterms:W3CDTF">2026-09-30T09:50:52Z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0x0101004EAA7BB1E696494FA908917864DD3D3C</vt:lpwstr>
  </property>
  <property fmtid="{D5CDD505-2E9C-101B-9397-08002B2CF9AE}" pid="3" name="_dlc_DocIdItemGuid">
    <vt:lpwstr>d942aeba-2842-4401-a6bf-86eb9b371563</vt:lpwstr>
  </property>
  <property fmtid="{D5CDD505-2E9C-101B-9397-08002B2CF9AE}" pid="4" name="MediaServiceImageTags">
    <vt:lpwstr/>
  </property>
</Properties>
</file>